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9" r:id="rId3"/>
    <p:sldId id="276" r:id="rId4"/>
    <p:sldId id="277" r:id="rId5"/>
    <p:sldId id="278" r:id="rId6"/>
    <p:sldId id="270" r:id="rId7"/>
    <p:sldId id="273" r:id="rId8"/>
    <p:sldId id="274" r:id="rId9"/>
    <p:sldId id="275" r:id="rId10"/>
    <p:sldId id="279" r:id="rId11"/>
    <p:sldId id="280"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296" r:id="rId25"/>
    <p:sldId id="297" r:id="rId26"/>
    <p:sldId id="298" r:id="rId27"/>
    <p:sldId id="299" r:id="rId28"/>
    <p:sldId id="300" r:id="rId29"/>
    <p:sldId id="326" r:id="rId30"/>
    <p:sldId id="327" r:id="rId31"/>
    <p:sldId id="328" r:id="rId32"/>
    <p:sldId id="329" r:id="rId33"/>
    <p:sldId id="330" r:id="rId34"/>
    <p:sldId id="331" r:id="rId35"/>
    <p:sldId id="332" r:id="rId36"/>
    <p:sldId id="333" r:id="rId37"/>
    <p:sldId id="334" r:id="rId38"/>
    <p:sldId id="335" r:id="rId39"/>
    <p:sldId id="336" r:id="rId40"/>
    <p:sldId id="337" r:id="rId41"/>
    <p:sldId id="338" r:id="rId42"/>
    <p:sldId id="339" r:id="rId43"/>
    <p:sldId id="340" r:id="rId44"/>
    <p:sldId id="341" r:id="rId45"/>
    <p:sldId id="342" r:id="rId46"/>
    <p:sldId id="343" r:id="rId47"/>
    <p:sldId id="344" r:id="rId4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882" autoAdjust="0"/>
    <p:restoredTop sz="94660"/>
  </p:normalViewPr>
  <p:slideViewPr>
    <p:cSldViewPr snapToGrid="0">
      <p:cViewPr varScale="1">
        <p:scale>
          <a:sx n="72" d="100"/>
          <a:sy n="72" d="100"/>
        </p:scale>
        <p:origin x="42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10DF4686-8FA6-4463-BAD7-7D671A7D3836}" type="datetimeFigureOut">
              <a:rPr lang="it-IT" smtClean="0"/>
              <a:t>13/02/2019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9C86C0F-BD50-4713-BAA6-968B1C2AC8F9}" type="slidenum">
              <a:rPr lang="it-IT" smtClean="0"/>
              <a:t>‹N›</a:t>
            </a:fld>
            <a:endParaRPr lang="it-IT"/>
          </a:p>
        </p:txBody>
      </p:sp>
    </p:spTree>
    <p:extLst>
      <p:ext uri="{BB962C8B-B14F-4D97-AF65-F5344CB8AC3E}">
        <p14:creationId xmlns:p14="http://schemas.microsoft.com/office/powerpoint/2010/main" val="2776262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10DF4686-8FA6-4463-BAD7-7D671A7D3836}" type="datetimeFigureOut">
              <a:rPr lang="it-IT" smtClean="0"/>
              <a:t>13/02/2019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9C86C0F-BD50-4713-BAA6-968B1C2AC8F9}" type="slidenum">
              <a:rPr lang="it-IT" smtClean="0"/>
              <a:t>‹N›</a:t>
            </a:fld>
            <a:endParaRPr lang="it-IT"/>
          </a:p>
        </p:txBody>
      </p:sp>
    </p:spTree>
    <p:extLst>
      <p:ext uri="{BB962C8B-B14F-4D97-AF65-F5344CB8AC3E}">
        <p14:creationId xmlns:p14="http://schemas.microsoft.com/office/powerpoint/2010/main" val="2252288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10DF4686-8FA6-4463-BAD7-7D671A7D3836}" type="datetimeFigureOut">
              <a:rPr lang="it-IT" smtClean="0"/>
              <a:t>13/02/2019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9C86C0F-BD50-4713-BAA6-968B1C2AC8F9}" type="slidenum">
              <a:rPr lang="it-IT" smtClean="0"/>
              <a:t>‹N›</a:t>
            </a:fld>
            <a:endParaRPr lang="it-IT"/>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476300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10DF4686-8FA6-4463-BAD7-7D671A7D3836}" type="datetimeFigureOut">
              <a:rPr lang="it-IT" smtClean="0"/>
              <a:t>13/02/2019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9C86C0F-BD50-4713-BAA6-968B1C2AC8F9}" type="slidenum">
              <a:rPr lang="it-IT" smtClean="0"/>
              <a:t>‹N›</a:t>
            </a:fld>
            <a:endParaRPr lang="it-IT"/>
          </a:p>
        </p:txBody>
      </p:sp>
    </p:spTree>
    <p:extLst>
      <p:ext uri="{BB962C8B-B14F-4D97-AF65-F5344CB8AC3E}">
        <p14:creationId xmlns:p14="http://schemas.microsoft.com/office/powerpoint/2010/main" val="3968952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10DF4686-8FA6-4463-BAD7-7D671A7D3836}" type="datetimeFigureOut">
              <a:rPr lang="it-IT" smtClean="0"/>
              <a:t>13/02/2019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9C86C0F-BD50-4713-BAA6-968B1C2AC8F9}" type="slidenum">
              <a:rPr lang="it-IT" smtClean="0"/>
              <a:t>‹N›</a:t>
            </a:fld>
            <a:endParaRPr lang="it-IT"/>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16334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10DF4686-8FA6-4463-BAD7-7D671A7D3836}" type="datetimeFigureOut">
              <a:rPr lang="it-IT" smtClean="0"/>
              <a:t>13/02/2019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9C86C0F-BD50-4713-BAA6-968B1C2AC8F9}" type="slidenum">
              <a:rPr lang="it-IT" smtClean="0"/>
              <a:t>‹N›</a:t>
            </a:fld>
            <a:endParaRPr lang="it-IT"/>
          </a:p>
        </p:txBody>
      </p:sp>
    </p:spTree>
    <p:extLst>
      <p:ext uri="{BB962C8B-B14F-4D97-AF65-F5344CB8AC3E}">
        <p14:creationId xmlns:p14="http://schemas.microsoft.com/office/powerpoint/2010/main" val="575735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0DF4686-8FA6-4463-BAD7-7D671A7D3836}" type="datetimeFigureOut">
              <a:rPr lang="it-IT" smtClean="0"/>
              <a:t>13/02/2019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9C86C0F-BD50-4713-BAA6-968B1C2AC8F9}" type="slidenum">
              <a:rPr lang="it-IT" smtClean="0"/>
              <a:t>‹N›</a:t>
            </a:fld>
            <a:endParaRPr lang="it-IT"/>
          </a:p>
        </p:txBody>
      </p:sp>
    </p:spTree>
    <p:extLst>
      <p:ext uri="{BB962C8B-B14F-4D97-AF65-F5344CB8AC3E}">
        <p14:creationId xmlns:p14="http://schemas.microsoft.com/office/powerpoint/2010/main" val="2953830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0DF4686-8FA6-4463-BAD7-7D671A7D3836}" type="datetimeFigureOut">
              <a:rPr lang="it-IT" smtClean="0"/>
              <a:t>13/02/2019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9C86C0F-BD50-4713-BAA6-968B1C2AC8F9}" type="slidenum">
              <a:rPr lang="it-IT" smtClean="0"/>
              <a:t>‹N›</a:t>
            </a:fld>
            <a:endParaRPr lang="it-IT"/>
          </a:p>
        </p:txBody>
      </p:sp>
    </p:spTree>
    <p:extLst>
      <p:ext uri="{BB962C8B-B14F-4D97-AF65-F5344CB8AC3E}">
        <p14:creationId xmlns:p14="http://schemas.microsoft.com/office/powerpoint/2010/main" val="2395479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0DF4686-8FA6-4463-BAD7-7D671A7D3836}" type="datetimeFigureOut">
              <a:rPr lang="it-IT" smtClean="0"/>
              <a:t>13/02/2019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9C86C0F-BD50-4713-BAA6-968B1C2AC8F9}" type="slidenum">
              <a:rPr lang="it-IT" smtClean="0"/>
              <a:t>‹N›</a:t>
            </a:fld>
            <a:endParaRPr lang="it-IT"/>
          </a:p>
        </p:txBody>
      </p:sp>
    </p:spTree>
    <p:extLst>
      <p:ext uri="{BB962C8B-B14F-4D97-AF65-F5344CB8AC3E}">
        <p14:creationId xmlns:p14="http://schemas.microsoft.com/office/powerpoint/2010/main" val="3403031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10DF4686-8FA6-4463-BAD7-7D671A7D3836}" type="datetimeFigureOut">
              <a:rPr lang="it-IT" smtClean="0"/>
              <a:t>13/02/2019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9C86C0F-BD50-4713-BAA6-968B1C2AC8F9}" type="slidenum">
              <a:rPr lang="it-IT" smtClean="0"/>
              <a:t>‹N›</a:t>
            </a:fld>
            <a:endParaRPr lang="it-IT"/>
          </a:p>
        </p:txBody>
      </p:sp>
    </p:spTree>
    <p:extLst>
      <p:ext uri="{BB962C8B-B14F-4D97-AF65-F5344CB8AC3E}">
        <p14:creationId xmlns:p14="http://schemas.microsoft.com/office/powerpoint/2010/main" val="2080925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10DF4686-8FA6-4463-BAD7-7D671A7D3836}" type="datetimeFigureOut">
              <a:rPr lang="it-IT" smtClean="0"/>
              <a:t>13/02/2019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9C86C0F-BD50-4713-BAA6-968B1C2AC8F9}" type="slidenum">
              <a:rPr lang="it-IT" smtClean="0"/>
              <a:t>‹N›</a:t>
            </a:fld>
            <a:endParaRPr lang="it-IT"/>
          </a:p>
        </p:txBody>
      </p:sp>
    </p:spTree>
    <p:extLst>
      <p:ext uri="{BB962C8B-B14F-4D97-AF65-F5344CB8AC3E}">
        <p14:creationId xmlns:p14="http://schemas.microsoft.com/office/powerpoint/2010/main" val="1884119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10DF4686-8FA6-4463-BAD7-7D671A7D3836}" type="datetimeFigureOut">
              <a:rPr lang="it-IT" smtClean="0"/>
              <a:t>13/02/2019</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99C86C0F-BD50-4713-BAA6-968B1C2AC8F9}" type="slidenum">
              <a:rPr lang="it-IT" smtClean="0"/>
              <a:t>‹N›</a:t>
            </a:fld>
            <a:endParaRPr lang="it-IT"/>
          </a:p>
        </p:txBody>
      </p:sp>
    </p:spTree>
    <p:extLst>
      <p:ext uri="{BB962C8B-B14F-4D97-AF65-F5344CB8AC3E}">
        <p14:creationId xmlns:p14="http://schemas.microsoft.com/office/powerpoint/2010/main" val="1882957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10DF4686-8FA6-4463-BAD7-7D671A7D3836}" type="datetimeFigureOut">
              <a:rPr lang="it-IT" smtClean="0"/>
              <a:t>13/02/2019</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99C86C0F-BD50-4713-BAA6-968B1C2AC8F9}" type="slidenum">
              <a:rPr lang="it-IT" smtClean="0"/>
              <a:t>‹N›</a:t>
            </a:fld>
            <a:endParaRPr lang="it-IT"/>
          </a:p>
        </p:txBody>
      </p:sp>
    </p:spTree>
    <p:extLst>
      <p:ext uri="{BB962C8B-B14F-4D97-AF65-F5344CB8AC3E}">
        <p14:creationId xmlns:p14="http://schemas.microsoft.com/office/powerpoint/2010/main" val="539042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DF4686-8FA6-4463-BAD7-7D671A7D3836}" type="datetimeFigureOut">
              <a:rPr lang="it-IT" smtClean="0"/>
              <a:t>13/02/2019</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99C86C0F-BD50-4713-BAA6-968B1C2AC8F9}" type="slidenum">
              <a:rPr lang="it-IT" smtClean="0"/>
              <a:t>‹N›</a:t>
            </a:fld>
            <a:endParaRPr lang="it-IT"/>
          </a:p>
        </p:txBody>
      </p:sp>
    </p:spTree>
    <p:extLst>
      <p:ext uri="{BB962C8B-B14F-4D97-AF65-F5344CB8AC3E}">
        <p14:creationId xmlns:p14="http://schemas.microsoft.com/office/powerpoint/2010/main" val="2074960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10DF4686-8FA6-4463-BAD7-7D671A7D3836}" type="datetimeFigureOut">
              <a:rPr lang="it-IT" smtClean="0"/>
              <a:t>13/02/2019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9C86C0F-BD50-4713-BAA6-968B1C2AC8F9}" type="slidenum">
              <a:rPr lang="it-IT" smtClean="0"/>
              <a:t>‹N›</a:t>
            </a:fld>
            <a:endParaRPr lang="it-IT"/>
          </a:p>
        </p:txBody>
      </p:sp>
    </p:spTree>
    <p:extLst>
      <p:ext uri="{BB962C8B-B14F-4D97-AF65-F5344CB8AC3E}">
        <p14:creationId xmlns:p14="http://schemas.microsoft.com/office/powerpoint/2010/main" val="3022320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10DF4686-8FA6-4463-BAD7-7D671A7D3836}" type="datetimeFigureOut">
              <a:rPr lang="it-IT" smtClean="0"/>
              <a:t>13/02/2019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9C86C0F-BD50-4713-BAA6-968B1C2AC8F9}" type="slidenum">
              <a:rPr lang="it-IT" smtClean="0"/>
              <a:t>‹N›</a:t>
            </a:fld>
            <a:endParaRPr lang="it-IT"/>
          </a:p>
        </p:txBody>
      </p:sp>
    </p:spTree>
    <p:extLst>
      <p:ext uri="{BB962C8B-B14F-4D97-AF65-F5344CB8AC3E}">
        <p14:creationId xmlns:p14="http://schemas.microsoft.com/office/powerpoint/2010/main" val="3773256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DF4686-8FA6-4463-BAD7-7D671A7D3836}" type="datetimeFigureOut">
              <a:rPr lang="it-IT" smtClean="0"/>
              <a:t>13/02/2019</a:t>
            </a:fld>
            <a:endParaRPr lang="it-IT"/>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9C86C0F-BD50-4713-BAA6-968B1C2AC8F9}" type="slidenum">
              <a:rPr lang="it-IT" smtClean="0"/>
              <a:t>‹N›</a:t>
            </a:fld>
            <a:endParaRPr lang="it-IT"/>
          </a:p>
        </p:txBody>
      </p:sp>
    </p:spTree>
    <p:extLst>
      <p:ext uri="{BB962C8B-B14F-4D97-AF65-F5344CB8AC3E}">
        <p14:creationId xmlns:p14="http://schemas.microsoft.com/office/powerpoint/2010/main" val="4448424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image" Target="../media/image12.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3C3C9E0-8CC5-4518-8432-BB3BF8CB81BC}"/>
              </a:ext>
            </a:extLst>
          </p:cNvPr>
          <p:cNvPicPr>
            <a:picLocks noChangeAspect="1"/>
          </p:cNvPicPr>
          <p:nvPr/>
        </p:nvPicPr>
        <p:blipFill>
          <a:blip r:embed="rId4"/>
          <a:stretch>
            <a:fillRect/>
          </a:stretch>
        </p:blipFill>
        <p:spPr>
          <a:xfrm>
            <a:off x="2358342" y="374131"/>
            <a:ext cx="6111736" cy="4133699"/>
          </a:xfrm>
          <a:prstGeom prst="rect">
            <a:avLst/>
          </a:prstGeom>
        </p:spPr>
      </p:pic>
      <p:sp>
        <p:nvSpPr>
          <p:cNvPr id="5" name="CasellaDiTesto 4">
            <a:extLst>
              <a:ext uri="{FF2B5EF4-FFF2-40B4-BE49-F238E27FC236}">
                <a16:creationId xmlns:a16="http://schemas.microsoft.com/office/drawing/2014/main" id="{9685A42C-6CAE-4371-8618-ACBA604A0301}"/>
              </a:ext>
            </a:extLst>
          </p:cNvPr>
          <p:cNvSpPr txBox="1"/>
          <p:nvPr/>
        </p:nvSpPr>
        <p:spPr>
          <a:xfrm>
            <a:off x="7005797" y="5996898"/>
            <a:ext cx="2250831" cy="369332"/>
          </a:xfrm>
          <a:prstGeom prst="rect">
            <a:avLst/>
          </a:prstGeom>
          <a:noFill/>
        </p:spPr>
        <p:txBody>
          <a:bodyPr wrap="square" rtlCol="0">
            <a:spAutoFit/>
          </a:bodyPr>
          <a:lstStyle/>
          <a:p>
            <a:r>
              <a:rPr lang="it-IT" b="1" i="1" dirty="0">
                <a:solidFill>
                  <a:srgbClr val="C00000"/>
                </a:solidFill>
                <a:latin typeface="Calibri" panose="020F0502020204030204" pitchFamily="34" charset="0"/>
                <a:cs typeface="Calibri" panose="020F0502020204030204" pitchFamily="34" charset="0"/>
              </a:rPr>
              <a:t>Caterina Cela</a:t>
            </a:r>
          </a:p>
        </p:txBody>
      </p:sp>
      <p:sp>
        <p:nvSpPr>
          <p:cNvPr id="2" name="CasellaDiTesto 1">
            <a:extLst>
              <a:ext uri="{FF2B5EF4-FFF2-40B4-BE49-F238E27FC236}">
                <a16:creationId xmlns:a16="http://schemas.microsoft.com/office/drawing/2014/main" id="{4A687AF1-A5A9-4DBE-A8E2-47C30D704F8E}"/>
              </a:ext>
            </a:extLst>
          </p:cNvPr>
          <p:cNvSpPr txBox="1"/>
          <p:nvPr/>
        </p:nvSpPr>
        <p:spPr>
          <a:xfrm>
            <a:off x="4780547" y="4842745"/>
            <a:ext cx="3866147" cy="369332"/>
          </a:xfrm>
          <a:prstGeom prst="rect">
            <a:avLst/>
          </a:prstGeom>
          <a:noFill/>
        </p:spPr>
        <p:txBody>
          <a:bodyPr wrap="square" rtlCol="0">
            <a:spAutoFit/>
          </a:bodyPr>
          <a:lstStyle/>
          <a:p>
            <a:r>
              <a:rPr lang="it-IT" dirty="0"/>
              <a:t>Parte prima</a:t>
            </a:r>
          </a:p>
        </p:txBody>
      </p:sp>
      <p:pic>
        <p:nvPicPr>
          <p:cNvPr id="6" name="Audio 5">
            <a:hlinkClick r:id="" action="ppaction://media"/>
            <a:extLst>
              <a:ext uri="{FF2B5EF4-FFF2-40B4-BE49-F238E27FC236}">
                <a16:creationId xmlns:a16="http://schemas.microsoft.com/office/drawing/2014/main" id="{03C18741-76BC-4939-82E6-9F7A6FDC1D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9871694"/>
      </p:ext>
    </p:extLst>
  </p:cSld>
  <p:clrMapOvr>
    <a:masterClrMapping/>
  </p:clrMapOvr>
  <mc:AlternateContent xmlns:mc="http://schemas.openxmlformats.org/markup-compatibility/2006" xmlns:p14="http://schemas.microsoft.com/office/powerpoint/2010/main">
    <mc:Choice Requires="p14">
      <p:transition spd="slow" p14:dur="2000" advTm="65587"/>
    </mc:Choice>
    <mc:Fallback xmlns="">
      <p:transition spd="slow" advTm="65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23C273F-A533-41FB-8678-960C5B1413B7}"/>
              </a:ext>
            </a:extLst>
          </p:cNvPr>
          <p:cNvPicPr>
            <a:picLocks noChangeAspect="1"/>
          </p:cNvPicPr>
          <p:nvPr/>
        </p:nvPicPr>
        <p:blipFill>
          <a:blip r:embed="rId4"/>
          <a:stretch>
            <a:fillRect/>
          </a:stretch>
        </p:blipFill>
        <p:spPr>
          <a:xfrm>
            <a:off x="661181" y="353812"/>
            <a:ext cx="8191940" cy="6150375"/>
          </a:xfrm>
          <a:prstGeom prst="rect">
            <a:avLst/>
          </a:prstGeom>
        </p:spPr>
      </p:pic>
      <p:pic>
        <p:nvPicPr>
          <p:cNvPr id="3" name="Audio 2">
            <a:hlinkClick r:id="" action="ppaction://media"/>
            <a:extLst>
              <a:ext uri="{FF2B5EF4-FFF2-40B4-BE49-F238E27FC236}">
                <a16:creationId xmlns:a16="http://schemas.microsoft.com/office/drawing/2014/main" id="{C69BE395-6886-4FF1-AD0F-8244876453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06092369"/>
      </p:ext>
    </p:extLst>
  </p:cSld>
  <p:clrMapOvr>
    <a:masterClrMapping/>
  </p:clrMapOvr>
  <mc:AlternateContent xmlns:mc="http://schemas.openxmlformats.org/markup-compatibility/2006" xmlns:p14="http://schemas.microsoft.com/office/powerpoint/2010/main">
    <mc:Choice Requires="p14">
      <p:transition spd="slow" p14:dur="2000" advTm="23212"/>
    </mc:Choice>
    <mc:Fallback xmlns="">
      <p:transition spd="slow" advTm="23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22BC123-F716-4E36-88D9-995E92B06698}"/>
              </a:ext>
            </a:extLst>
          </p:cNvPr>
          <p:cNvPicPr>
            <a:picLocks noChangeAspect="1"/>
          </p:cNvPicPr>
          <p:nvPr/>
        </p:nvPicPr>
        <p:blipFill>
          <a:blip r:embed="rId4"/>
          <a:stretch>
            <a:fillRect/>
          </a:stretch>
        </p:blipFill>
        <p:spPr>
          <a:xfrm>
            <a:off x="689317" y="469992"/>
            <a:ext cx="7882450" cy="5918015"/>
          </a:xfrm>
          <a:prstGeom prst="rect">
            <a:avLst/>
          </a:prstGeom>
        </p:spPr>
      </p:pic>
      <p:pic>
        <p:nvPicPr>
          <p:cNvPr id="5" name="Audio 4">
            <a:hlinkClick r:id="" action="ppaction://media"/>
            <a:extLst>
              <a:ext uri="{FF2B5EF4-FFF2-40B4-BE49-F238E27FC236}">
                <a16:creationId xmlns:a16="http://schemas.microsoft.com/office/drawing/2014/main" id="{E497971C-1CC4-42AE-A6A1-28F2FE1EC7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46430277"/>
      </p:ext>
    </p:extLst>
  </p:cSld>
  <p:clrMapOvr>
    <a:masterClrMapping/>
  </p:clrMapOvr>
  <mc:AlternateContent xmlns:mc="http://schemas.openxmlformats.org/markup-compatibility/2006" xmlns:p14="http://schemas.microsoft.com/office/powerpoint/2010/main">
    <mc:Choice Requires="p14">
      <p:transition spd="slow" p14:dur="2000" advTm="18206"/>
    </mc:Choice>
    <mc:Fallback xmlns="">
      <p:transition spd="slow" advTm="18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E99313A8-1E0D-4196-8463-A4919854C40E}"/>
              </a:ext>
            </a:extLst>
          </p:cNvPr>
          <p:cNvSpPr/>
          <p:nvPr/>
        </p:nvSpPr>
        <p:spPr>
          <a:xfrm>
            <a:off x="675861" y="339230"/>
            <a:ext cx="8560904" cy="2308324"/>
          </a:xfrm>
          <a:prstGeom prst="rect">
            <a:avLst/>
          </a:prstGeom>
        </p:spPr>
        <p:txBody>
          <a:bodyPr wrap="square">
            <a:spAutoFit/>
          </a:bodyPr>
          <a:lstStyle/>
          <a:p>
            <a:pPr algn="ctr"/>
            <a:r>
              <a:rPr lang="it-IT" b="1" dirty="0">
                <a:solidFill>
                  <a:srgbClr val="000000"/>
                </a:solidFill>
                <a:latin typeface="Calibri" panose="020F0502020204030204" pitchFamily="34" charset="0"/>
                <a:cs typeface="Calibri" panose="020F0502020204030204" pitchFamily="34" charset="0"/>
              </a:rPr>
              <a:t>Il disturbo della lettura: la dislessia</a:t>
            </a:r>
          </a:p>
          <a:p>
            <a:pPr algn="ctr"/>
            <a:endParaRPr lang="it-IT" b="1" dirty="0">
              <a:solidFill>
                <a:srgbClr val="000000"/>
              </a:solidFill>
              <a:latin typeface="Calibri" panose="020F0502020204030204" pitchFamily="34" charset="0"/>
              <a:cs typeface="Calibri" panose="020F0502020204030204" pitchFamily="34" charset="0"/>
            </a:endParaRPr>
          </a:p>
          <a:p>
            <a:pPr algn="just"/>
            <a:r>
              <a:rPr lang="it-IT" dirty="0">
                <a:solidFill>
                  <a:srgbClr val="000000"/>
                </a:solidFill>
                <a:latin typeface="Calibri" panose="020F0502020204030204" pitchFamily="34" charset="0"/>
                <a:cs typeface="Calibri" panose="020F0502020204030204" pitchFamily="34" charset="0"/>
              </a:rPr>
              <a:t>La </a:t>
            </a:r>
            <a:r>
              <a:rPr lang="it-IT" b="1" dirty="0">
                <a:solidFill>
                  <a:srgbClr val="000000"/>
                </a:solidFill>
                <a:latin typeface="Calibri" panose="020F0502020204030204" pitchFamily="34" charset="0"/>
                <a:cs typeface="Calibri" panose="020F0502020204030204" pitchFamily="34" charset="0"/>
              </a:rPr>
              <a:t>dislessia</a:t>
            </a:r>
            <a:r>
              <a:rPr lang="it-IT" dirty="0">
                <a:solidFill>
                  <a:srgbClr val="000000"/>
                </a:solidFill>
                <a:latin typeface="Calibri" panose="020F0502020204030204" pitchFamily="34" charset="0"/>
                <a:cs typeface="Calibri" panose="020F0502020204030204" pitchFamily="34" charset="0"/>
              </a:rPr>
              <a:t> consiste nella difficoltà che i soggetti scolarizzati hanno a leggere fluentemente e correttamente ad alta voce. </a:t>
            </a:r>
          </a:p>
          <a:p>
            <a:pPr algn="just"/>
            <a:r>
              <a:rPr lang="it-IT" dirty="0">
                <a:solidFill>
                  <a:srgbClr val="000000"/>
                </a:solidFill>
                <a:latin typeface="Calibri" panose="020F0502020204030204" pitchFamily="34" charset="0"/>
                <a:cs typeface="Calibri" panose="020F0502020204030204" pitchFamily="34" charset="0"/>
              </a:rPr>
              <a:t>Il disturbo si manifesta attraverso una lettura stentata, poco espressiva e comunque al di sotto degli standard previsti per l’età anagrafica, il livello intellettivo generale e l’istruzione adeguata all’età. Difficoltà di questo tipo possono dipendere da capacità intellettive insufficienti, istruzione manchevole, deficit sensoriali o cause esterne.</a:t>
            </a:r>
          </a:p>
        </p:txBody>
      </p:sp>
      <p:sp>
        <p:nvSpPr>
          <p:cNvPr id="3" name="Rettangolo 2">
            <a:extLst>
              <a:ext uri="{FF2B5EF4-FFF2-40B4-BE49-F238E27FC236}">
                <a16:creationId xmlns:a16="http://schemas.microsoft.com/office/drawing/2014/main" id="{9089DAC0-7728-4F02-8CBA-4FEE88EC62AE}"/>
              </a:ext>
            </a:extLst>
          </p:cNvPr>
          <p:cNvSpPr/>
          <p:nvPr/>
        </p:nvSpPr>
        <p:spPr>
          <a:xfrm>
            <a:off x="675861" y="2778927"/>
            <a:ext cx="8560904" cy="3416320"/>
          </a:xfrm>
          <a:prstGeom prst="rect">
            <a:avLst/>
          </a:prstGeom>
        </p:spPr>
        <p:txBody>
          <a:bodyPr wrap="square">
            <a:spAutoFit/>
          </a:bodyPr>
          <a:lstStyle/>
          <a:p>
            <a:pPr algn="just"/>
            <a:r>
              <a:rPr lang="it-IT" dirty="0">
                <a:solidFill>
                  <a:srgbClr val="000000"/>
                </a:solidFill>
                <a:latin typeface="Calibri" panose="020F0502020204030204" pitchFamily="34" charset="0"/>
                <a:cs typeface="Calibri" panose="020F0502020204030204" pitchFamily="34" charset="0"/>
              </a:rPr>
              <a:t>La dislessia può infatti essere </a:t>
            </a:r>
            <a:r>
              <a:rPr lang="it-IT" b="1" dirty="0">
                <a:solidFill>
                  <a:srgbClr val="000000"/>
                </a:solidFill>
                <a:latin typeface="Calibri" panose="020F0502020204030204" pitchFamily="34" charset="0"/>
                <a:cs typeface="Calibri" panose="020F0502020204030204" pitchFamily="34" charset="0"/>
              </a:rPr>
              <a:t>acquisita</a:t>
            </a:r>
            <a:r>
              <a:rPr lang="it-IT" dirty="0">
                <a:solidFill>
                  <a:srgbClr val="000000"/>
                </a:solidFill>
                <a:latin typeface="Calibri" panose="020F0502020204030204" pitchFamily="34" charset="0"/>
                <a:cs typeface="Calibri" panose="020F0502020204030204" pitchFamily="34" charset="0"/>
              </a:rPr>
              <a:t> o </a:t>
            </a:r>
            <a:r>
              <a:rPr lang="it-IT" b="1" dirty="0">
                <a:solidFill>
                  <a:srgbClr val="000000"/>
                </a:solidFill>
                <a:latin typeface="Calibri" panose="020F0502020204030204" pitchFamily="34" charset="0"/>
                <a:cs typeface="Calibri" panose="020F0502020204030204" pitchFamily="34" charset="0"/>
              </a:rPr>
              <a:t>evolutiva</a:t>
            </a:r>
            <a:r>
              <a:rPr lang="it-IT" dirty="0">
                <a:solidFill>
                  <a:srgbClr val="000000"/>
                </a:solidFill>
                <a:latin typeface="Calibri" panose="020F0502020204030204" pitchFamily="34" charset="0"/>
                <a:cs typeface="Calibri" panose="020F0502020204030204" pitchFamily="34" charset="0"/>
              </a:rPr>
              <a:t>. </a:t>
            </a:r>
          </a:p>
          <a:p>
            <a:pPr algn="just"/>
            <a:endParaRPr lang="it-IT" dirty="0">
              <a:solidFill>
                <a:srgbClr val="000000"/>
              </a:solidFill>
              <a:latin typeface="Calibri" panose="020F0502020204030204" pitchFamily="34" charset="0"/>
              <a:cs typeface="Calibri" panose="020F0502020204030204" pitchFamily="34" charset="0"/>
            </a:endParaRPr>
          </a:p>
          <a:p>
            <a:pPr algn="just"/>
            <a:r>
              <a:rPr lang="it-IT" dirty="0">
                <a:solidFill>
                  <a:srgbClr val="000000"/>
                </a:solidFill>
                <a:latin typeface="Calibri" panose="020F0502020204030204" pitchFamily="34" charset="0"/>
                <a:cs typeface="Calibri" panose="020F0502020204030204" pitchFamily="34" charset="0"/>
              </a:rPr>
              <a:t>La </a:t>
            </a:r>
            <a:r>
              <a:rPr lang="it-IT" b="1" dirty="0">
                <a:solidFill>
                  <a:srgbClr val="000000"/>
                </a:solidFill>
                <a:latin typeface="Calibri" panose="020F0502020204030204" pitchFamily="34" charset="0"/>
                <a:cs typeface="Calibri" panose="020F0502020204030204" pitchFamily="34" charset="0"/>
              </a:rPr>
              <a:t>dislessia acquisita</a:t>
            </a:r>
            <a:r>
              <a:rPr lang="it-IT" dirty="0">
                <a:solidFill>
                  <a:srgbClr val="000000"/>
                </a:solidFill>
                <a:latin typeface="Calibri" panose="020F0502020204030204" pitchFamily="34" charset="0"/>
                <a:cs typeface="Calibri" panose="020F0502020204030204" pitchFamily="34" charset="0"/>
              </a:rPr>
              <a:t> si manifesta in soggetti che sono in grado di leggere normalmente e che, in conseguenza di lesioni derivate da eventi patologici nelle aree corticali coinvolte nel procedimento di transcodifica, cominciano a commettere errori o ad incontrare difficoltà di decodifica. </a:t>
            </a:r>
          </a:p>
          <a:p>
            <a:pPr algn="just"/>
            <a:endParaRPr lang="it-IT" dirty="0">
              <a:solidFill>
                <a:srgbClr val="000000"/>
              </a:solidFill>
              <a:latin typeface="Calibri" panose="020F0502020204030204" pitchFamily="34" charset="0"/>
              <a:cs typeface="Calibri" panose="020F0502020204030204" pitchFamily="34" charset="0"/>
            </a:endParaRPr>
          </a:p>
          <a:p>
            <a:pPr algn="just"/>
            <a:r>
              <a:rPr lang="it-IT" dirty="0">
                <a:solidFill>
                  <a:srgbClr val="000000"/>
                </a:solidFill>
                <a:latin typeface="Calibri" panose="020F0502020204030204" pitchFamily="34" charset="0"/>
                <a:cs typeface="Calibri" panose="020F0502020204030204" pitchFamily="34" charset="0"/>
              </a:rPr>
              <a:t>La </a:t>
            </a:r>
            <a:r>
              <a:rPr lang="it-IT" b="1" dirty="0">
                <a:solidFill>
                  <a:srgbClr val="000000"/>
                </a:solidFill>
                <a:latin typeface="Calibri" panose="020F0502020204030204" pitchFamily="34" charset="0"/>
                <a:cs typeface="Calibri" panose="020F0502020204030204" pitchFamily="34" charset="0"/>
              </a:rPr>
              <a:t>dislessia evolutiva</a:t>
            </a:r>
            <a:r>
              <a:rPr lang="it-IT" dirty="0">
                <a:solidFill>
                  <a:srgbClr val="000000"/>
                </a:solidFill>
                <a:latin typeface="Calibri" panose="020F0502020204030204" pitchFamily="34" charset="0"/>
                <a:cs typeface="Calibri" panose="020F0502020204030204" pitchFamily="34" charset="0"/>
              </a:rPr>
              <a:t>, invece, è il disturbo di lettura proprio di quei soggetti che non hanno mai imparato a leggere in modo corretto. Molto più frequente di quella acquisita, la dislessia evolutiva è solitamente diagnosticata durante i primi anni della scuola </a:t>
            </a:r>
            <a:r>
              <a:rPr lang="it-IT" i="1" dirty="0">
                <a:solidFill>
                  <a:srgbClr val="000000"/>
                </a:solidFill>
                <a:latin typeface="Calibri" panose="020F0502020204030204" pitchFamily="34" charset="0"/>
                <a:cs typeface="Calibri" panose="020F0502020204030204" pitchFamily="34" charset="0"/>
              </a:rPr>
              <a:t>primaria</a:t>
            </a:r>
            <a:r>
              <a:rPr lang="it-IT" dirty="0">
                <a:solidFill>
                  <a:srgbClr val="000000"/>
                </a:solidFill>
                <a:latin typeface="Calibri" panose="020F0502020204030204" pitchFamily="34" charset="0"/>
                <a:cs typeface="Calibri" panose="020F0502020204030204" pitchFamily="34" charset="0"/>
              </a:rPr>
              <a:t>, quando gli alunni cominciano ad apprendere la lettura e la scrittura, ma può essere rilevata anche in una persona adulta.</a:t>
            </a:r>
            <a:endParaRPr lang="it-IT" dirty="0">
              <a:solidFill>
                <a:srgbClr val="000000"/>
              </a:solidFill>
              <a:effectLst/>
              <a:latin typeface="Calibri" panose="020F0502020204030204" pitchFamily="34" charset="0"/>
              <a:cs typeface="Calibri" panose="020F0502020204030204" pitchFamily="34" charset="0"/>
            </a:endParaRPr>
          </a:p>
        </p:txBody>
      </p:sp>
      <p:pic>
        <p:nvPicPr>
          <p:cNvPr id="8" name="Audio 7">
            <a:hlinkClick r:id="" action="ppaction://media"/>
            <a:extLst>
              <a:ext uri="{FF2B5EF4-FFF2-40B4-BE49-F238E27FC236}">
                <a16:creationId xmlns:a16="http://schemas.microsoft.com/office/drawing/2014/main" id="{EA10DB95-90A6-43CC-9E15-5DF917F817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35927066"/>
      </p:ext>
    </p:extLst>
  </p:cSld>
  <p:clrMapOvr>
    <a:masterClrMapping/>
  </p:clrMapOvr>
  <mc:AlternateContent xmlns:mc="http://schemas.openxmlformats.org/markup-compatibility/2006" xmlns:p14="http://schemas.microsoft.com/office/powerpoint/2010/main">
    <mc:Choice Requires="p14">
      <p:transition spd="slow" p14:dur="2000" advTm="55095"/>
    </mc:Choice>
    <mc:Fallback xmlns="">
      <p:transition spd="slow" advTm="55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518DA49-5A47-4D96-B2D3-EAF4A150D253}"/>
              </a:ext>
            </a:extLst>
          </p:cNvPr>
          <p:cNvSpPr/>
          <p:nvPr/>
        </p:nvSpPr>
        <p:spPr>
          <a:xfrm>
            <a:off x="397564" y="322593"/>
            <a:ext cx="8878957" cy="3416320"/>
          </a:xfrm>
          <a:prstGeom prst="rect">
            <a:avLst/>
          </a:prstGeom>
        </p:spPr>
        <p:txBody>
          <a:bodyPr wrap="square">
            <a:spAutoFit/>
          </a:bodyPr>
          <a:lstStyle/>
          <a:p>
            <a:pPr algn="just"/>
            <a:r>
              <a:rPr lang="it-IT" dirty="0">
                <a:solidFill>
                  <a:srgbClr val="000000"/>
                </a:solidFill>
                <a:latin typeface="Calibri" panose="020F0502020204030204" pitchFamily="34" charset="0"/>
                <a:cs typeface="Calibri" panose="020F0502020204030204" pitchFamily="34" charset="0"/>
              </a:rPr>
              <a:t>Le condizioni che, secondo l’OMS, devono ricorrere perché un disturbo della lettura possa essere ricondotto alla </a:t>
            </a:r>
            <a:r>
              <a:rPr lang="it-IT" b="1" i="1" dirty="0">
                <a:solidFill>
                  <a:srgbClr val="000000"/>
                </a:solidFill>
                <a:latin typeface="Calibri" panose="020F0502020204030204" pitchFamily="34" charset="0"/>
                <a:cs typeface="Calibri" panose="020F0502020204030204" pitchFamily="34" charset="0"/>
              </a:rPr>
              <a:t>dislessia evolutiva</a:t>
            </a:r>
            <a:r>
              <a:rPr lang="it-IT" b="1" dirty="0">
                <a:solidFill>
                  <a:srgbClr val="000000"/>
                </a:solidFill>
                <a:latin typeface="Calibri" panose="020F0502020204030204" pitchFamily="34" charset="0"/>
                <a:cs typeface="Calibri" panose="020F0502020204030204" pitchFamily="34" charset="0"/>
              </a:rPr>
              <a:t> </a:t>
            </a:r>
            <a:r>
              <a:rPr lang="it-IT" dirty="0">
                <a:solidFill>
                  <a:srgbClr val="000000"/>
                </a:solidFill>
                <a:latin typeface="Calibri" panose="020F0502020204030204" pitchFamily="34" charset="0"/>
                <a:cs typeface="Calibri" panose="020F0502020204030204" pitchFamily="34" charset="0"/>
              </a:rPr>
              <a:t>sono:</a:t>
            </a:r>
          </a:p>
          <a:p>
            <a:pPr algn="just"/>
            <a:endParaRPr lang="it-IT" dirty="0">
              <a:solidFill>
                <a:srgbClr val="000000"/>
              </a:solidFill>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il livello intellettivo deve essere nella norma (Q.I. compreso tra 75 e 100);</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il livello di lettura deve essere significativamente distante da quello di un bambino di pari età o classe frequentata;</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il soggetto non deve presentare disturbi neurologici o sensoriali che possano giustificare la difficoltà di lettura come conseguenza diretta;</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il disturbo deve essere persistente, nonostante una scolarizzazione adeguata e interventi didattici specifici;</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il disturbo deve presentare conseguenze sulla scolarizzazione o sulle attività sociali in cui è richiesto l’impiego della letto-scrittura.</a:t>
            </a:r>
          </a:p>
        </p:txBody>
      </p:sp>
      <p:pic>
        <p:nvPicPr>
          <p:cNvPr id="4" name="Audio 3">
            <a:hlinkClick r:id="" action="ppaction://media"/>
            <a:extLst>
              <a:ext uri="{FF2B5EF4-FFF2-40B4-BE49-F238E27FC236}">
                <a16:creationId xmlns:a16="http://schemas.microsoft.com/office/drawing/2014/main" id="{F3C27968-F522-44F6-B49E-2D41EDF1D6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07821490"/>
      </p:ext>
    </p:extLst>
  </p:cSld>
  <p:clrMapOvr>
    <a:masterClrMapping/>
  </p:clrMapOvr>
  <mc:AlternateContent xmlns:mc="http://schemas.openxmlformats.org/markup-compatibility/2006" xmlns:p14="http://schemas.microsoft.com/office/powerpoint/2010/main">
    <mc:Choice Requires="p14">
      <p:transition spd="slow" p14:dur="2000" advTm="24452"/>
    </mc:Choice>
    <mc:Fallback xmlns="">
      <p:transition spd="slow" advTm="24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D032BD42-96C9-4102-B9CB-FE5CC230932E}"/>
              </a:ext>
            </a:extLst>
          </p:cNvPr>
          <p:cNvSpPr/>
          <p:nvPr/>
        </p:nvSpPr>
        <p:spPr>
          <a:xfrm>
            <a:off x="119268" y="210819"/>
            <a:ext cx="10999305" cy="6494085"/>
          </a:xfrm>
          <a:prstGeom prst="rect">
            <a:avLst/>
          </a:prstGeom>
        </p:spPr>
        <p:txBody>
          <a:bodyPr wrap="square">
            <a:spAutoFit/>
          </a:bodyPr>
          <a:lstStyle/>
          <a:p>
            <a:pPr algn="just"/>
            <a:r>
              <a:rPr lang="it-IT" sz="1600" b="1" dirty="0">
                <a:solidFill>
                  <a:srgbClr val="000000"/>
                </a:solidFill>
                <a:latin typeface="Calibri" panose="020F0502020204030204" pitchFamily="34" charset="0"/>
                <a:cs typeface="Calibri" panose="020F0502020204030204" pitchFamily="34" charset="0"/>
              </a:rPr>
              <a:t>DISLESSIE ACQUISITE: ALCUNE TIPOLOGIE</a:t>
            </a:r>
          </a:p>
          <a:p>
            <a:pPr algn="just"/>
            <a:endParaRPr lang="it-IT" sz="1600" b="1" dirty="0">
              <a:solidFill>
                <a:srgbClr val="000000"/>
              </a:solidFill>
              <a:latin typeface="Calibri" panose="020F0502020204030204" pitchFamily="34" charset="0"/>
              <a:cs typeface="Calibri" panose="020F0502020204030204" pitchFamily="34" charset="0"/>
            </a:endParaRPr>
          </a:p>
          <a:p>
            <a:pPr algn="just"/>
            <a:r>
              <a:rPr lang="it-IT" sz="1600" b="1" dirty="0">
                <a:solidFill>
                  <a:srgbClr val="000000"/>
                </a:solidFill>
                <a:latin typeface="Calibri" panose="020F0502020204030204" pitchFamily="34" charset="0"/>
                <a:cs typeface="Calibri" panose="020F0502020204030204" pitchFamily="34" charset="0"/>
              </a:rPr>
              <a:t>Dislessia da </a:t>
            </a:r>
            <a:r>
              <a:rPr lang="it-IT" sz="1600" b="1" dirty="0" err="1">
                <a:solidFill>
                  <a:srgbClr val="000000"/>
                </a:solidFill>
                <a:latin typeface="Calibri" panose="020F0502020204030204" pitchFamily="34" charset="0"/>
                <a:cs typeface="Calibri" panose="020F0502020204030204" pitchFamily="34" charset="0"/>
              </a:rPr>
              <a:t>neglect</a:t>
            </a:r>
            <a:endParaRPr lang="it-IT" sz="1600" b="1" dirty="0">
              <a:solidFill>
                <a:srgbClr val="000000"/>
              </a:solidFill>
              <a:latin typeface="Calibri" panose="020F0502020204030204" pitchFamily="34" charset="0"/>
              <a:cs typeface="Calibri" panose="020F0502020204030204" pitchFamily="34" charset="0"/>
            </a:endParaRPr>
          </a:p>
          <a:p>
            <a:pPr algn="just"/>
            <a:r>
              <a:rPr lang="it-IT" sz="1600" dirty="0">
                <a:solidFill>
                  <a:srgbClr val="000000"/>
                </a:solidFill>
                <a:latin typeface="Calibri" panose="020F0502020204030204" pitchFamily="34" charset="0"/>
                <a:cs typeface="Calibri" panose="020F0502020204030204" pitchFamily="34" charset="0"/>
              </a:rPr>
              <a:t>È un disturbo che comporta la mancata elaborazione di una parte del campo visivo, generalmente la parte sinistra. Il paziente commette errori nella lettura perché non presta attenzione alle porzioni delle parole corrispondenti alle aree dello spazio negletto. Gli errori commessi, in genere, sono costituiti dall’omissione o dalla sostituzione delle lettere che compongono la part e di parola negletta. Un errore riscontrabile in questo tipo di dislessia potrebbe ad esempio comportare che la parola “LETTO” venga letta come “ETTO”, “PETTO”, “SETTO”, “TETTO”.</a:t>
            </a:r>
          </a:p>
          <a:p>
            <a:pPr algn="just"/>
            <a:r>
              <a:rPr lang="it-IT" sz="1600" b="1" dirty="0">
                <a:solidFill>
                  <a:srgbClr val="000000"/>
                </a:solidFill>
                <a:latin typeface="Calibri" panose="020F0502020204030204" pitchFamily="34" charset="0"/>
                <a:cs typeface="Calibri" panose="020F0502020204030204" pitchFamily="34" charset="0"/>
              </a:rPr>
              <a:t>Dislessia attenzionale</a:t>
            </a:r>
          </a:p>
          <a:p>
            <a:pPr algn="just"/>
            <a:r>
              <a:rPr lang="it-IT" sz="1600" dirty="0">
                <a:solidFill>
                  <a:srgbClr val="000000"/>
                </a:solidFill>
                <a:latin typeface="Calibri" panose="020F0502020204030204" pitchFamily="34" charset="0"/>
                <a:cs typeface="Calibri" panose="020F0502020204030204" pitchFamily="34" charset="0"/>
              </a:rPr>
              <a:t>I soggetti sono in grado di leggere le parole, ma non le lettere che le compongono, oppure sono in grado di leggere le parole e le lettere solo qualora vengano presentate separatamente, mentre non riescono a leggerle se fanno parte di una serie. Uno degli errori più tipici di questi soggetti è la “migrazione” delle lettere, per cui se vengono presentate contemporaneamente le stringhe RINE-PATO esse possono essere lette come PANE-RITO.</a:t>
            </a:r>
          </a:p>
          <a:p>
            <a:pPr algn="just"/>
            <a:r>
              <a:rPr lang="it-IT" sz="1600" b="1" dirty="0">
                <a:solidFill>
                  <a:srgbClr val="000000"/>
                </a:solidFill>
                <a:latin typeface="Calibri" panose="020F0502020204030204" pitchFamily="34" charset="0"/>
                <a:cs typeface="Calibri" panose="020F0502020204030204" pitchFamily="34" charset="0"/>
              </a:rPr>
              <a:t>Dislessia lettera per lettera</a:t>
            </a:r>
          </a:p>
          <a:p>
            <a:pPr algn="just"/>
            <a:r>
              <a:rPr lang="it-IT" sz="1600" dirty="0">
                <a:solidFill>
                  <a:srgbClr val="000000"/>
                </a:solidFill>
                <a:latin typeface="Calibri" panose="020F0502020204030204" pitchFamily="34" charset="0"/>
                <a:cs typeface="Calibri" panose="020F0502020204030204" pitchFamily="34" charset="0"/>
              </a:rPr>
              <a:t>Le parole vengono lette solo attraverso la lettura separata delle lettere che le compongono. Il processo di lettura dei soggetti affetti da questo disturbo è simile a quello dei bambini durante le prime fasi di apprendimento della lettura quando, prima di leggere l’intera parola, fanno la sillabazione. La velocità di lettura è proporzionata alla lunghezza delle parole. Anche l’</a:t>
            </a:r>
            <a:r>
              <a:rPr lang="it-IT" sz="1600" dirty="0" err="1">
                <a:solidFill>
                  <a:srgbClr val="000000"/>
                </a:solidFill>
                <a:latin typeface="Calibri" panose="020F0502020204030204" pitchFamily="34" charset="0"/>
                <a:cs typeface="Calibri" panose="020F0502020204030204" pitchFamily="34" charset="0"/>
              </a:rPr>
              <a:t>accur</a:t>
            </a:r>
            <a:r>
              <a:rPr lang="it-IT" sz="1600" dirty="0">
                <a:solidFill>
                  <a:srgbClr val="000000"/>
                </a:solidFill>
                <a:latin typeface="Calibri" panose="020F0502020204030204" pitchFamily="34" charset="0"/>
                <a:cs typeface="Calibri" panose="020F0502020204030204" pitchFamily="34" charset="0"/>
              </a:rPr>
              <a:t> </a:t>
            </a:r>
            <a:r>
              <a:rPr lang="it-IT" sz="1600" dirty="0" err="1">
                <a:solidFill>
                  <a:srgbClr val="000000"/>
                </a:solidFill>
                <a:latin typeface="Calibri" panose="020F0502020204030204" pitchFamily="34" charset="0"/>
                <a:cs typeface="Calibri" panose="020F0502020204030204" pitchFamily="34" charset="0"/>
              </a:rPr>
              <a:t>atezza</a:t>
            </a:r>
            <a:r>
              <a:rPr lang="it-IT" sz="1600" dirty="0">
                <a:solidFill>
                  <a:srgbClr val="000000"/>
                </a:solidFill>
                <a:latin typeface="Calibri" panose="020F0502020204030204" pitchFamily="34" charset="0"/>
                <a:cs typeface="Calibri" panose="020F0502020204030204" pitchFamily="34" charset="0"/>
              </a:rPr>
              <a:t> con cui le parole vengono lette dipende molto dalla lunghezza delle stesse. Gli errori commessi sono di tipo visivo: i soggetti, cioè, confondono parole visivamente simili.</a:t>
            </a:r>
          </a:p>
          <a:p>
            <a:pPr algn="just"/>
            <a:r>
              <a:rPr lang="it-IT" sz="1600" b="1" dirty="0">
                <a:solidFill>
                  <a:srgbClr val="000000"/>
                </a:solidFill>
                <a:latin typeface="Calibri" panose="020F0502020204030204" pitchFamily="34" charset="0"/>
                <a:cs typeface="Calibri" panose="020F0502020204030204" pitchFamily="34" charset="0"/>
              </a:rPr>
              <a:t>Dislessia fonologica o lettura visiva</a:t>
            </a:r>
          </a:p>
          <a:p>
            <a:pPr algn="just"/>
            <a:r>
              <a:rPr lang="it-IT" sz="1600" dirty="0">
                <a:solidFill>
                  <a:srgbClr val="000000"/>
                </a:solidFill>
                <a:latin typeface="Calibri" panose="020F0502020204030204" pitchFamily="34" charset="0"/>
                <a:cs typeface="Calibri" panose="020F0502020204030204" pitchFamily="34" charset="0"/>
              </a:rPr>
              <a:t>Quando si impara a leggere si apprendono le regole di conversione grafema-fonema, ma si costruisce anche una sorta di vocabolario visivo che permette di leggere e capire le parole senza bisogno di tradurle mentalmente in suoni. Questo tipo di lettura visiva è possibile solo per le parole conosciute e non è utilizzabile per le non parole. I dislessici fonologici sono quei soggetti che riescono a leggere solo utilizzando questo vocabolario visivo. La dislessia fonologica consiste sostanzialmente nell’incapacità di leggere le non-parole e le parole sconosciute, mentre viene conservata la capacità di leggere le parole che fanno parte del vocabolario usuale.</a:t>
            </a:r>
          </a:p>
        </p:txBody>
      </p:sp>
      <p:pic>
        <p:nvPicPr>
          <p:cNvPr id="5" name="Audio 4">
            <a:hlinkClick r:id="" action="ppaction://media"/>
            <a:extLst>
              <a:ext uri="{FF2B5EF4-FFF2-40B4-BE49-F238E27FC236}">
                <a16:creationId xmlns:a16="http://schemas.microsoft.com/office/drawing/2014/main" id="{8E32C1BE-000D-462B-B60B-9528BC3DC1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75958739"/>
      </p:ext>
    </p:extLst>
  </p:cSld>
  <p:clrMapOvr>
    <a:masterClrMapping/>
  </p:clrMapOvr>
  <mc:AlternateContent xmlns:mc="http://schemas.openxmlformats.org/markup-compatibility/2006" xmlns:p14="http://schemas.microsoft.com/office/powerpoint/2010/main">
    <mc:Choice Requires="p14">
      <p:transition spd="slow" p14:dur="2000" advTm="69082"/>
    </mc:Choice>
    <mc:Fallback xmlns="">
      <p:transition spd="slow" advTm="69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B5164235-E709-4608-AC26-0E1F8FD89879}"/>
              </a:ext>
            </a:extLst>
          </p:cNvPr>
          <p:cNvSpPr/>
          <p:nvPr/>
        </p:nvSpPr>
        <p:spPr>
          <a:xfrm>
            <a:off x="265043" y="117693"/>
            <a:ext cx="11370365" cy="6740307"/>
          </a:xfrm>
          <a:prstGeom prst="rect">
            <a:avLst/>
          </a:prstGeom>
        </p:spPr>
        <p:txBody>
          <a:bodyPr wrap="square">
            <a:spAutoFit/>
          </a:bodyPr>
          <a:lstStyle/>
          <a:p>
            <a:pPr algn="just"/>
            <a:r>
              <a:rPr lang="it-IT" b="1" dirty="0">
                <a:solidFill>
                  <a:srgbClr val="000000"/>
                </a:solidFill>
                <a:latin typeface="Calibri" panose="020F0502020204030204" pitchFamily="34" charset="0"/>
                <a:cs typeface="Calibri" panose="020F0502020204030204" pitchFamily="34" charset="0"/>
              </a:rPr>
              <a:t>Indicatori di dislessia</a:t>
            </a:r>
          </a:p>
          <a:p>
            <a:pPr algn="just"/>
            <a:endParaRPr lang="it-IT" b="1" dirty="0">
              <a:solidFill>
                <a:srgbClr val="000000"/>
              </a:solidFill>
              <a:latin typeface="Calibri" panose="020F0502020204030204" pitchFamily="34" charset="0"/>
              <a:cs typeface="Calibri" panose="020F0502020204030204" pitchFamily="34" charset="0"/>
            </a:endParaRPr>
          </a:p>
          <a:p>
            <a:pPr algn="just"/>
            <a:r>
              <a:rPr lang="it-IT" dirty="0">
                <a:solidFill>
                  <a:srgbClr val="000000"/>
                </a:solidFill>
                <a:latin typeface="Calibri" panose="020F0502020204030204" pitchFamily="34" charset="0"/>
                <a:cs typeface="Calibri" panose="020F0502020204030204" pitchFamily="34" charset="0"/>
              </a:rPr>
              <a:t>Il bambino in </a:t>
            </a:r>
            <a:r>
              <a:rPr lang="it-IT" b="1" dirty="0">
                <a:solidFill>
                  <a:srgbClr val="000000"/>
                </a:solidFill>
                <a:latin typeface="Calibri" panose="020F0502020204030204" pitchFamily="34" charset="0"/>
                <a:cs typeface="Calibri" panose="020F0502020204030204" pitchFamily="34" charset="0"/>
              </a:rPr>
              <a:t>età scolare</a:t>
            </a:r>
            <a:r>
              <a:rPr lang="it-IT" dirty="0">
                <a:solidFill>
                  <a:srgbClr val="000000"/>
                </a:solidFill>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ha acquisito con ritardo le normali competenze linguistiche;</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pronuncia male alcune parole, lettere o gruppi di lettere;</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confonde le indicazioni di direzione (es. sopra/sotto, dentro/fuori);</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inciampa, sbatte, cade eccessivamente;</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manifesta rapidità di pensiero e di azione;</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ha difficoltà ad imparare le filastrocche per bambini;</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presenta difficoltà con le «sequenze» (es. successione ordinata di perline colorate).</a:t>
            </a:r>
          </a:p>
          <a:p>
            <a:pPr algn="just"/>
            <a:r>
              <a:rPr lang="it-IT" dirty="0">
                <a:solidFill>
                  <a:srgbClr val="000000"/>
                </a:solidFill>
                <a:latin typeface="Calibri" panose="020F0502020204030204" pitchFamily="34" charset="0"/>
                <a:cs typeface="Calibri" panose="020F0502020204030204" pitchFamily="34" charset="0"/>
              </a:rPr>
              <a:t>Il bambino </a:t>
            </a:r>
            <a:r>
              <a:rPr lang="it-IT" b="1" dirty="0">
                <a:solidFill>
                  <a:srgbClr val="000000"/>
                </a:solidFill>
                <a:latin typeface="Calibri" panose="020F0502020204030204" pitchFamily="34" charset="0"/>
                <a:cs typeface="Calibri" panose="020F0502020204030204" pitchFamily="34" charset="0"/>
              </a:rPr>
              <a:t>fino ai 9 anni</a:t>
            </a:r>
            <a:r>
              <a:rPr lang="it-IT" dirty="0">
                <a:solidFill>
                  <a:srgbClr val="000000"/>
                </a:solidFill>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incontra una difficoltà ad imparare a leggere e a scrivere;</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inverte continuamente numeri e lettere (ad es. “15” per “51”, “b” con “d”);</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impara a fatica l’alfabeto, le tabelline e le sequenze di nomi, come i giorni della settimana e i mesi dell’anno;</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è disattento e ha scarsa capacità di concentrazione;</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non riesce agevolmente ad allacciarsi le scarpe, a colpire il pallone o a saltare.</a:t>
            </a:r>
          </a:p>
          <a:p>
            <a:pPr algn="just"/>
            <a:r>
              <a:rPr lang="it-IT" dirty="0">
                <a:solidFill>
                  <a:srgbClr val="000000"/>
                </a:solidFill>
                <a:latin typeface="Calibri" panose="020F0502020204030204" pitchFamily="34" charset="0"/>
                <a:cs typeface="Calibri" panose="020F0502020204030204" pitchFamily="34" charset="0"/>
              </a:rPr>
              <a:t>Il bambino </a:t>
            </a:r>
            <a:r>
              <a:rPr lang="it-IT" b="1" dirty="0">
                <a:solidFill>
                  <a:srgbClr val="000000"/>
                </a:solidFill>
                <a:latin typeface="Calibri" panose="020F0502020204030204" pitchFamily="34" charset="0"/>
                <a:cs typeface="Calibri" panose="020F0502020204030204" pitchFamily="34" charset="0"/>
              </a:rPr>
              <a:t>dai 9 ai 12 anni</a:t>
            </a:r>
            <a:r>
              <a:rPr lang="it-IT" dirty="0">
                <a:solidFill>
                  <a:srgbClr val="000000"/>
                </a:solidFill>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persiste negli errori nella lettura e/o possiede una scarsa comprensione dei contenuti;</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inverte o omette lettere e parole nella lettura e nella scrittura;</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per eseguire compiti scritti impiega un tempo superiore alla media;</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è disorganizzato a scuola e a casa;</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ha difficoltà a copiare dalla lavagna o dal testo;</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vive sentimenti di mancanza di fiducia in se stesso e nelle sue capacità;</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incontra notevole difficoltà ad imparare le lingue straniere.</a:t>
            </a:r>
          </a:p>
        </p:txBody>
      </p:sp>
      <p:pic>
        <p:nvPicPr>
          <p:cNvPr id="4" name="Audio 3">
            <a:hlinkClick r:id="" action="ppaction://media"/>
            <a:extLst>
              <a:ext uri="{FF2B5EF4-FFF2-40B4-BE49-F238E27FC236}">
                <a16:creationId xmlns:a16="http://schemas.microsoft.com/office/drawing/2014/main" id="{A3D53A2A-72AD-457B-AE69-3ED02A6783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74860515"/>
      </p:ext>
    </p:extLst>
  </p:cSld>
  <p:clrMapOvr>
    <a:masterClrMapping/>
  </p:clrMapOvr>
  <mc:AlternateContent xmlns:mc="http://schemas.openxmlformats.org/markup-compatibility/2006" xmlns:p14="http://schemas.microsoft.com/office/powerpoint/2010/main">
    <mc:Choice Requires="p14">
      <p:transition spd="slow" p14:dur="2000" advTm="110992"/>
    </mc:Choice>
    <mc:Fallback xmlns="">
      <p:transition spd="slow" advTm="110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8CB307A-6D7B-42DA-A771-7B06E6906A51}"/>
              </a:ext>
            </a:extLst>
          </p:cNvPr>
          <p:cNvSpPr/>
          <p:nvPr/>
        </p:nvSpPr>
        <p:spPr>
          <a:xfrm>
            <a:off x="490329" y="302573"/>
            <a:ext cx="10071654" cy="5355312"/>
          </a:xfrm>
          <a:prstGeom prst="rect">
            <a:avLst/>
          </a:prstGeom>
        </p:spPr>
        <p:txBody>
          <a:bodyPr wrap="square">
            <a:spAutoFit/>
          </a:bodyPr>
          <a:lstStyle/>
          <a:p>
            <a:pPr algn="just"/>
            <a:r>
              <a:rPr lang="it-IT" dirty="0">
                <a:solidFill>
                  <a:srgbClr val="000000"/>
                </a:solidFill>
                <a:latin typeface="Calibri" panose="020F0502020204030204" pitchFamily="34" charset="0"/>
                <a:cs typeface="Calibri" panose="020F0502020204030204" pitchFamily="34" charset="0"/>
              </a:rPr>
              <a:t>Tra gli indicatori più comuni del disturbo dislessico vi è la scarsa capacità di discriminare </a:t>
            </a:r>
            <a:r>
              <a:rPr lang="it-IT" b="1" dirty="0">
                <a:solidFill>
                  <a:srgbClr val="000000"/>
                </a:solidFill>
                <a:latin typeface="Calibri" panose="020F0502020204030204" pitchFamily="34" charset="0"/>
                <a:cs typeface="Calibri" panose="020F0502020204030204" pitchFamily="34" charset="0"/>
              </a:rPr>
              <a:t>grafemi</a:t>
            </a:r>
            <a:r>
              <a:rPr lang="it-IT" dirty="0">
                <a:solidFill>
                  <a:srgbClr val="000000"/>
                </a:solidFill>
                <a:latin typeface="Calibri" panose="020F0502020204030204" pitchFamily="34" charset="0"/>
                <a:cs typeface="Calibri" panose="020F0502020204030204" pitchFamily="34" charset="0"/>
              </a:rPr>
              <a:t>:</a:t>
            </a:r>
          </a:p>
          <a:p>
            <a:pPr algn="just">
              <a:buFont typeface="Arial" panose="020B0604020202020204" pitchFamily="34" charset="0"/>
              <a:buChar char="•"/>
            </a:pPr>
            <a:r>
              <a:rPr lang="it-IT" i="1" dirty="0">
                <a:solidFill>
                  <a:srgbClr val="000000"/>
                </a:solidFill>
                <a:latin typeface="Calibri" panose="020F0502020204030204" pitchFamily="34" charset="0"/>
                <a:cs typeface="Calibri" panose="020F0502020204030204" pitchFamily="34" charset="0"/>
              </a:rPr>
              <a:t>diversamente orientati nello spazio</a:t>
            </a:r>
            <a:r>
              <a:rPr lang="it-IT" dirty="0">
                <a:solidFill>
                  <a:srgbClr val="000000"/>
                </a:solidFill>
                <a:latin typeface="Calibri" panose="020F0502020204030204" pitchFamily="34" charset="0"/>
                <a:cs typeface="Calibri" panose="020F0502020204030204" pitchFamily="34" charset="0"/>
              </a:rPr>
              <a:t>, per cui il soggetto confonde la “p” e la “b”, la “d” e la “q”, la “u” e la “n”, la “a” e la “e”, la “b” e la “d”, etc.;</a:t>
            </a:r>
          </a:p>
          <a:p>
            <a:pPr algn="just">
              <a:buFont typeface="Arial" panose="020B0604020202020204" pitchFamily="34" charset="0"/>
              <a:buChar char="•"/>
            </a:pPr>
            <a:r>
              <a:rPr lang="it-IT" i="1" dirty="0">
                <a:solidFill>
                  <a:srgbClr val="000000"/>
                </a:solidFill>
                <a:latin typeface="Calibri" panose="020F0502020204030204" pitchFamily="34" charset="0"/>
                <a:cs typeface="Calibri" panose="020F0502020204030204" pitchFamily="34" charset="0"/>
              </a:rPr>
              <a:t>che presentano somiglianze o differiscono per piccoli particolari</a:t>
            </a:r>
            <a:r>
              <a:rPr lang="it-IT" dirty="0">
                <a:solidFill>
                  <a:srgbClr val="000000"/>
                </a:solidFill>
                <a:latin typeface="Calibri" panose="020F0502020204030204" pitchFamily="34" charset="0"/>
                <a:cs typeface="Calibri" panose="020F0502020204030204" pitchFamily="34" charset="0"/>
              </a:rPr>
              <a:t>, per cui il soggetto confonde la “m” con la “n”, la “c” con la “e”, la “f” con la “t”, la “e” con la “a”, etc.;</a:t>
            </a:r>
          </a:p>
          <a:p>
            <a:pPr algn="just">
              <a:buFont typeface="Arial" panose="020B0604020202020204" pitchFamily="34" charset="0"/>
              <a:buChar char="•"/>
            </a:pPr>
            <a:r>
              <a:rPr lang="it-IT" i="1" dirty="0">
                <a:solidFill>
                  <a:srgbClr val="000000"/>
                </a:solidFill>
                <a:latin typeface="Calibri" panose="020F0502020204030204" pitchFamily="34" charset="0"/>
                <a:cs typeface="Calibri" panose="020F0502020204030204" pitchFamily="34" charset="0"/>
              </a:rPr>
              <a:t>corrispondenti a fonemi che presentano somiglianze percettivo-uditive</a:t>
            </a:r>
            <a:r>
              <a:rPr lang="it-IT" dirty="0">
                <a:solidFill>
                  <a:srgbClr val="000000"/>
                </a:solidFill>
                <a:latin typeface="Calibri" panose="020F0502020204030204" pitchFamily="34" charset="0"/>
                <a:cs typeface="Calibri" panose="020F0502020204030204" pitchFamily="34" charset="0"/>
              </a:rPr>
              <a:t> (F e V; T e D; P e B; C e G; L e R; M e N; S e Z).</a:t>
            </a:r>
          </a:p>
          <a:p>
            <a:pPr algn="just">
              <a:buFont typeface="Arial" panose="020B0604020202020204" pitchFamily="34" charset="0"/>
              <a:buChar char="•"/>
            </a:pPr>
            <a:endParaRPr lang="it-IT" dirty="0">
              <a:solidFill>
                <a:srgbClr val="000000"/>
              </a:solidFill>
              <a:latin typeface="Calibri" panose="020F0502020204030204" pitchFamily="34" charset="0"/>
              <a:cs typeface="Calibri" panose="020F0502020204030204" pitchFamily="34" charset="0"/>
            </a:endParaRPr>
          </a:p>
          <a:p>
            <a:pPr algn="just"/>
            <a:endParaRPr lang="it-IT" dirty="0">
              <a:solidFill>
                <a:srgbClr val="000000"/>
              </a:solidFill>
              <a:latin typeface="Calibri" panose="020F0502020204030204" pitchFamily="34" charset="0"/>
              <a:cs typeface="Calibri" panose="020F0502020204030204" pitchFamily="34" charset="0"/>
            </a:endParaRPr>
          </a:p>
          <a:p>
            <a:pPr algn="just"/>
            <a:r>
              <a:rPr lang="it-IT" dirty="0">
                <a:solidFill>
                  <a:srgbClr val="000000"/>
                </a:solidFill>
                <a:latin typeface="Calibri" panose="020F0502020204030204" pitchFamily="34" charset="0"/>
                <a:cs typeface="Calibri" panose="020F0502020204030204" pitchFamily="34" charset="0"/>
              </a:rPr>
              <a:t>Il soggetto dislessico presenta poi </a:t>
            </a:r>
            <a:r>
              <a:rPr lang="it-IT" b="1" dirty="0">
                <a:solidFill>
                  <a:srgbClr val="000000"/>
                </a:solidFill>
                <a:latin typeface="Calibri" panose="020F0502020204030204" pitchFamily="34" charset="0"/>
                <a:cs typeface="Calibri" panose="020F0502020204030204" pitchFamily="34" charset="0"/>
              </a:rPr>
              <a:t>difficoltà di decodifica sequenziale</a:t>
            </a:r>
            <a:r>
              <a:rPr lang="it-IT" dirty="0">
                <a:solidFill>
                  <a:srgbClr val="000000"/>
                </a:solidFill>
                <a:latin typeface="Calibri" panose="020F0502020204030204" pitchFamily="34" charset="0"/>
                <a:cs typeface="Calibri" panose="020F0502020204030204" pitchFamily="34" charset="0"/>
              </a:rPr>
              <a:t>, che si manifestano in omissione di grafemi e sillabe, salti di parole e/o salti da un rigo all’altro, inversioni di sillabe, aggiunte e ripetizioni.</a:t>
            </a:r>
          </a:p>
          <a:p>
            <a:pPr algn="just"/>
            <a:endParaRPr lang="it-IT" dirty="0">
              <a:solidFill>
                <a:srgbClr val="000000"/>
              </a:solidFill>
              <a:latin typeface="Calibri" panose="020F0502020204030204" pitchFamily="34" charset="0"/>
              <a:cs typeface="Calibri" panose="020F0502020204030204" pitchFamily="34" charset="0"/>
            </a:endParaRPr>
          </a:p>
          <a:p>
            <a:pPr algn="just"/>
            <a:endParaRPr lang="it-IT" dirty="0">
              <a:solidFill>
                <a:srgbClr val="000000"/>
              </a:solidFill>
              <a:latin typeface="Calibri" panose="020F0502020204030204" pitchFamily="34" charset="0"/>
              <a:cs typeface="Calibri" panose="020F0502020204030204" pitchFamily="34" charset="0"/>
            </a:endParaRPr>
          </a:p>
          <a:p>
            <a:pPr algn="just"/>
            <a:r>
              <a:rPr lang="it-IT" dirty="0">
                <a:solidFill>
                  <a:srgbClr val="000000"/>
                </a:solidFill>
                <a:latin typeface="Calibri" panose="020F0502020204030204" pitchFamily="34" charset="0"/>
                <a:cs typeface="Calibri" panose="020F0502020204030204" pitchFamily="34" charset="0"/>
              </a:rPr>
              <a:t>La lettura è il risultato di una sequenza di processi complessi che comprendono un’attività di </a:t>
            </a:r>
            <a:r>
              <a:rPr lang="it-IT" b="1" dirty="0">
                <a:solidFill>
                  <a:srgbClr val="000000"/>
                </a:solidFill>
                <a:latin typeface="Calibri" panose="020F0502020204030204" pitchFamily="34" charset="0"/>
                <a:cs typeface="Calibri" panose="020F0502020204030204" pitchFamily="34" charset="0"/>
              </a:rPr>
              <a:t>decodifica e transcodifica</a:t>
            </a:r>
            <a:r>
              <a:rPr lang="it-IT" dirty="0">
                <a:solidFill>
                  <a:srgbClr val="000000"/>
                </a:solidFill>
                <a:latin typeface="Calibri" panose="020F0502020204030204" pitchFamily="34" charset="0"/>
                <a:cs typeface="Calibri" panose="020F0502020204030204" pitchFamily="34" charset="0"/>
              </a:rPr>
              <a:t> e un processo di </a:t>
            </a:r>
            <a:r>
              <a:rPr lang="it-IT" b="1" dirty="0">
                <a:solidFill>
                  <a:srgbClr val="000000"/>
                </a:solidFill>
                <a:latin typeface="Calibri" panose="020F0502020204030204" pitchFamily="34" charset="0"/>
                <a:cs typeface="Calibri" panose="020F0502020204030204" pitchFamily="34" charset="0"/>
              </a:rPr>
              <a:t>comprensione</a:t>
            </a:r>
            <a:r>
              <a:rPr lang="it-IT" dirty="0">
                <a:solidFill>
                  <a:srgbClr val="000000"/>
                </a:solidFill>
                <a:latin typeface="Calibri" panose="020F0502020204030204" pitchFamily="34" charset="0"/>
                <a:cs typeface="Calibri" panose="020F0502020204030204" pitchFamily="34" charset="0"/>
              </a:rPr>
              <a:t>. L’attività di </a:t>
            </a:r>
            <a:r>
              <a:rPr lang="it-IT" i="1" dirty="0">
                <a:solidFill>
                  <a:srgbClr val="000000"/>
                </a:solidFill>
                <a:latin typeface="Calibri" panose="020F0502020204030204" pitchFamily="34" charset="0"/>
                <a:cs typeface="Calibri" panose="020F0502020204030204" pitchFamily="34" charset="0"/>
              </a:rPr>
              <a:t>decodifica e transcodifica</a:t>
            </a:r>
            <a:r>
              <a:rPr lang="it-IT" dirty="0">
                <a:solidFill>
                  <a:srgbClr val="000000"/>
                </a:solidFill>
                <a:latin typeface="Calibri" panose="020F0502020204030204" pitchFamily="34" charset="0"/>
                <a:cs typeface="Calibri" panose="020F0502020204030204" pitchFamily="34" charset="0"/>
              </a:rPr>
              <a:t> include il riconoscimento dei segni dell’ortografia, la conoscenza delle regole di conversione dei segni ortografici in suoni, la ricostruzione delle stringhe di suoni in parole del lessico. Il processo di </a:t>
            </a:r>
            <a:r>
              <a:rPr lang="it-IT" i="1" dirty="0">
                <a:solidFill>
                  <a:srgbClr val="000000"/>
                </a:solidFill>
                <a:latin typeface="Calibri" panose="020F0502020204030204" pitchFamily="34" charset="0"/>
                <a:cs typeface="Calibri" panose="020F0502020204030204" pitchFamily="34" charset="0"/>
              </a:rPr>
              <a:t>comprensione</a:t>
            </a:r>
            <a:r>
              <a:rPr lang="it-IT" dirty="0">
                <a:solidFill>
                  <a:srgbClr val="000000"/>
                </a:solidFill>
                <a:latin typeface="Calibri" panose="020F0502020204030204" pitchFamily="34" charset="0"/>
                <a:cs typeface="Calibri" panose="020F0502020204030204" pitchFamily="34" charset="0"/>
              </a:rPr>
              <a:t>, peraltro, riguarda sia il significato delle parole singolarmente considerato sia il significato del testo nel suo complesso.</a:t>
            </a:r>
          </a:p>
        </p:txBody>
      </p:sp>
      <p:pic>
        <p:nvPicPr>
          <p:cNvPr id="6" name="Audio 5">
            <a:hlinkClick r:id="" action="ppaction://media"/>
            <a:extLst>
              <a:ext uri="{FF2B5EF4-FFF2-40B4-BE49-F238E27FC236}">
                <a16:creationId xmlns:a16="http://schemas.microsoft.com/office/drawing/2014/main" id="{FD8FC4A6-01F7-43CA-9632-3F0977A0DE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60988121"/>
      </p:ext>
    </p:extLst>
  </p:cSld>
  <p:clrMapOvr>
    <a:masterClrMapping/>
  </p:clrMapOvr>
  <mc:AlternateContent xmlns:mc="http://schemas.openxmlformats.org/markup-compatibility/2006" xmlns:p14="http://schemas.microsoft.com/office/powerpoint/2010/main">
    <mc:Choice Requires="p14">
      <p:transition spd="slow" p14:dur="2000" advTm="44958"/>
    </mc:Choice>
    <mc:Fallback xmlns="">
      <p:transition spd="slow" advTm="44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B9991FF-90DE-476B-8D0A-6609E3D5E2A3}"/>
              </a:ext>
            </a:extLst>
          </p:cNvPr>
          <p:cNvSpPr/>
          <p:nvPr/>
        </p:nvSpPr>
        <p:spPr>
          <a:xfrm>
            <a:off x="503583" y="310132"/>
            <a:ext cx="8839200" cy="1477328"/>
          </a:xfrm>
          <a:prstGeom prst="rect">
            <a:avLst/>
          </a:prstGeom>
        </p:spPr>
        <p:txBody>
          <a:bodyPr wrap="square">
            <a:spAutoFit/>
          </a:bodyPr>
          <a:lstStyle/>
          <a:p>
            <a:pPr algn="just"/>
            <a:r>
              <a:rPr lang="it-IT" dirty="0">
                <a:solidFill>
                  <a:srgbClr val="000000"/>
                </a:solidFill>
                <a:latin typeface="Calibri" panose="020F0502020204030204" pitchFamily="34" charset="0"/>
                <a:cs typeface="Calibri" panose="020F0502020204030204" pitchFamily="34" charset="0"/>
              </a:rPr>
              <a:t>La corretta interpretazione degli indicatori di dislessia è molto importante per porre una diagnosi differenziale con altri tipi di disturbi dell’apprendimento. Se la sindrome dislessica non viene riconosciuta, la compromissione del rendimento scolastico può essere erroneamente attribuita ad altre cause (ritardi intellettivi, pigrizia, problemi psicologici, disattenzione, ecc.).</a:t>
            </a:r>
            <a:endParaRPr lang="it-IT" dirty="0">
              <a:solidFill>
                <a:srgbClr val="000000"/>
              </a:solidFill>
              <a:effectLst/>
              <a:latin typeface="Calibri" panose="020F0502020204030204" pitchFamily="34" charset="0"/>
              <a:cs typeface="Calibri" panose="020F0502020204030204" pitchFamily="34" charset="0"/>
            </a:endParaRPr>
          </a:p>
        </p:txBody>
      </p:sp>
      <p:sp>
        <p:nvSpPr>
          <p:cNvPr id="3" name="Rettangolo 2">
            <a:extLst>
              <a:ext uri="{FF2B5EF4-FFF2-40B4-BE49-F238E27FC236}">
                <a16:creationId xmlns:a16="http://schemas.microsoft.com/office/drawing/2014/main" id="{E4C4D5DA-0F31-4CD5-9FA4-68AC400AD1D4}"/>
              </a:ext>
            </a:extLst>
          </p:cNvPr>
          <p:cNvSpPr/>
          <p:nvPr/>
        </p:nvSpPr>
        <p:spPr>
          <a:xfrm>
            <a:off x="1020416" y="2350177"/>
            <a:ext cx="8017566" cy="3970318"/>
          </a:xfrm>
          <a:prstGeom prst="rect">
            <a:avLst/>
          </a:prstGeom>
        </p:spPr>
        <p:txBody>
          <a:bodyPr wrap="square">
            <a:spAutoFit/>
          </a:bodyPr>
          <a:lstStyle/>
          <a:p>
            <a:pPr algn="just"/>
            <a:r>
              <a:rPr lang="it-IT" dirty="0">
                <a:solidFill>
                  <a:srgbClr val="000000"/>
                </a:solidFill>
                <a:latin typeface="Calibri" panose="020F0502020204030204" pitchFamily="34" charset="0"/>
                <a:cs typeface="Calibri" panose="020F0502020204030204" pitchFamily="34" charset="0"/>
              </a:rPr>
              <a:t>La </a:t>
            </a:r>
            <a:r>
              <a:rPr lang="it-IT" b="1" dirty="0">
                <a:solidFill>
                  <a:srgbClr val="000000"/>
                </a:solidFill>
                <a:latin typeface="Calibri" panose="020F0502020204030204" pitchFamily="34" charset="0"/>
                <a:cs typeface="Calibri" panose="020F0502020204030204" pitchFamily="34" charset="0"/>
              </a:rPr>
              <a:t>diagnosi differenziale</a:t>
            </a:r>
            <a:r>
              <a:rPr lang="it-IT" dirty="0">
                <a:solidFill>
                  <a:srgbClr val="000000"/>
                </a:solidFill>
                <a:latin typeface="Calibri" panose="020F0502020204030204" pitchFamily="34" charset="0"/>
                <a:cs typeface="Calibri" panose="020F0502020204030204" pitchFamily="34" charset="0"/>
              </a:rPr>
              <a:t> prevede:</a:t>
            </a:r>
          </a:p>
          <a:p>
            <a:pPr algn="just"/>
            <a:endParaRPr lang="it-IT" dirty="0">
              <a:solidFill>
                <a:srgbClr val="000000"/>
              </a:solidFill>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variazioni del rendimento scolastico entro i limiti (bassi) della norma;</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difficoltà scolastiche dovute a mancanza di opportunità, insegnamento carente, fattori culturali;</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difficoltà di apprendimento derivanti da </a:t>
            </a:r>
            <a:r>
              <a:rPr lang="it-IT" b="1" dirty="0">
                <a:solidFill>
                  <a:srgbClr val="000000"/>
                </a:solidFill>
                <a:latin typeface="Calibri" panose="020F0502020204030204" pitchFamily="34" charset="0"/>
                <a:cs typeface="Calibri" panose="020F0502020204030204" pitchFamily="34" charset="0"/>
              </a:rPr>
              <a:t>disturbi della vista o dell’udito</a:t>
            </a:r>
            <a:r>
              <a:rPr lang="it-IT" dirty="0">
                <a:solidFill>
                  <a:srgbClr val="000000"/>
                </a:solidFill>
                <a:latin typeface="Calibri" panose="020F0502020204030204" pitchFamily="34" charset="0"/>
                <a:cs typeface="Calibri" panose="020F0502020204030204" pitchFamily="34" charset="0"/>
              </a:rPr>
              <a:t>, a meno che le difficoltà di apprendimento siano in eccesso rispetto a quanto solitamente associato a questi deficit;</a:t>
            </a:r>
          </a:p>
          <a:p>
            <a:pPr marL="285750" indent="-285750" algn="just">
              <a:buFont typeface="Arial" panose="020B0604020202020204" pitchFamily="34" charset="0"/>
              <a:buChar char="•"/>
            </a:pPr>
            <a:r>
              <a:rPr lang="it-IT" b="1" dirty="0">
                <a:solidFill>
                  <a:srgbClr val="000000"/>
                </a:solidFill>
                <a:latin typeface="Calibri" panose="020F0502020204030204" pitchFamily="34" charset="0"/>
                <a:cs typeface="Calibri" panose="020F0502020204030204" pitchFamily="34" charset="0"/>
              </a:rPr>
              <a:t>ritardo mentale</a:t>
            </a:r>
            <a:r>
              <a:rPr lang="it-IT" dirty="0">
                <a:solidFill>
                  <a:srgbClr val="000000"/>
                </a:solidFill>
                <a:latin typeface="Calibri" panose="020F0502020204030204" pitchFamily="34" charset="0"/>
                <a:cs typeface="Calibri" panose="020F0502020204030204" pitchFamily="34" charset="0"/>
              </a:rPr>
              <a:t>, salvo quei casi con livello di apprendimento (lettura, scrittura o calcolo) significativamente inferiore rispetto al livello atteso in base a scolarità e grado del ritardo mentale;</a:t>
            </a:r>
          </a:p>
          <a:p>
            <a:pPr marL="285750" indent="-285750" algn="just">
              <a:buFont typeface="Arial" panose="020B0604020202020204" pitchFamily="34" charset="0"/>
              <a:buChar char="•"/>
            </a:pPr>
            <a:r>
              <a:rPr lang="it-IT" b="1" dirty="0">
                <a:solidFill>
                  <a:srgbClr val="000000"/>
                </a:solidFill>
                <a:latin typeface="Calibri" panose="020F0502020204030204" pitchFamily="34" charset="0"/>
                <a:cs typeface="Calibri" panose="020F0502020204030204" pitchFamily="34" charset="0"/>
              </a:rPr>
              <a:t>disturbo generalizzato dello sviluppo</a:t>
            </a:r>
            <a:r>
              <a:rPr lang="it-IT" dirty="0">
                <a:solidFill>
                  <a:srgbClr val="000000"/>
                </a:solidFill>
                <a:latin typeface="Calibri" panose="020F0502020204030204" pitchFamily="34" charset="0"/>
                <a:cs typeface="Calibri" panose="020F0502020204030204" pitchFamily="34" charset="0"/>
              </a:rPr>
              <a:t>, a meno che il livello scolastico sia significativamente inferiore alle attese in base a scolarità e funzionamento intellettivo.</a:t>
            </a:r>
          </a:p>
        </p:txBody>
      </p:sp>
      <p:pic>
        <p:nvPicPr>
          <p:cNvPr id="4" name="Audio 3">
            <a:hlinkClick r:id="" action="ppaction://media"/>
            <a:extLst>
              <a:ext uri="{FF2B5EF4-FFF2-40B4-BE49-F238E27FC236}">
                <a16:creationId xmlns:a16="http://schemas.microsoft.com/office/drawing/2014/main" id="{71B77C85-FB13-49D6-B592-C3C90D8CED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80544855"/>
      </p:ext>
    </p:extLst>
  </p:cSld>
  <p:clrMapOvr>
    <a:masterClrMapping/>
  </p:clrMapOvr>
  <mc:AlternateContent xmlns:mc="http://schemas.openxmlformats.org/markup-compatibility/2006" xmlns:p14="http://schemas.microsoft.com/office/powerpoint/2010/main">
    <mc:Choice Requires="p14">
      <p:transition spd="slow" p14:dur="2000" advTm="57027"/>
    </mc:Choice>
    <mc:Fallback xmlns="">
      <p:transition spd="slow" advTm="57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45E66CD-9DA6-40D2-92E2-ADF6B45F64A1}"/>
              </a:ext>
            </a:extLst>
          </p:cNvPr>
          <p:cNvSpPr/>
          <p:nvPr/>
        </p:nvSpPr>
        <p:spPr>
          <a:xfrm>
            <a:off x="609600" y="1132273"/>
            <a:ext cx="8918713" cy="3693319"/>
          </a:xfrm>
          <a:prstGeom prst="rect">
            <a:avLst/>
          </a:prstGeom>
        </p:spPr>
        <p:txBody>
          <a:bodyPr wrap="square">
            <a:spAutoFit/>
          </a:bodyPr>
          <a:lstStyle/>
          <a:p>
            <a:pPr algn="just"/>
            <a:r>
              <a:rPr lang="it-IT" dirty="0">
                <a:solidFill>
                  <a:srgbClr val="000000"/>
                </a:solidFill>
                <a:latin typeface="Calibri" panose="020F0502020204030204" pitchFamily="34" charset="0"/>
                <a:cs typeface="Calibri" panose="020F0502020204030204" pitchFamily="34" charset="0"/>
              </a:rPr>
              <a:t>Il recupero del soggetto dislessico è sicuramente possibile, ma il percorso </a:t>
            </a:r>
            <a:r>
              <a:rPr lang="it-IT" dirty="0" err="1">
                <a:solidFill>
                  <a:srgbClr val="000000"/>
                </a:solidFill>
                <a:latin typeface="Calibri" panose="020F0502020204030204" pitchFamily="34" charset="0"/>
                <a:cs typeface="Calibri" panose="020F0502020204030204" pitchFamily="34" charset="0"/>
              </a:rPr>
              <a:t>postdiagnostico</a:t>
            </a:r>
            <a:r>
              <a:rPr lang="it-IT" dirty="0">
                <a:solidFill>
                  <a:srgbClr val="000000"/>
                </a:solidFill>
                <a:latin typeface="Calibri" panose="020F0502020204030204" pitchFamily="34" charset="0"/>
                <a:cs typeface="Calibri" panose="020F0502020204030204" pitchFamily="34" charset="0"/>
              </a:rPr>
              <a:t> non è dei più facili, perché il disturbo comporta difficoltà a livello scolastico con conseguente calo di motivazione e autostima. </a:t>
            </a:r>
          </a:p>
          <a:p>
            <a:pPr algn="just"/>
            <a:r>
              <a:rPr lang="it-IT" dirty="0">
                <a:solidFill>
                  <a:srgbClr val="000000"/>
                </a:solidFill>
                <a:latin typeface="Calibri" panose="020F0502020204030204" pitchFamily="34" charset="0"/>
                <a:cs typeface="Calibri" panose="020F0502020204030204" pitchFamily="34" charset="0"/>
              </a:rPr>
              <a:t>Gli obiettivi degli interventi terapeutici – che devono essere personalizzati in base a parametri come l’età, la specificità del disturbo e il livello di gravità – sono di ridurre la pesantezza del disturbo, di favorire l’inserimento socio-scolastico e di permettere al soggetto di sviluppare al meglio le proprie potenzialità. </a:t>
            </a:r>
          </a:p>
          <a:p>
            <a:pPr algn="just"/>
            <a:r>
              <a:rPr lang="it-IT" dirty="0">
                <a:solidFill>
                  <a:srgbClr val="000000"/>
                </a:solidFill>
                <a:latin typeface="Calibri" panose="020F0502020204030204" pitchFamily="34" charset="0"/>
                <a:cs typeface="Calibri" panose="020F0502020204030204" pitchFamily="34" charset="0"/>
              </a:rPr>
              <a:t>La collaborazione degli insegnanti è indispensabile, sotto l’aspetto sia professionale che umano. </a:t>
            </a:r>
          </a:p>
          <a:p>
            <a:pPr algn="just"/>
            <a:r>
              <a:rPr lang="it-IT" dirty="0">
                <a:solidFill>
                  <a:srgbClr val="000000"/>
                </a:solidFill>
                <a:latin typeface="Calibri" panose="020F0502020204030204" pitchFamily="34" charset="0"/>
                <a:cs typeface="Calibri" panose="020F0502020204030204" pitchFamily="34" charset="0"/>
              </a:rPr>
              <a:t>I bambini che fin dalle prime esperienze scolastiche presentano uno sviluppo linguistico atipico devono essere oggetto di costante monitoraggio, sia a scuola che in famiglia, coinvolgendo anche il pediatra che, anche previa valutazione dell’anamnesi familiare, potrà suggerire un consulto specialistico presso un’équipe multidisciplinare.</a:t>
            </a:r>
            <a:endParaRPr lang="it-IT" dirty="0">
              <a:solidFill>
                <a:srgbClr val="000000"/>
              </a:solidFill>
              <a:effectLst/>
              <a:latin typeface="Calibri" panose="020F0502020204030204" pitchFamily="34" charset="0"/>
              <a:cs typeface="Calibri" panose="020F0502020204030204" pitchFamily="34" charset="0"/>
            </a:endParaRPr>
          </a:p>
        </p:txBody>
      </p:sp>
      <p:pic>
        <p:nvPicPr>
          <p:cNvPr id="3" name="Audio 2">
            <a:hlinkClick r:id="" action="ppaction://media"/>
            <a:extLst>
              <a:ext uri="{FF2B5EF4-FFF2-40B4-BE49-F238E27FC236}">
                <a16:creationId xmlns:a16="http://schemas.microsoft.com/office/drawing/2014/main" id="{5795A705-1514-46A8-A439-B1B0B83177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30720080"/>
      </p:ext>
    </p:extLst>
  </p:cSld>
  <p:clrMapOvr>
    <a:masterClrMapping/>
  </p:clrMapOvr>
  <mc:AlternateContent xmlns:mc="http://schemas.openxmlformats.org/markup-compatibility/2006" xmlns:p14="http://schemas.microsoft.com/office/powerpoint/2010/main">
    <mc:Choice Requires="p14">
      <p:transition spd="slow" p14:dur="2000" advTm="57951"/>
    </mc:Choice>
    <mc:Fallback xmlns="">
      <p:transition spd="slow" advTm="57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9FBABAE0-9DBD-4CC9-9F8A-A6859CB3F5D5}"/>
              </a:ext>
            </a:extLst>
          </p:cNvPr>
          <p:cNvSpPr/>
          <p:nvPr/>
        </p:nvSpPr>
        <p:spPr>
          <a:xfrm>
            <a:off x="106018" y="165655"/>
            <a:ext cx="10283686" cy="2031325"/>
          </a:xfrm>
          <a:prstGeom prst="rect">
            <a:avLst/>
          </a:prstGeom>
        </p:spPr>
        <p:txBody>
          <a:bodyPr wrap="square">
            <a:spAutoFit/>
          </a:bodyPr>
          <a:lstStyle/>
          <a:p>
            <a:pPr algn="ctr"/>
            <a:r>
              <a:rPr lang="it-IT" b="1" dirty="0">
                <a:solidFill>
                  <a:srgbClr val="000000"/>
                </a:solidFill>
                <a:latin typeface="Calibri" panose="020F0502020204030204" pitchFamily="34" charset="0"/>
                <a:cs typeface="Calibri" panose="020F0502020204030204" pitchFamily="34" charset="0"/>
              </a:rPr>
              <a:t>I disturbi dell’espressione scritta: disortografia e disgrafia</a:t>
            </a:r>
          </a:p>
          <a:p>
            <a:pPr algn="ctr"/>
            <a:endParaRPr lang="it-IT" b="1" dirty="0">
              <a:solidFill>
                <a:srgbClr val="000000"/>
              </a:solidFill>
              <a:latin typeface="Calibri" panose="020F0502020204030204" pitchFamily="34" charset="0"/>
              <a:cs typeface="Calibri" panose="020F0502020204030204" pitchFamily="34" charset="0"/>
            </a:endParaRPr>
          </a:p>
          <a:p>
            <a:pPr algn="just"/>
            <a:r>
              <a:rPr lang="it-IT" dirty="0">
                <a:solidFill>
                  <a:srgbClr val="000000"/>
                </a:solidFill>
                <a:latin typeface="Calibri" panose="020F0502020204030204" pitchFamily="34" charset="0"/>
                <a:cs typeface="Calibri" panose="020F0502020204030204" pitchFamily="34" charset="0"/>
              </a:rPr>
              <a:t>La </a:t>
            </a:r>
            <a:r>
              <a:rPr lang="it-IT" b="1" dirty="0">
                <a:solidFill>
                  <a:srgbClr val="000000"/>
                </a:solidFill>
                <a:latin typeface="Calibri" panose="020F0502020204030204" pitchFamily="34" charset="0"/>
                <a:cs typeface="Calibri" panose="020F0502020204030204" pitchFamily="34" charset="0"/>
              </a:rPr>
              <a:t>disortografia</a:t>
            </a:r>
            <a:r>
              <a:rPr lang="it-IT" dirty="0">
                <a:solidFill>
                  <a:srgbClr val="000000"/>
                </a:solidFill>
                <a:latin typeface="Calibri" panose="020F0502020204030204" pitchFamily="34" charset="0"/>
                <a:cs typeface="Calibri" panose="020F0502020204030204" pitchFamily="34" charset="0"/>
              </a:rPr>
              <a:t> è la difficoltà a tradurre correttamente i suoni che compongono le parole in simboli grafici, pur possedendo un linguaggio adeguato sul piano della pronuncia lessicale e delle capacità espressive. </a:t>
            </a:r>
          </a:p>
          <a:p>
            <a:pPr algn="just"/>
            <a:r>
              <a:rPr lang="it-IT" dirty="0">
                <a:solidFill>
                  <a:srgbClr val="000000"/>
                </a:solidFill>
                <a:latin typeface="Calibri" panose="020F0502020204030204" pitchFamily="34" charset="0"/>
                <a:cs typeface="Calibri" panose="020F0502020204030204" pitchFamily="34" charset="0"/>
              </a:rPr>
              <a:t>Essa si presenta generalmente associata alla </a:t>
            </a:r>
            <a:r>
              <a:rPr lang="it-IT" b="1" dirty="0">
                <a:solidFill>
                  <a:srgbClr val="000000"/>
                </a:solidFill>
                <a:latin typeface="Calibri" panose="020F0502020204030204" pitchFamily="34" charset="0"/>
                <a:cs typeface="Calibri" panose="020F0502020204030204" pitchFamily="34" charset="0"/>
              </a:rPr>
              <a:t>disgrafia</a:t>
            </a:r>
            <a:r>
              <a:rPr lang="it-IT" dirty="0">
                <a:solidFill>
                  <a:srgbClr val="000000"/>
                </a:solidFill>
                <a:latin typeface="Calibri" panose="020F0502020204030204" pitchFamily="34" charset="0"/>
                <a:cs typeface="Calibri" panose="020F0502020204030204" pitchFamily="34" charset="0"/>
              </a:rPr>
              <a:t>, che è invece un </a:t>
            </a:r>
            <a:r>
              <a:rPr lang="it-IT" i="1" dirty="0">
                <a:solidFill>
                  <a:srgbClr val="000000"/>
                </a:solidFill>
                <a:latin typeface="Calibri" panose="020F0502020204030204" pitchFamily="34" charset="0"/>
                <a:cs typeface="Calibri" panose="020F0502020204030204" pitchFamily="34" charset="0"/>
              </a:rPr>
              <a:t>disturbo </a:t>
            </a:r>
            <a:r>
              <a:rPr lang="it-IT" i="1" dirty="0" err="1">
                <a:solidFill>
                  <a:srgbClr val="000000"/>
                </a:solidFill>
                <a:latin typeface="Calibri" panose="020F0502020204030204" pitchFamily="34" charset="0"/>
                <a:cs typeface="Calibri" panose="020F0502020204030204" pitchFamily="34" charset="0"/>
              </a:rPr>
              <a:t>grafomotorio</a:t>
            </a:r>
            <a:r>
              <a:rPr lang="it-IT" dirty="0">
                <a:solidFill>
                  <a:srgbClr val="000000"/>
                </a:solidFill>
                <a:latin typeface="Calibri" panose="020F0502020204030204" pitchFamily="34" charset="0"/>
                <a:cs typeface="Calibri" panose="020F0502020204030204" pitchFamily="34" charset="0"/>
              </a:rPr>
              <a:t> che si manifesta come incapacità o </a:t>
            </a:r>
            <a:r>
              <a:rPr lang="it-IT" dirty="0" err="1">
                <a:solidFill>
                  <a:srgbClr val="000000"/>
                </a:solidFill>
                <a:latin typeface="Calibri" panose="020F0502020204030204" pitchFamily="34" charset="0"/>
                <a:cs typeface="Calibri" panose="020F0502020204030204" pitchFamily="34" charset="0"/>
              </a:rPr>
              <a:t>maldestrezza</a:t>
            </a:r>
            <a:r>
              <a:rPr lang="it-IT" dirty="0">
                <a:solidFill>
                  <a:srgbClr val="000000"/>
                </a:solidFill>
                <a:latin typeface="Calibri" panose="020F0502020204030204" pitchFamily="34" charset="0"/>
                <a:cs typeface="Calibri" panose="020F0502020204030204" pitchFamily="34" charset="0"/>
              </a:rPr>
              <a:t> nel realizzare il gesto grafico.</a:t>
            </a:r>
          </a:p>
          <a:p>
            <a:endParaRPr lang="it-IT" dirty="0">
              <a:solidFill>
                <a:srgbClr val="000000"/>
              </a:solidFill>
              <a:effectLst/>
            </a:endParaRPr>
          </a:p>
        </p:txBody>
      </p:sp>
      <p:sp>
        <p:nvSpPr>
          <p:cNvPr id="3" name="Rettangolo 2">
            <a:extLst>
              <a:ext uri="{FF2B5EF4-FFF2-40B4-BE49-F238E27FC236}">
                <a16:creationId xmlns:a16="http://schemas.microsoft.com/office/drawing/2014/main" id="{FE0B65AF-D58F-4D11-9A3A-39F366FA6BBE}"/>
              </a:ext>
            </a:extLst>
          </p:cNvPr>
          <p:cNvSpPr/>
          <p:nvPr/>
        </p:nvSpPr>
        <p:spPr>
          <a:xfrm>
            <a:off x="106017" y="2333685"/>
            <a:ext cx="10283687" cy="4524315"/>
          </a:xfrm>
          <a:prstGeom prst="rect">
            <a:avLst/>
          </a:prstGeom>
        </p:spPr>
        <p:txBody>
          <a:bodyPr wrap="square">
            <a:spAutoFit/>
          </a:bodyPr>
          <a:lstStyle/>
          <a:p>
            <a:pPr algn="just"/>
            <a:r>
              <a:rPr lang="it-IT" dirty="0">
                <a:solidFill>
                  <a:srgbClr val="000000"/>
                </a:solidFill>
                <a:latin typeface="Calibri" panose="020F0502020204030204" pitchFamily="34" charset="0"/>
                <a:cs typeface="Calibri" panose="020F0502020204030204" pitchFamily="34" charset="0"/>
              </a:rPr>
              <a:t>Le manifestazioni tipiche della </a:t>
            </a:r>
            <a:r>
              <a:rPr lang="it-IT" b="1" dirty="0">
                <a:solidFill>
                  <a:srgbClr val="000000"/>
                </a:solidFill>
                <a:latin typeface="Calibri" panose="020F0502020204030204" pitchFamily="34" charset="0"/>
                <a:cs typeface="Calibri" panose="020F0502020204030204" pitchFamily="34" charset="0"/>
              </a:rPr>
              <a:t>disortografia</a:t>
            </a:r>
            <a:r>
              <a:rPr lang="it-IT" dirty="0">
                <a:solidFill>
                  <a:srgbClr val="000000"/>
                </a:solidFill>
                <a:latin typeface="Calibri" panose="020F0502020204030204" pitchFamily="34" charset="0"/>
                <a:cs typeface="Calibri" panose="020F0502020204030204" pitchFamily="34" charset="0"/>
              </a:rPr>
              <a:t> sono:</a:t>
            </a:r>
          </a:p>
          <a:p>
            <a:pPr marL="285750" indent="-285750" algn="just">
              <a:buFont typeface="Arial" panose="020B0604020202020204" pitchFamily="34" charset="0"/>
              <a:buChar char="•"/>
            </a:pPr>
            <a:endParaRPr lang="it-IT" dirty="0">
              <a:solidFill>
                <a:srgbClr val="000000"/>
              </a:solidFill>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it-IT" i="1" dirty="0">
                <a:solidFill>
                  <a:srgbClr val="000000"/>
                </a:solidFill>
                <a:latin typeface="Calibri" panose="020F0502020204030204" pitchFamily="34" charset="0"/>
                <a:cs typeface="Calibri" panose="020F0502020204030204" pitchFamily="34" charset="0"/>
              </a:rPr>
              <a:t>confusione tra fonemi simili</a:t>
            </a:r>
            <a:r>
              <a:rPr lang="it-IT" dirty="0">
                <a:solidFill>
                  <a:srgbClr val="000000"/>
                </a:solidFill>
                <a:latin typeface="Calibri" panose="020F0502020204030204" pitchFamily="34" charset="0"/>
                <a:cs typeface="Calibri" panose="020F0502020204030204" pitchFamily="34" charset="0"/>
              </a:rPr>
              <a:t>: il soggetto confonde i suoni alfabetici che si assomigliano (F e V; T e D; B e P; L e R, etc.);</a:t>
            </a:r>
          </a:p>
          <a:p>
            <a:pPr marL="285750" indent="-285750" algn="just">
              <a:buFont typeface="Arial" panose="020B0604020202020204" pitchFamily="34" charset="0"/>
              <a:buChar char="•"/>
            </a:pPr>
            <a:r>
              <a:rPr lang="it-IT" i="1" dirty="0">
                <a:solidFill>
                  <a:srgbClr val="000000"/>
                </a:solidFill>
                <a:latin typeface="Calibri" panose="020F0502020204030204" pitchFamily="34" charset="0"/>
                <a:cs typeface="Calibri" panose="020F0502020204030204" pitchFamily="34" charset="0"/>
              </a:rPr>
              <a:t>confusione tra grafemi simili</a:t>
            </a:r>
            <a:r>
              <a:rPr lang="it-IT" dirty="0">
                <a:solidFill>
                  <a:srgbClr val="000000"/>
                </a:solidFill>
                <a:latin typeface="Calibri" panose="020F0502020204030204" pitchFamily="34" charset="0"/>
                <a:cs typeface="Calibri" panose="020F0502020204030204" pitchFamily="34" charset="0"/>
              </a:rPr>
              <a:t>: il soggetto ha difficoltà a riconoscere i segni alfabetici che presentano somiglianza nella forma (es. “b” e “p”);</a:t>
            </a:r>
          </a:p>
          <a:p>
            <a:pPr marL="285750" indent="-285750" algn="just">
              <a:buFont typeface="Arial" panose="020B0604020202020204" pitchFamily="34" charset="0"/>
              <a:buChar char="•"/>
            </a:pPr>
            <a:r>
              <a:rPr lang="it-IT" i="1" dirty="0">
                <a:solidFill>
                  <a:srgbClr val="000000"/>
                </a:solidFill>
                <a:latin typeface="Calibri" panose="020F0502020204030204" pitchFamily="34" charset="0"/>
                <a:cs typeface="Calibri" panose="020F0502020204030204" pitchFamily="34" charset="0"/>
              </a:rPr>
              <a:t>omissioni</a:t>
            </a:r>
            <a:r>
              <a:rPr lang="it-IT" dirty="0">
                <a:solidFill>
                  <a:srgbClr val="000000"/>
                </a:solidFill>
                <a:latin typeface="Calibri" panose="020F0502020204030204" pitchFamily="34" charset="0"/>
                <a:cs typeface="Calibri" panose="020F0502020204030204" pitchFamily="34" charset="0"/>
              </a:rPr>
              <a:t>: il soggetto tralascia alcune parti della parola, per esempio la doppia consonante (es. palla-pala, soqquadro-</a:t>
            </a:r>
            <a:r>
              <a:rPr lang="it-IT" dirty="0" err="1">
                <a:solidFill>
                  <a:srgbClr val="000000"/>
                </a:solidFill>
                <a:latin typeface="Calibri" panose="020F0502020204030204" pitchFamily="34" charset="0"/>
                <a:cs typeface="Calibri" panose="020F0502020204030204" pitchFamily="34" charset="0"/>
              </a:rPr>
              <a:t>soquadro</a:t>
            </a:r>
            <a:r>
              <a:rPr lang="it-IT" dirty="0">
                <a:solidFill>
                  <a:srgbClr val="000000"/>
                </a:solidFill>
                <a:latin typeface="Calibri" panose="020F0502020204030204" pitchFamily="34" charset="0"/>
                <a:cs typeface="Calibri" panose="020F0502020204030204" pitchFamily="34" charset="0"/>
              </a:rPr>
              <a:t>), la vocale intermedia (es. fuoco-foco, tuono-tono), la consonante intermedia (es. cartolina-</a:t>
            </a:r>
            <a:r>
              <a:rPr lang="it-IT" dirty="0" err="1">
                <a:solidFill>
                  <a:srgbClr val="000000"/>
                </a:solidFill>
                <a:latin typeface="Calibri" panose="020F0502020204030204" pitchFamily="34" charset="0"/>
                <a:cs typeface="Calibri" panose="020F0502020204030204" pitchFamily="34" charset="0"/>
              </a:rPr>
              <a:t>catolina</a:t>
            </a:r>
            <a:r>
              <a:rPr lang="it-IT" dirty="0">
                <a:solidFill>
                  <a:srgbClr val="000000"/>
                </a:solidFill>
                <a:latin typeface="Calibri" panose="020F0502020204030204" pitchFamily="34" charset="0"/>
                <a:cs typeface="Calibri" panose="020F0502020204030204" pitchFamily="34" charset="0"/>
              </a:rPr>
              <a:t>, </a:t>
            </a:r>
            <a:r>
              <a:rPr lang="it-IT" dirty="0" err="1">
                <a:solidFill>
                  <a:srgbClr val="000000"/>
                </a:solidFill>
                <a:latin typeface="Calibri" panose="020F0502020204030204" pitchFamily="34" charset="0"/>
                <a:cs typeface="Calibri" panose="020F0502020204030204" pitchFamily="34" charset="0"/>
              </a:rPr>
              <a:t>acqua-aqua</a:t>
            </a:r>
            <a:r>
              <a:rPr lang="it-IT" dirty="0">
                <a:solidFill>
                  <a:srgbClr val="000000"/>
                </a:solidFill>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r>
              <a:rPr lang="it-IT" i="1" dirty="0">
                <a:solidFill>
                  <a:srgbClr val="000000"/>
                </a:solidFill>
                <a:latin typeface="Calibri" panose="020F0502020204030204" pitchFamily="34" charset="0"/>
                <a:cs typeface="Calibri" panose="020F0502020204030204" pitchFamily="34" charset="0"/>
              </a:rPr>
              <a:t>inversioni</a:t>
            </a:r>
            <a:r>
              <a:rPr lang="it-IT" dirty="0">
                <a:solidFill>
                  <a:srgbClr val="000000"/>
                </a:solidFill>
                <a:latin typeface="Calibri" panose="020F0502020204030204" pitchFamily="34" charset="0"/>
                <a:cs typeface="Calibri" panose="020F0502020204030204" pitchFamily="34" charset="0"/>
              </a:rPr>
              <a:t>: il soggetto inverte la sequenza dei suoni all’interno delle parole (es. </a:t>
            </a:r>
            <a:r>
              <a:rPr lang="it-IT" dirty="0" err="1">
                <a:solidFill>
                  <a:srgbClr val="000000"/>
                </a:solidFill>
                <a:latin typeface="Calibri" panose="020F0502020204030204" pitchFamily="34" charset="0"/>
                <a:cs typeface="Calibri" panose="020F0502020204030204" pitchFamily="34" charset="0"/>
              </a:rPr>
              <a:t>sefamoro</a:t>
            </a:r>
            <a:r>
              <a:rPr lang="it-IT" dirty="0">
                <a:solidFill>
                  <a:srgbClr val="000000"/>
                </a:solidFill>
                <a:latin typeface="Calibri" panose="020F0502020204030204" pitchFamily="34" charset="0"/>
                <a:cs typeface="Calibri" panose="020F0502020204030204" pitchFamily="34" charset="0"/>
              </a:rPr>
              <a:t> anziché semaforo).</a:t>
            </a:r>
          </a:p>
          <a:p>
            <a:pPr marL="285750" indent="-285750" algn="just">
              <a:buFont typeface="Arial" panose="020B0604020202020204" pitchFamily="34" charset="0"/>
              <a:buChar char="•"/>
            </a:pPr>
            <a:endParaRPr lang="it-IT" dirty="0">
              <a:solidFill>
                <a:srgbClr val="000000"/>
              </a:solidFill>
              <a:latin typeface="Calibri" panose="020F0502020204030204" pitchFamily="34" charset="0"/>
              <a:cs typeface="Calibri" panose="020F0502020204030204" pitchFamily="34" charset="0"/>
            </a:endParaRPr>
          </a:p>
          <a:p>
            <a:pPr algn="just"/>
            <a:r>
              <a:rPr lang="it-IT" dirty="0">
                <a:solidFill>
                  <a:srgbClr val="000000"/>
                </a:solidFill>
                <a:latin typeface="Calibri" panose="020F0502020204030204" pitchFamily="34" charset="0"/>
                <a:cs typeface="Calibri" panose="020F0502020204030204" pitchFamily="34" charset="0"/>
              </a:rPr>
              <a:t>Il soggetto disortografico può presentare difficoltà nella </a:t>
            </a:r>
            <a:r>
              <a:rPr lang="it-IT" i="1" dirty="0">
                <a:solidFill>
                  <a:srgbClr val="000000"/>
                </a:solidFill>
                <a:latin typeface="Calibri" panose="020F0502020204030204" pitchFamily="34" charset="0"/>
                <a:cs typeface="Calibri" panose="020F0502020204030204" pitchFamily="34" charset="0"/>
              </a:rPr>
              <a:t>coordinazione oculomotoria e </a:t>
            </a:r>
            <a:r>
              <a:rPr lang="it-IT" i="1" dirty="0" err="1">
                <a:solidFill>
                  <a:srgbClr val="000000"/>
                </a:solidFill>
                <a:latin typeface="Calibri" panose="020F0502020204030204" pitchFamily="34" charset="0"/>
                <a:cs typeface="Calibri" panose="020F0502020204030204" pitchFamily="34" charset="0"/>
              </a:rPr>
              <a:t>visuo</a:t>
            </a:r>
            <a:r>
              <a:rPr lang="it-IT" i="1" dirty="0">
                <a:solidFill>
                  <a:srgbClr val="000000"/>
                </a:solidFill>
                <a:latin typeface="Calibri" panose="020F0502020204030204" pitchFamily="34" charset="0"/>
                <a:cs typeface="Calibri" panose="020F0502020204030204" pitchFamily="34" charset="0"/>
              </a:rPr>
              <a:t>-spaziale</a:t>
            </a:r>
            <a:r>
              <a:rPr lang="it-IT" dirty="0">
                <a:solidFill>
                  <a:srgbClr val="000000"/>
                </a:solidFill>
                <a:latin typeface="Calibri" panose="020F0502020204030204" pitchFamily="34" charset="0"/>
                <a:cs typeface="Calibri" panose="020F0502020204030204" pitchFamily="34" charset="0"/>
              </a:rPr>
              <a:t> e nella </a:t>
            </a:r>
            <a:r>
              <a:rPr lang="it-IT" i="1" dirty="0">
                <a:solidFill>
                  <a:srgbClr val="000000"/>
                </a:solidFill>
                <a:latin typeface="Calibri" panose="020F0502020204030204" pitchFamily="34" charset="0"/>
                <a:cs typeface="Calibri" panose="020F0502020204030204" pitchFamily="34" charset="0"/>
              </a:rPr>
              <a:t>velocità della riproduzione</a:t>
            </a:r>
            <a:r>
              <a:rPr lang="it-IT" dirty="0">
                <a:solidFill>
                  <a:srgbClr val="000000"/>
                </a:solidFill>
                <a:latin typeface="Calibri" panose="020F0502020204030204" pitchFamily="34" charset="0"/>
                <a:cs typeface="Calibri" panose="020F0502020204030204" pitchFamily="34" charset="0"/>
              </a:rPr>
              <a:t> dei grafemi. Tuttavia egli è in grado di produrre testi coerenti, nel pieno rispetto delle regole sintattiche, perché gli errori che commette dipendono dalla scarsa automatizzazione dei «processi bassi» e cioè di tutti quei processi che da «volontari» sono destinati a diventare «involontari».</a:t>
            </a:r>
          </a:p>
        </p:txBody>
      </p:sp>
      <p:pic>
        <p:nvPicPr>
          <p:cNvPr id="4" name="Audio 3">
            <a:hlinkClick r:id="" action="ppaction://media"/>
            <a:extLst>
              <a:ext uri="{FF2B5EF4-FFF2-40B4-BE49-F238E27FC236}">
                <a16:creationId xmlns:a16="http://schemas.microsoft.com/office/drawing/2014/main" id="{FE8BE36B-7296-410D-B89B-5CA423834E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70576255"/>
      </p:ext>
    </p:extLst>
  </p:cSld>
  <p:clrMapOvr>
    <a:masterClrMapping/>
  </p:clrMapOvr>
  <mc:AlternateContent xmlns:mc="http://schemas.openxmlformats.org/markup-compatibility/2006" xmlns:p14="http://schemas.microsoft.com/office/powerpoint/2010/main">
    <mc:Choice Requires="p14">
      <p:transition spd="slow" p14:dur="2000" advTm="72211"/>
    </mc:Choice>
    <mc:Fallback xmlns="">
      <p:transition spd="slow" advTm="72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isultati immagini per bes">
            <a:extLst>
              <a:ext uri="{FF2B5EF4-FFF2-40B4-BE49-F238E27FC236}">
                <a16:creationId xmlns:a16="http://schemas.microsoft.com/office/drawing/2014/main" id="{169D8DA0-D481-4CB4-9E78-4105FD04AB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913" y="39756"/>
            <a:ext cx="6590521" cy="681824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853B8551-B2B2-4522-8F0C-208E2DDC12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83878935"/>
      </p:ext>
    </p:extLst>
  </p:cSld>
  <p:clrMapOvr>
    <a:masterClrMapping/>
  </p:clrMapOvr>
  <mc:AlternateContent xmlns:mc="http://schemas.openxmlformats.org/markup-compatibility/2006" xmlns:p14="http://schemas.microsoft.com/office/powerpoint/2010/main">
    <mc:Choice Requires="p14">
      <p:transition spd="slow" p14:dur="2000" advTm="143249"/>
    </mc:Choice>
    <mc:Fallback xmlns="">
      <p:transition spd="slow" advTm="143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C2BE744-E877-45F7-92C4-4C07185AC5CE}"/>
              </a:ext>
            </a:extLst>
          </p:cNvPr>
          <p:cNvSpPr/>
          <p:nvPr/>
        </p:nvSpPr>
        <p:spPr>
          <a:xfrm>
            <a:off x="410815" y="203830"/>
            <a:ext cx="9077741" cy="5078313"/>
          </a:xfrm>
          <a:prstGeom prst="rect">
            <a:avLst/>
          </a:prstGeom>
        </p:spPr>
        <p:txBody>
          <a:bodyPr wrap="square">
            <a:spAutoFit/>
          </a:bodyPr>
          <a:lstStyle/>
          <a:p>
            <a:pPr algn="just"/>
            <a:r>
              <a:rPr lang="it-IT" dirty="0">
                <a:solidFill>
                  <a:srgbClr val="000000"/>
                </a:solidFill>
                <a:latin typeface="Calibri" panose="020F0502020204030204" pitchFamily="34" charset="0"/>
                <a:cs typeface="Calibri" panose="020F0502020204030204" pitchFamily="34" charset="0"/>
              </a:rPr>
              <a:t>La </a:t>
            </a:r>
            <a:r>
              <a:rPr lang="it-IT" b="1" dirty="0">
                <a:solidFill>
                  <a:srgbClr val="000000"/>
                </a:solidFill>
                <a:latin typeface="Calibri" panose="020F0502020204030204" pitchFamily="34" charset="0"/>
                <a:cs typeface="Calibri" panose="020F0502020204030204" pitchFamily="34" charset="0"/>
              </a:rPr>
              <a:t>disgrafia</a:t>
            </a:r>
            <a:r>
              <a:rPr lang="it-IT" dirty="0">
                <a:solidFill>
                  <a:srgbClr val="000000"/>
                </a:solidFill>
                <a:latin typeface="Calibri" panose="020F0502020204030204" pitchFamily="34" charset="0"/>
                <a:cs typeface="Calibri" panose="020F0502020204030204" pitchFamily="34" charset="0"/>
              </a:rPr>
              <a:t>, dal canto suo, è causata dall’incapacità di riprodurre correttamente </a:t>
            </a:r>
            <a:r>
              <a:rPr lang="it-IT" i="1" dirty="0">
                <a:solidFill>
                  <a:srgbClr val="000000"/>
                </a:solidFill>
                <a:latin typeface="Calibri" panose="020F0502020204030204" pitchFamily="34" charset="0"/>
                <a:cs typeface="Calibri" panose="020F0502020204030204" pitchFamily="34" charset="0"/>
              </a:rPr>
              <a:t>segni alfabetici</a:t>
            </a:r>
            <a:r>
              <a:rPr lang="it-IT" dirty="0">
                <a:solidFill>
                  <a:srgbClr val="000000"/>
                </a:solidFill>
                <a:latin typeface="Calibri" panose="020F0502020204030204" pitchFamily="34" charset="0"/>
                <a:cs typeface="Calibri" panose="020F0502020204030204" pitchFamily="34" charset="0"/>
              </a:rPr>
              <a:t> (soprattutto in carattere corsivo) </a:t>
            </a:r>
            <a:r>
              <a:rPr lang="it-IT" i="1" dirty="0">
                <a:solidFill>
                  <a:srgbClr val="000000"/>
                </a:solidFill>
                <a:latin typeface="Calibri" panose="020F0502020204030204" pitchFamily="34" charset="0"/>
                <a:cs typeface="Calibri" panose="020F0502020204030204" pitchFamily="34" charset="0"/>
              </a:rPr>
              <a:t>o numerici</a:t>
            </a:r>
            <a:r>
              <a:rPr lang="it-IT" dirty="0">
                <a:solidFill>
                  <a:srgbClr val="000000"/>
                </a:solidFill>
                <a:latin typeface="Calibri" panose="020F0502020204030204" pitchFamily="34" charset="0"/>
                <a:cs typeface="Calibri" panose="020F0502020204030204" pitchFamily="34" charset="0"/>
              </a:rPr>
              <a:t>. </a:t>
            </a:r>
          </a:p>
          <a:p>
            <a:pPr algn="just"/>
            <a:endParaRPr lang="it-IT" dirty="0">
              <a:solidFill>
                <a:srgbClr val="000000"/>
              </a:solidFill>
              <a:latin typeface="Calibri" panose="020F0502020204030204" pitchFamily="34" charset="0"/>
              <a:cs typeface="Calibri" panose="020F0502020204030204" pitchFamily="34" charset="0"/>
            </a:endParaRPr>
          </a:p>
          <a:p>
            <a:pPr algn="just"/>
            <a:r>
              <a:rPr lang="it-IT" dirty="0">
                <a:solidFill>
                  <a:srgbClr val="000000"/>
                </a:solidFill>
                <a:latin typeface="Calibri" panose="020F0502020204030204" pitchFamily="34" charset="0"/>
                <a:cs typeface="Calibri" panose="020F0502020204030204" pitchFamily="34" charset="0"/>
              </a:rPr>
              <a:t>La qualità della scrittura è deficitaria senza che tale deficit debba essere necessariamente causato da disturbi neurologici o intellettivi. Le manifestazioni tipiche del disturbo sono la scarsa leggibilità del testo, la disorganizzazione delle forme e degli spazi grafici, la confusione e la disarmonia, la lentezza e la fatica nello scrivere, l’irregolarità della pressione (molto calcata o molto leggera), un’attività motoria eccessiva o comunque non legata a quella strettamente scrittoria, la difficoltà ad impugnare correttamente lo strumento scrittorio (matita, penna etc.). Questa difficoltà causa frequentemente tensioni muscolari eccessive e dolorose alla mano, al braccio, alle spalle, alla schiena e impedisce la rotondità del tratto, producendo una scrittura troppo calcata o troppo leggera, priva di regolare proporzione tra le lettere e difficilmente leggibile. Le lettere vengono riprodotte troppo piccole o troppo grandi e si differenziano anche nella stessa parola. Il gesto risulta poco fluido, perché la mano non scorre adeguatamente sul foglio. L’illeggibilità è un fattore di frustrazione che influisce negativamente sull’autostima e sul rendimento scolastico. Molto difficile è poi copiare dalla lavagna, operazione che richiede una sequenza di passaggi coordinati e ravvicinati: sollevare lo sguardo, osservare, memorizzare, riabbassare la testa e scrivere sul quaderno.</a:t>
            </a:r>
            <a:endParaRPr lang="it-IT" dirty="0">
              <a:solidFill>
                <a:srgbClr val="000000"/>
              </a:solidFill>
              <a:effectLst/>
              <a:latin typeface="Calibri" panose="020F0502020204030204" pitchFamily="34" charset="0"/>
              <a:cs typeface="Calibri" panose="020F0502020204030204" pitchFamily="34" charset="0"/>
            </a:endParaRPr>
          </a:p>
        </p:txBody>
      </p:sp>
      <p:pic>
        <p:nvPicPr>
          <p:cNvPr id="4" name="Audio 3">
            <a:hlinkClick r:id="" action="ppaction://media"/>
            <a:extLst>
              <a:ext uri="{FF2B5EF4-FFF2-40B4-BE49-F238E27FC236}">
                <a16:creationId xmlns:a16="http://schemas.microsoft.com/office/drawing/2014/main" id="{51DCAE56-EC63-4D15-8EC6-3D403C652A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37259514"/>
      </p:ext>
    </p:extLst>
  </p:cSld>
  <p:clrMapOvr>
    <a:masterClrMapping/>
  </p:clrMapOvr>
  <mc:AlternateContent xmlns:mc="http://schemas.openxmlformats.org/markup-compatibility/2006" xmlns:p14="http://schemas.microsoft.com/office/powerpoint/2010/main">
    <mc:Choice Requires="p14">
      <p:transition spd="slow" p14:dur="2000" advTm="65783"/>
    </mc:Choice>
    <mc:Fallback xmlns="">
      <p:transition spd="slow" advTm="65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2701388-8116-455A-87DC-00DF1F04CDAD}"/>
              </a:ext>
            </a:extLst>
          </p:cNvPr>
          <p:cNvSpPr/>
          <p:nvPr/>
        </p:nvSpPr>
        <p:spPr>
          <a:xfrm>
            <a:off x="781877" y="667150"/>
            <a:ext cx="8613913" cy="4801314"/>
          </a:xfrm>
          <a:prstGeom prst="rect">
            <a:avLst/>
          </a:prstGeom>
        </p:spPr>
        <p:txBody>
          <a:bodyPr wrap="square">
            <a:spAutoFit/>
          </a:bodyPr>
          <a:lstStyle/>
          <a:p>
            <a:pPr algn="just"/>
            <a:r>
              <a:rPr lang="it-IT" dirty="0">
                <a:solidFill>
                  <a:srgbClr val="000000"/>
                </a:solidFill>
                <a:latin typeface="Calibri" panose="020F0502020204030204" pitchFamily="34" charset="0"/>
                <a:cs typeface="Calibri" panose="020F0502020204030204" pitchFamily="34" charset="0"/>
              </a:rPr>
              <a:t>Rispetto ad altri disturbi specifici dell’apprendimento, non si sa ancora abbastanza sull’origine dei disturbi dell’espressione scritta e su come correggerli, specialmente quando essi sono dissociati dalla dislessia. Di solito, in assenza di altre compromissioni, la diagnosi è effettuata solo in presenza di evidenti errori di compitazione o di una calligrafia deficitaria. In quest’ambito, i test standardizzati sono molto meno sviluppati rispetto a quelli disponibili per la capacità di lettura o di calcolo. Peraltro la valutazione può richiedere un paragone tra ampi campioni di lavori scolastici elaborati dal soggetto e la prestazione prevista in base all’età e al QI.</a:t>
            </a:r>
          </a:p>
          <a:p>
            <a:pPr algn="just"/>
            <a:endParaRPr lang="it-IT" dirty="0">
              <a:solidFill>
                <a:srgbClr val="000000"/>
              </a:solidFill>
              <a:latin typeface="Calibri" panose="020F0502020204030204" pitchFamily="34" charset="0"/>
              <a:cs typeface="Calibri" panose="020F0502020204030204" pitchFamily="34" charset="0"/>
            </a:endParaRPr>
          </a:p>
          <a:p>
            <a:pPr algn="just"/>
            <a:endParaRPr lang="it-IT" dirty="0">
              <a:solidFill>
                <a:srgbClr val="000000"/>
              </a:solidFill>
              <a:latin typeface="Calibri" panose="020F0502020204030204" pitchFamily="34" charset="0"/>
              <a:cs typeface="Calibri" panose="020F0502020204030204" pitchFamily="34" charset="0"/>
            </a:endParaRPr>
          </a:p>
          <a:p>
            <a:pPr algn="just"/>
            <a:endParaRPr lang="it-IT" dirty="0">
              <a:solidFill>
                <a:srgbClr val="000000"/>
              </a:solidFill>
              <a:latin typeface="Calibri" panose="020F0502020204030204" pitchFamily="34" charset="0"/>
              <a:cs typeface="Calibri" panose="020F0502020204030204" pitchFamily="34" charset="0"/>
            </a:endParaRPr>
          </a:p>
          <a:p>
            <a:pPr algn="just"/>
            <a:r>
              <a:rPr lang="it-IT" dirty="0">
                <a:solidFill>
                  <a:srgbClr val="000000"/>
                </a:solidFill>
                <a:latin typeface="Calibri" panose="020F0502020204030204" pitchFamily="34" charset="0"/>
                <a:cs typeface="Calibri" panose="020F0502020204030204" pitchFamily="34" charset="0"/>
              </a:rPr>
              <a:t>Alcune statistiche stimano che in Italia la percentuale di alunni disgrafici, tra la 2</a:t>
            </a:r>
            <a:r>
              <a:rPr lang="it-IT" baseline="30000" dirty="0">
                <a:solidFill>
                  <a:srgbClr val="000000"/>
                </a:solidFill>
                <a:latin typeface="Calibri" panose="020F0502020204030204" pitchFamily="34" charset="0"/>
                <a:cs typeface="Calibri" panose="020F0502020204030204" pitchFamily="34" charset="0"/>
              </a:rPr>
              <a:t>a</a:t>
            </a:r>
            <a:r>
              <a:rPr lang="it-IT" dirty="0">
                <a:solidFill>
                  <a:srgbClr val="000000"/>
                </a:solidFill>
                <a:latin typeface="Calibri" panose="020F0502020204030204" pitchFamily="34" charset="0"/>
                <a:cs typeface="Calibri" panose="020F0502020204030204" pitchFamily="34" charset="0"/>
              </a:rPr>
              <a:t> e la 5</a:t>
            </a:r>
            <a:r>
              <a:rPr lang="it-IT" baseline="30000" dirty="0">
                <a:solidFill>
                  <a:srgbClr val="000000"/>
                </a:solidFill>
                <a:latin typeface="Calibri" panose="020F0502020204030204" pitchFamily="34" charset="0"/>
                <a:cs typeface="Calibri" panose="020F0502020204030204" pitchFamily="34" charset="0"/>
              </a:rPr>
              <a:t>a</a:t>
            </a:r>
            <a:r>
              <a:rPr lang="it-IT" dirty="0">
                <a:solidFill>
                  <a:srgbClr val="000000"/>
                </a:solidFill>
                <a:latin typeface="Calibri" panose="020F0502020204030204" pitchFamily="34" charset="0"/>
                <a:cs typeface="Calibri" panose="020F0502020204030204" pitchFamily="34" charset="0"/>
              </a:rPr>
              <a:t> classe della scuola primaria, si attesti intorno al 20%. Nonostante abbiano un tasso d’incidenza così elevato, dei disturbi dell’espressione scritta si parla ancora molto poco nel nostro Paese. Riconoscerli e correggerli in tempo, con adeguati percorsi rieducativi, può avere invece ripercussioni positive sia sul rendimento scolastico che sui processi di autostima.</a:t>
            </a:r>
          </a:p>
        </p:txBody>
      </p:sp>
      <p:pic>
        <p:nvPicPr>
          <p:cNvPr id="3" name="Audio 2">
            <a:hlinkClick r:id="" action="ppaction://media"/>
            <a:extLst>
              <a:ext uri="{FF2B5EF4-FFF2-40B4-BE49-F238E27FC236}">
                <a16:creationId xmlns:a16="http://schemas.microsoft.com/office/drawing/2014/main" id="{66EDBCF3-A353-45BE-9C89-FD8484C720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53952310"/>
      </p:ext>
    </p:extLst>
  </p:cSld>
  <p:clrMapOvr>
    <a:masterClrMapping/>
  </p:clrMapOvr>
  <mc:AlternateContent xmlns:mc="http://schemas.openxmlformats.org/markup-compatibility/2006" xmlns:p14="http://schemas.microsoft.com/office/powerpoint/2010/main">
    <mc:Choice Requires="p14">
      <p:transition spd="slow" p14:dur="2000" advTm="53348"/>
    </mc:Choice>
    <mc:Fallback xmlns="">
      <p:transition spd="slow" advTm="53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B5E36DF8-9526-4AC8-95CA-2D4E3C17F712}"/>
              </a:ext>
            </a:extLst>
          </p:cNvPr>
          <p:cNvSpPr/>
          <p:nvPr/>
        </p:nvSpPr>
        <p:spPr>
          <a:xfrm>
            <a:off x="530087" y="211389"/>
            <a:ext cx="8825948" cy="1754326"/>
          </a:xfrm>
          <a:prstGeom prst="rect">
            <a:avLst/>
          </a:prstGeom>
        </p:spPr>
        <p:txBody>
          <a:bodyPr wrap="square">
            <a:spAutoFit/>
          </a:bodyPr>
          <a:lstStyle/>
          <a:p>
            <a:pPr algn="ctr"/>
            <a:r>
              <a:rPr lang="it-IT" b="1" dirty="0">
                <a:solidFill>
                  <a:srgbClr val="000000"/>
                </a:solidFill>
                <a:latin typeface="Calibri" panose="020F0502020204030204" pitchFamily="34" charset="0"/>
                <a:cs typeface="Calibri" panose="020F0502020204030204" pitchFamily="34" charset="0"/>
              </a:rPr>
              <a:t>Il disturbo delle abilità aritmetiche: la discalculia evolutiva</a:t>
            </a:r>
          </a:p>
          <a:p>
            <a:pPr algn="ctr"/>
            <a:endParaRPr lang="it-IT" b="1" dirty="0">
              <a:solidFill>
                <a:srgbClr val="000000"/>
              </a:solidFill>
              <a:latin typeface="Calibri" panose="020F0502020204030204" pitchFamily="34" charset="0"/>
              <a:cs typeface="Calibri" panose="020F0502020204030204" pitchFamily="34" charset="0"/>
            </a:endParaRPr>
          </a:p>
          <a:p>
            <a:pPr algn="just"/>
            <a:r>
              <a:rPr lang="it-IT" dirty="0">
                <a:solidFill>
                  <a:srgbClr val="000000"/>
                </a:solidFill>
                <a:latin typeface="Calibri" panose="020F0502020204030204" pitchFamily="34" charset="0"/>
                <a:cs typeface="Calibri" panose="020F0502020204030204" pitchFamily="34" charset="0"/>
              </a:rPr>
              <a:t>La </a:t>
            </a:r>
            <a:r>
              <a:rPr lang="it-IT" b="1" dirty="0">
                <a:solidFill>
                  <a:srgbClr val="000000"/>
                </a:solidFill>
                <a:latin typeface="Calibri" panose="020F0502020204030204" pitchFamily="34" charset="0"/>
                <a:cs typeface="Calibri" panose="020F0502020204030204" pitchFamily="34" charset="0"/>
              </a:rPr>
              <a:t>discalculia evolutiva</a:t>
            </a:r>
            <a:r>
              <a:rPr lang="it-IT" dirty="0">
                <a:solidFill>
                  <a:srgbClr val="000000"/>
                </a:solidFill>
                <a:latin typeface="Calibri" panose="020F0502020204030204" pitchFamily="34" charset="0"/>
                <a:cs typeface="Calibri" panose="020F0502020204030204" pitchFamily="34" charset="0"/>
              </a:rPr>
              <a:t> è un disturbo caratterizzato da una ridotta capacità di apprendimento numerico e del calcolo in rapporto alla classe frequentata; secondo l’OMS si tratta di un disturbo a prognosi organica, geneticamente determinato, espressione di disfunzione cerebrale.</a:t>
            </a:r>
          </a:p>
        </p:txBody>
      </p:sp>
      <p:sp>
        <p:nvSpPr>
          <p:cNvPr id="3" name="Rettangolo 2">
            <a:extLst>
              <a:ext uri="{FF2B5EF4-FFF2-40B4-BE49-F238E27FC236}">
                <a16:creationId xmlns:a16="http://schemas.microsoft.com/office/drawing/2014/main" id="{A42AD7D1-18A1-4EB4-BEEE-E853315987E5}"/>
              </a:ext>
            </a:extLst>
          </p:cNvPr>
          <p:cNvSpPr/>
          <p:nvPr/>
        </p:nvSpPr>
        <p:spPr>
          <a:xfrm>
            <a:off x="530087" y="2069213"/>
            <a:ext cx="8348870" cy="3970318"/>
          </a:xfrm>
          <a:prstGeom prst="rect">
            <a:avLst/>
          </a:prstGeom>
        </p:spPr>
        <p:txBody>
          <a:bodyPr wrap="square">
            <a:spAutoFit/>
          </a:bodyPr>
          <a:lstStyle/>
          <a:p>
            <a:pPr algn="just"/>
            <a:r>
              <a:rPr lang="it-IT" dirty="0">
                <a:solidFill>
                  <a:srgbClr val="000000"/>
                </a:solidFill>
                <a:latin typeface="Calibri" panose="020F0502020204030204" pitchFamily="34" charset="0"/>
                <a:cs typeface="Calibri" panose="020F0502020204030204" pitchFamily="34" charset="0"/>
              </a:rPr>
              <a:t>I principali elementi di riconoscimento sono:</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la difficoltà nel manipolare materiale per quantificare e stabilire relazioni;</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la difficoltà nella denominazione dei simboli matematici;</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la difficoltà nella lettura dei simboli matematici;</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la difficoltà nella scrittura di simboli matematici;</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la difficoltà a svolgere operazioni matematiche;</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la difficoltà nel cogliere nessi e relazioni matematiche.</a:t>
            </a:r>
          </a:p>
          <a:p>
            <a:pPr marL="285750" indent="-285750" algn="just">
              <a:buFont typeface="Arial" panose="020B0604020202020204" pitchFamily="34" charset="0"/>
              <a:buChar char="•"/>
            </a:pPr>
            <a:endParaRPr lang="it-IT" dirty="0">
              <a:solidFill>
                <a:srgbClr val="000000"/>
              </a:solidFill>
              <a:latin typeface="Calibri" panose="020F0502020204030204" pitchFamily="34" charset="0"/>
              <a:cs typeface="Calibri" panose="020F0502020204030204" pitchFamily="34" charset="0"/>
            </a:endParaRPr>
          </a:p>
          <a:p>
            <a:pPr algn="just"/>
            <a:endParaRPr lang="it-IT" dirty="0">
              <a:solidFill>
                <a:srgbClr val="000000"/>
              </a:solidFill>
              <a:latin typeface="Calibri" panose="020F0502020204030204" pitchFamily="34" charset="0"/>
              <a:cs typeface="Calibri" panose="020F0502020204030204" pitchFamily="34" charset="0"/>
            </a:endParaRPr>
          </a:p>
          <a:p>
            <a:pPr algn="just"/>
            <a:r>
              <a:rPr lang="it-IT" dirty="0">
                <a:solidFill>
                  <a:srgbClr val="000000"/>
                </a:solidFill>
                <a:latin typeface="Calibri" panose="020F0502020204030204" pitchFamily="34" charset="0"/>
                <a:cs typeface="Calibri" panose="020F0502020204030204" pitchFamily="34" charset="0"/>
              </a:rPr>
              <a:t>I soggetti </a:t>
            </a:r>
            <a:r>
              <a:rPr lang="it-IT" dirty="0" err="1">
                <a:solidFill>
                  <a:srgbClr val="000000"/>
                </a:solidFill>
                <a:latin typeface="Calibri" panose="020F0502020204030204" pitchFamily="34" charset="0"/>
                <a:cs typeface="Calibri" panose="020F0502020204030204" pitchFamily="34" charset="0"/>
              </a:rPr>
              <a:t>discalculici</a:t>
            </a:r>
            <a:r>
              <a:rPr lang="it-IT" dirty="0">
                <a:solidFill>
                  <a:srgbClr val="000000"/>
                </a:solidFill>
                <a:latin typeface="Calibri" panose="020F0502020204030204" pitchFamily="34" charset="0"/>
                <a:cs typeface="Calibri" panose="020F0502020204030204" pitchFamily="34" charset="0"/>
              </a:rPr>
              <a:t> necessitano di tempi lunghi per svolgere un qualsiasi tipo di compito in ambito aritmetico e commettono facilmente molti errori. Essi presentano spesso vulnerabilità nelle abilità </a:t>
            </a:r>
            <a:r>
              <a:rPr lang="it-IT" i="1" dirty="0" err="1">
                <a:solidFill>
                  <a:srgbClr val="000000"/>
                </a:solidFill>
                <a:latin typeface="Calibri" panose="020F0502020204030204" pitchFamily="34" charset="0"/>
                <a:cs typeface="Calibri" panose="020F0502020204030204" pitchFamily="34" charset="0"/>
              </a:rPr>
              <a:t>visuo</a:t>
            </a:r>
            <a:r>
              <a:rPr lang="it-IT" i="1" dirty="0">
                <a:solidFill>
                  <a:srgbClr val="000000"/>
                </a:solidFill>
                <a:latin typeface="Calibri" panose="020F0502020204030204" pitchFamily="34" charset="0"/>
                <a:cs typeface="Calibri" panose="020F0502020204030204" pitchFamily="34" charset="0"/>
              </a:rPr>
              <a:t>-percettive</a:t>
            </a:r>
            <a:r>
              <a:rPr lang="it-IT" dirty="0">
                <a:solidFill>
                  <a:srgbClr val="000000"/>
                </a:solidFill>
                <a:latin typeface="Calibri" panose="020F0502020204030204" pitchFamily="34" charset="0"/>
                <a:cs typeface="Calibri" panose="020F0502020204030204" pitchFamily="34" charset="0"/>
              </a:rPr>
              <a:t> e </a:t>
            </a:r>
            <a:r>
              <a:rPr lang="it-IT" i="1" dirty="0" err="1">
                <a:solidFill>
                  <a:srgbClr val="000000"/>
                </a:solidFill>
                <a:latin typeface="Calibri" panose="020F0502020204030204" pitchFamily="34" charset="0"/>
                <a:cs typeface="Calibri" panose="020F0502020204030204" pitchFamily="34" charset="0"/>
              </a:rPr>
              <a:t>visuospaziali</a:t>
            </a:r>
            <a:r>
              <a:rPr lang="it-IT" dirty="0">
                <a:solidFill>
                  <a:srgbClr val="000000"/>
                </a:solidFill>
                <a:latin typeface="Calibri" panose="020F0502020204030204" pitchFamily="34" charset="0"/>
                <a:cs typeface="Calibri" panose="020F0502020204030204" pitchFamily="34" charset="0"/>
              </a:rPr>
              <a:t> (al contrario risultano normali le capacità </a:t>
            </a:r>
            <a:r>
              <a:rPr lang="it-IT" i="1" dirty="0">
                <a:solidFill>
                  <a:srgbClr val="000000"/>
                </a:solidFill>
                <a:latin typeface="Calibri" panose="020F0502020204030204" pitchFamily="34" charset="0"/>
                <a:cs typeface="Calibri" panose="020F0502020204030204" pitchFamily="34" charset="0"/>
              </a:rPr>
              <a:t>uditivo-percettive</a:t>
            </a:r>
            <a:r>
              <a:rPr lang="it-IT" dirty="0">
                <a:solidFill>
                  <a:srgbClr val="000000"/>
                </a:solidFill>
                <a:latin typeface="Calibri" panose="020F0502020204030204" pitchFamily="34" charset="0"/>
                <a:cs typeface="Calibri" panose="020F0502020204030204" pitchFamily="34" charset="0"/>
              </a:rPr>
              <a:t> e </a:t>
            </a:r>
            <a:r>
              <a:rPr lang="it-IT" i="1" dirty="0">
                <a:solidFill>
                  <a:srgbClr val="000000"/>
                </a:solidFill>
                <a:latin typeface="Calibri" panose="020F0502020204030204" pitchFamily="34" charset="0"/>
                <a:cs typeface="Calibri" panose="020F0502020204030204" pitchFamily="34" charset="0"/>
              </a:rPr>
              <a:t>verbali</a:t>
            </a:r>
            <a:r>
              <a:rPr lang="it-IT" dirty="0">
                <a:solidFill>
                  <a:srgbClr val="000000"/>
                </a:solidFill>
                <a:latin typeface="Calibri" panose="020F0502020204030204" pitchFamily="34" charset="0"/>
                <a:cs typeface="Calibri" panose="020F0502020204030204" pitchFamily="34" charset="0"/>
              </a:rPr>
              <a:t>), associate a disturbi emotivi, sociali, comportamentali e a difficoltà nell’interazione sociale.</a:t>
            </a:r>
          </a:p>
        </p:txBody>
      </p:sp>
      <p:pic>
        <p:nvPicPr>
          <p:cNvPr id="4" name="Audio 3">
            <a:hlinkClick r:id="" action="ppaction://media"/>
            <a:extLst>
              <a:ext uri="{FF2B5EF4-FFF2-40B4-BE49-F238E27FC236}">
                <a16:creationId xmlns:a16="http://schemas.microsoft.com/office/drawing/2014/main" id="{78692E99-84F4-498D-9757-526BFC4FF9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50118305"/>
      </p:ext>
    </p:extLst>
  </p:cSld>
  <p:clrMapOvr>
    <a:masterClrMapping/>
  </p:clrMapOvr>
  <mc:AlternateContent xmlns:mc="http://schemas.openxmlformats.org/markup-compatibility/2006" xmlns:p14="http://schemas.microsoft.com/office/powerpoint/2010/main">
    <mc:Choice Requires="p14">
      <p:transition spd="slow" p14:dur="2000" advTm="63458"/>
    </mc:Choice>
    <mc:Fallback xmlns="">
      <p:transition spd="slow" advTm="63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49FE2A5-C36B-4D0E-B4EC-169C41FE168D}"/>
              </a:ext>
            </a:extLst>
          </p:cNvPr>
          <p:cNvSpPr/>
          <p:nvPr/>
        </p:nvSpPr>
        <p:spPr>
          <a:xfrm>
            <a:off x="238541" y="197346"/>
            <a:ext cx="10230676" cy="6740307"/>
          </a:xfrm>
          <a:prstGeom prst="rect">
            <a:avLst/>
          </a:prstGeom>
        </p:spPr>
        <p:txBody>
          <a:bodyPr wrap="square">
            <a:spAutoFit/>
          </a:bodyPr>
          <a:lstStyle/>
          <a:p>
            <a:pPr algn="just"/>
            <a:r>
              <a:rPr lang="it-IT" dirty="0">
                <a:solidFill>
                  <a:srgbClr val="000000"/>
                </a:solidFill>
                <a:latin typeface="Calibri" panose="020F0502020204030204" pitchFamily="34" charset="0"/>
                <a:cs typeface="Calibri" panose="020F0502020204030204" pitchFamily="34" charset="0"/>
              </a:rPr>
              <a:t>Le prestazioni aritmetiche devono essere significativamente al di sotto del livello atteso in relazione all’età, al livello intellettivo generale e al grado di scolarizzazione. Di solito è presente la capacità di numerare in senso progressivo (0-1-2-3-4-5…), ma non quella di numerare in senso regressivo (6-5-4-3-2-1-0). Le difficoltà di calcolo non devono dipendere principalmente né da un insegnamento inadeguato né ricollegarsi a deficit visivi, uditivi o neurologici, né devono essere state acquisite come risultato di patologie neurologiche, psichiatriche o di altro genere.</a:t>
            </a:r>
          </a:p>
          <a:p>
            <a:pPr algn="just"/>
            <a:endParaRPr lang="it-IT" dirty="0">
              <a:solidFill>
                <a:srgbClr val="000000"/>
              </a:solidFill>
              <a:latin typeface="Calibri" panose="020F0502020204030204" pitchFamily="34" charset="0"/>
              <a:cs typeface="Calibri" panose="020F0502020204030204" pitchFamily="34" charset="0"/>
            </a:endParaRPr>
          </a:p>
          <a:p>
            <a:pPr algn="just"/>
            <a:r>
              <a:rPr lang="it-IT" dirty="0">
                <a:solidFill>
                  <a:srgbClr val="000000"/>
                </a:solidFill>
                <a:latin typeface="Calibri" panose="020F0502020204030204" pitchFamily="34" charset="0"/>
                <a:cs typeface="Calibri" panose="020F0502020204030204" pitchFamily="34" charset="0"/>
              </a:rPr>
              <a:t>Tra i disturbi specifici dell’apprendimento, la discalculia è l’ultima a essere stata riconosciuta e studiata, per cui è ancora poco indagata. Probabilmente perché è ritenuto normale che gli studenti incontrino delle difficoltà nello studio della matematica, considerata da sempre una materia “difficile”. Il disturbo, in quanto congenito, purtroppo non “guarisce”. L’obiettivo dell’intervento rieducativo è fare in modo che il </a:t>
            </a:r>
            <a:r>
              <a:rPr lang="it-IT" dirty="0" err="1">
                <a:solidFill>
                  <a:srgbClr val="000000"/>
                </a:solidFill>
                <a:latin typeface="Calibri" panose="020F0502020204030204" pitchFamily="34" charset="0"/>
                <a:cs typeface="Calibri" panose="020F0502020204030204" pitchFamily="34" charset="0"/>
              </a:rPr>
              <a:t>discalculico</a:t>
            </a:r>
            <a:r>
              <a:rPr lang="it-IT" dirty="0">
                <a:solidFill>
                  <a:srgbClr val="000000"/>
                </a:solidFill>
                <a:latin typeface="Calibri" panose="020F0502020204030204" pitchFamily="34" charset="0"/>
                <a:cs typeface="Calibri" panose="020F0502020204030204" pitchFamily="34" charset="0"/>
              </a:rPr>
              <a:t> possa procedere nella concettualizzazione della matematica e nella capacità di risolvere problemi matematici riducendo al minimo l’incidenza della propria disabilità.</a:t>
            </a:r>
          </a:p>
          <a:p>
            <a:pPr algn="just"/>
            <a:endParaRPr lang="it-IT" dirty="0">
              <a:solidFill>
                <a:srgbClr val="000000"/>
              </a:solidFill>
              <a:latin typeface="Calibri" panose="020F0502020204030204" pitchFamily="34" charset="0"/>
              <a:cs typeface="Calibri" panose="020F0502020204030204" pitchFamily="34" charset="0"/>
            </a:endParaRPr>
          </a:p>
          <a:p>
            <a:pPr algn="just"/>
            <a:r>
              <a:rPr lang="it-IT" dirty="0">
                <a:solidFill>
                  <a:srgbClr val="000000"/>
                </a:solidFill>
                <a:latin typeface="Calibri" panose="020F0502020204030204" pitchFamily="34" charset="0"/>
                <a:cs typeface="Calibri" panose="020F0502020204030204" pitchFamily="34" charset="0"/>
              </a:rPr>
              <a:t>La </a:t>
            </a:r>
            <a:r>
              <a:rPr lang="it-IT" b="1" dirty="0">
                <a:solidFill>
                  <a:srgbClr val="000000"/>
                </a:solidFill>
                <a:latin typeface="Calibri" panose="020F0502020204030204" pitchFamily="34" charset="0"/>
                <a:cs typeface="Calibri" panose="020F0502020204030204" pitchFamily="34" charset="0"/>
              </a:rPr>
              <a:t>diagnosi</a:t>
            </a:r>
            <a:r>
              <a:rPr lang="it-IT" dirty="0">
                <a:solidFill>
                  <a:srgbClr val="000000"/>
                </a:solidFill>
                <a:latin typeface="Calibri" panose="020F0502020204030204" pitchFamily="34" charset="0"/>
                <a:cs typeface="Calibri" panose="020F0502020204030204" pitchFamily="34" charset="0"/>
              </a:rPr>
              <a:t> – che prevede la somministrazione individuale di test standardizzati – è alquanto tardiva rispetto a quella di dislessia. Normalmente non è possibile formularla prima della 3</a:t>
            </a:r>
            <a:r>
              <a:rPr lang="it-IT" baseline="30000" dirty="0">
                <a:solidFill>
                  <a:srgbClr val="000000"/>
                </a:solidFill>
                <a:latin typeface="Calibri" panose="020F0502020204030204" pitchFamily="34" charset="0"/>
                <a:cs typeface="Calibri" panose="020F0502020204030204" pitchFamily="34" charset="0"/>
              </a:rPr>
              <a:t>a</a:t>
            </a:r>
            <a:r>
              <a:rPr lang="it-IT" dirty="0">
                <a:solidFill>
                  <a:srgbClr val="000000"/>
                </a:solidFill>
                <a:latin typeface="Calibri" panose="020F0502020204030204" pitchFamily="34" charset="0"/>
                <a:cs typeface="Calibri" panose="020F0502020204030204" pitchFamily="34" charset="0"/>
              </a:rPr>
              <a:t> classe della scuola primaria, quando gli studenti cominciano ad utilizzare in modo rapido ed efficiente i numeri per eseguire calcoli e risolvere problemi, anche se discrepanze tra le </a:t>
            </a:r>
            <a:r>
              <a:rPr lang="it-IT" b="1" dirty="0">
                <a:solidFill>
                  <a:srgbClr val="000000"/>
                </a:solidFill>
                <a:latin typeface="Calibri" panose="020F0502020204030204" pitchFamily="34" charset="0"/>
                <a:cs typeface="Calibri" panose="020F0502020204030204" pitchFamily="34" charset="0"/>
              </a:rPr>
              <a:t>capacità cognitive globali</a:t>
            </a:r>
            <a:r>
              <a:rPr lang="it-IT" dirty="0">
                <a:solidFill>
                  <a:srgbClr val="000000"/>
                </a:solidFill>
                <a:latin typeface="Calibri" panose="020F0502020204030204" pitchFamily="34" charset="0"/>
                <a:cs typeface="Calibri" panose="020F0502020204030204" pitchFamily="34" charset="0"/>
              </a:rPr>
              <a:t> e l’apprendimento del calcolo e dei fatti aritmetici possono essere rilevate già nel primo ciclo. </a:t>
            </a:r>
          </a:p>
          <a:p>
            <a:pPr algn="just"/>
            <a:r>
              <a:rPr lang="it-IT" dirty="0">
                <a:solidFill>
                  <a:srgbClr val="000000"/>
                </a:solidFill>
                <a:latin typeface="Calibri" panose="020F0502020204030204" pitchFamily="34" charset="0"/>
                <a:cs typeface="Calibri" panose="020F0502020204030204" pitchFamily="34" charset="0"/>
              </a:rPr>
              <a:t>L’indice principale per distinguere un disturbo da una mera difficoltà di calcolo è identificabile nella </a:t>
            </a:r>
            <a:r>
              <a:rPr lang="it-IT" b="1" dirty="0">
                <a:solidFill>
                  <a:srgbClr val="000000"/>
                </a:solidFill>
                <a:latin typeface="Calibri" panose="020F0502020204030204" pitchFamily="34" charset="0"/>
                <a:cs typeface="Calibri" panose="020F0502020204030204" pitchFamily="34" charset="0"/>
              </a:rPr>
              <a:t>resistenza al trattamento</a:t>
            </a:r>
            <a:r>
              <a:rPr lang="it-IT" dirty="0">
                <a:solidFill>
                  <a:srgbClr val="000000"/>
                </a:solidFill>
                <a:latin typeface="Calibri" panose="020F0502020204030204" pitchFamily="34" charset="0"/>
                <a:cs typeface="Calibri" panose="020F0502020204030204" pitchFamily="34" charset="0"/>
              </a:rPr>
              <a:t>: si può escludere la discalculia evolutiva se il soggetto in difficoltà nell’area del calcolo, con cadute nei test specifici, aiutato </a:t>
            </a:r>
            <a:r>
              <a:rPr lang="it-IT" dirty="0" err="1">
                <a:solidFill>
                  <a:srgbClr val="000000"/>
                </a:solidFill>
                <a:latin typeface="Calibri" panose="020F0502020204030204" pitchFamily="34" charset="0"/>
                <a:cs typeface="Calibri" panose="020F0502020204030204" pitchFamily="34" charset="0"/>
              </a:rPr>
              <a:t>adeguamente</a:t>
            </a:r>
            <a:r>
              <a:rPr lang="it-IT" dirty="0">
                <a:solidFill>
                  <a:srgbClr val="000000"/>
                </a:solidFill>
                <a:latin typeface="Calibri" panose="020F0502020204030204" pitchFamily="34" charset="0"/>
                <a:cs typeface="Calibri" panose="020F0502020204030204" pitchFamily="34" charset="0"/>
              </a:rPr>
              <a:t>, migliora in maniera significativa le proprie competenze.</a:t>
            </a:r>
          </a:p>
          <a:p>
            <a:endParaRPr lang="it-IT" dirty="0">
              <a:solidFill>
                <a:srgbClr val="000000"/>
              </a:solidFill>
              <a:effectLst/>
            </a:endParaRPr>
          </a:p>
        </p:txBody>
      </p:sp>
      <p:pic>
        <p:nvPicPr>
          <p:cNvPr id="4" name="Audio 3">
            <a:hlinkClick r:id="" action="ppaction://media"/>
            <a:extLst>
              <a:ext uri="{FF2B5EF4-FFF2-40B4-BE49-F238E27FC236}">
                <a16:creationId xmlns:a16="http://schemas.microsoft.com/office/drawing/2014/main" id="{ED305794-0985-45B9-85B0-23EE1A0B88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7145601"/>
      </p:ext>
    </p:extLst>
  </p:cSld>
  <p:clrMapOvr>
    <a:masterClrMapping/>
  </p:clrMapOvr>
  <mc:AlternateContent xmlns:mc="http://schemas.openxmlformats.org/markup-compatibility/2006" xmlns:p14="http://schemas.microsoft.com/office/powerpoint/2010/main">
    <mc:Choice Requires="p14">
      <p:transition spd="slow" p14:dur="2000" advTm="72377"/>
    </mc:Choice>
    <mc:Fallback xmlns="">
      <p:transition spd="slow" advTm="72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3EDAAF0A-23E8-450A-93CF-9F63A6AECD9C}"/>
              </a:ext>
            </a:extLst>
          </p:cNvPr>
          <p:cNvSpPr/>
          <p:nvPr/>
        </p:nvSpPr>
        <p:spPr>
          <a:xfrm>
            <a:off x="2062440" y="277711"/>
            <a:ext cx="5204373" cy="369332"/>
          </a:xfrm>
          <a:prstGeom prst="rect">
            <a:avLst/>
          </a:prstGeom>
        </p:spPr>
        <p:txBody>
          <a:bodyPr wrap="none">
            <a:spAutoFit/>
          </a:bodyPr>
          <a:lstStyle/>
          <a:p>
            <a:r>
              <a:rPr lang="it-IT" b="1" dirty="0">
                <a:solidFill>
                  <a:srgbClr val="C00000"/>
                </a:solidFill>
              </a:rPr>
              <a:t>DIDATTICA SPECIALE PER GLI ALUNNI CON DSA.</a:t>
            </a:r>
          </a:p>
        </p:txBody>
      </p:sp>
      <p:sp>
        <p:nvSpPr>
          <p:cNvPr id="4" name="Rettangolo 3">
            <a:extLst>
              <a:ext uri="{FF2B5EF4-FFF2-40B4-BE49-F238E27FC236}">
                <a16:creationId xmlns:a16="http://schemas.microsoft.com/office/drawing/2014/main" id="{938F8336-002B-4B95-88C5-9B4F84593781}"/>
              </a:ext>
            </a:extLst>
          </p:cNvPr>
          <p:cNvSpPr/>
          <p:nvPr/>
        </p:nvSpPr>
        <p:spPr>
          <a:xfrm>
            <a:off x="172279" y="859164"/>
            <a:ext cx="9329530" cy="5632311"/>
          </a:xfrm>
          <a:prstGeom prst="rect">
            <a:avLst/>
          </a:prstGeom>
        </p:spPr>
        <p:txBody>
          <a:bodyPr wrap="square">
            <a:spAutoFit/>
          </a:bodyPr>
          <a:lstStyle/>
          <a:p>
            <a:pPr algn="just"/>
            <a:r>
              <a:rPr lang="it-IT" dirty="0">
                <a:solidFill>
                  <a:srgbClr val="000000"/>
                </a:solidFill>
                <a:latin typeface="Calibri" panose="020F0502020204030204" pitchFamily="34" charset="0"/>
                <a:cs typeface="Calibri" panose="020F0502020204030204" pitchFamily="34" charset="0"/>
              </a:rPr>
              <a:t>I soggetti con disturbi specifici dell’apprendimento hanno enormi difficoltà a leggere, scrivere, contare. Essi perciò non riescono a eseguire in maniera corretta compiti che per altri sono assolutamente normali, come per esempio copiare dalla lavagna o da un altro testo, produrre un elaborato scritto o annotare sul diario i compiti da svolgere a casa (sarebbe opportuno che un compagno di classe o il docente verificasse sempre l’esattezza di ciò che viene scritto); hanno difficoltà con le tabelline e con tutti i processi in cui i concetti astratti vengono messi in sequenza (es. i mesi dell’anno, il collegamento tra i mesi e i giorni etc.); difficoltà a studiare la storia e la geografia perché non riescono a memorizzare date, nomi di persone e nomi di località, difficoltà ad apprendere le regole della grammatica, ad apprendere i rudimenti di una lingua straniera. </a:t>
            </a:r>
          </a:p>
          <a:p>
            <a:pPr algn="just"/>
            <a:endParaRPr lang="it-IT" dirty="0">
              <a:solidFill>
                <a:srgbClr val="000000"/>
              </a:solidFill>
              <a:latin typeface="Calibri" panose="020F0502020204030204" pitchFamily="34" charset="0"/>
              <a:cs typeface="Calibri" panose="020F0502020204030204" pitchFamily="34" charset="0"/>
            </a:endParaRPr>
          </a:p>
          <a:p>
            <a:pPr algn="just"/>
            <a:r>
              <a:rPr lang="it-IT" dirty="0">
                <a:solidFill>
                  <a:srgbClr val="000000"/>
                </a:solidFill>
                <a:latin typeface="Calibri" panose="020F0502020204030204" pitchFamily="34" charset="0"/>
                <a:cs typeface="Calibri" panose="020F0502020204030204" pitchFamily="34" charset="0"/>
              </a:rPr>
              <a:t>I tempi di esecuzione di cui necessitano sono lunghi e, inoltre, non riescono a mantenere la concentrazione a lungo: per questo hanno diritto ad una riduzione del lavoro scritto e dei compiti a casa. </a:t>
            </a:r>
          </a:p>
          <a:p>
            <a:pPr algn="just"/>
            <a:endParaRPr lang="it-IT" dirty="0">
              <a:solidFill>
                <a:srgbClr val="000000"/>
              </a:solidFill>
              <a:latin typeface="Calibri" panose="020F0502020204030204" pitchFamily="34" charset="0"/>
              <a:cs typeface="Calibri" panose="020F0502020204030204" pitchFamily="34" charset="0"/>
            </a:endParaRPr>
          </a:p>
          <a:p>
            <a:pPr algn="just"/>
            <a:r>
              <a:rPr lang="it-IT" dirty="0">
                <a:solidFill>
                  <a:srgbClr val="000000"/>
                </a:solidFill>
                <a:latin typeface="Calibri" panose="020F0502020204030204" pitchFamily="34" charset="0"/>
                <a:cs typeface="Calibri" panose="020F0502020204030204" pitchFamily="34" charset="0"/>
              </a:rPr>
              <a:t>Devono poter disporre di più tempo per lo svolgimento delle prove orali e potersi avvalere di </a:t>
            </a:r>
            <a:r>
              <a:rPr lang="it-IT" b="1" dirty="0">
                <a:solidFill>
                  <a:srgbClr val="000000"/>
                </a:solidFill>
                <a:latin typeface="Calibri" panose="020F0502020204030204" pitchFamily="34" charset="0"/>
                <a:cs typeface="Calibri" panose="020F0502020204030204" pitchFamily="34" charset="0"/>
              </a:rPr>
              <a:t>metodi compensativi</a:t>
            </a:r>
            <a:r>
              <a:rPr lang="it-IT" dirty="0">
                <a:solidFill>
                  <a:srgbClr val="000000"/>
                </a:solidFill>
                <a:latin typeface="Calibri" panose="020F0502020204030204" pitchFamily="34" charset="0"/>
                <a:cs typeface="Calibri" panose="020F0502020204030204" pitchFamily="34" charset="0"/>
              </a:rPr>
              <a:t>, come l’uso della calcolatrice, del computer, del registratore e di tabelle o schemi già preparati dall’insegnante o dalla famiglia in modo da facilitare il lavoro. </a:t>
            </a:r>
          </a:p>
          <a:p>
            <a:pPr algn="just"/>
            <a:endParaRPr lang="it-IT" dirty="0">
              <a:solidFill>
                <a:srgbClr val="000000"/>
              </a:solidFill>
              <a:latin typeface="Calibri" panose="020F0502020204030204" pitchFamily="34" charset="0"/>
              <a:cs typeface="Calibri" panose="020F0502020204030204" pitchFamily="34" charset="0"/>
            </a:endParaRPr>
          </a:p>
          <a:p>
            <a:pPr algn="just"/>
            <a:r>
              <a:rPr lang="it-IT" dirty="0">
                <a:solidFill>
                  <a:srgbClr val="000000"/>
                </a:solidFill>
                <a:latin typeface="Calibri" panose="020F0502020204030204" pitchFamily="34" charset="0"/>
                <a:cs typeface="Calibri" panose="020F0502020204030204" pitchFamily="34" charset="0"/>
              </a:rPr>
              <a:t>Gli alunni con DSA conclamato hanno diritto ad avere </a:t>
            </a:r>
            <a:r>
              <a:rPr lang="it-IT" b="1" dirty="0">
                <a:solidFill>
                  <a:srgbClr val="000000"/>
                </a:solidFill>
                <a:latin typeface="Calibri" panose="020F0502020204030204" pitchFamily="34" charset="0"/>
                <a:cs typeface="Calibri" panose="020F0502020204030204" pitchFamily="34" charset="0"/>
              </a:rPr>
              <a:t>percorsi didattici personalizzati</a:t>
            </a:r>
            <a:r>
              <a:rPr lang="it-IT" dirty="0">
                <a:solidFill>
                  <a:srgbClr val="000000"/>
                </a:solidFill>
                <a:latin typeface="Calibri" panose="020F0502020204030204" pitchFamily="34" charset="0"/>
                <a:cs typeface="Calibri" panose="020F0502020204030204" pitchFamily="34" charset="0"/>
              </a:rPr>
              <a:t>, concordati con genitori e specialisti.</a:t>
            </a:r>
            <a:endParaRPr lang="it-IT" dirty="0">
              <a:solidFill>
                <a:srgbClr val="000000"/>
              </a:solidFill>
              <a:effectLst/>
              <a:latin typeface="Calibri" panose="020F0502020204030204" pitchFamily="34" charset="0"/>
              <a:cs typeface="Calibri" panose="020F0502020204030204" pitchFamily="34" charset="0"/>
            </a:endParaRPr>
          </a:p>
        </p:txBody>
      </p:sp>
      <p:pic>
        <p:nvPicPr>
          <p:cNvPr id="5" name="Audio 4">
            <a:hlinkClick r:id="" action="ppaction://media"/>
            <a:extLst>
              <a:ext uri="{FF2B5EF4-FFF2-40B4-BE49-F238E27FC236}">
                <a16:creationId xmlns:a16="http://schemas.microsoft.com/office/drawing/2014/main" id="{78B2E3F2-3648-4055-B680-FBCDF8A989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4777641"/>
      </p:ext>
    </p:extLst>
  </p:cSld>
  <p:clrMapOvr>
    <a:masterClrMapping/>
  </p:clrMapOvr>
  <mc:AlternateContent xmlns:mc="http://schemas.openxmlformats.org/markup-compatibility/2006" xmlns:p14="http://schemas.microsoft.com/office/powerpoint/2010/main">
    <mc:Choice Requires="p14">
      <p:transition spd="slow" p14:dur="2000" advTm="96308"/>
    </mc:Choice>
    <mc:Fallback xmlns="">
      <p:transition spd="slow" advTm="96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01E6AACF-D47E-4DE1-A2B9-D2C7A4896F06}"/>
              </a:ext>
            </a:extLst>
          </p:cNvPr>
          <p:cNvSpPr/>
          <p:nvPr/>
        </p:nvSpPr>
        <p:spPr>
          <a:xfrm>
            <a:off x="212034" y="197346"/>
            <a:ext cx="10283688" cy="6186309"/>
          </a:xfrm>
          <a:prstGeom prst="rect">
            <a:avLst/>
          </a:prstGeom>
        </p:spPr>
        <p:txBody>
          <a:bodyPr wrap="square">
            <a:spAutoFit/>
          </a:bodyPr>
          <a:lstStyle/>
          <a:p>
            <a:r>
              <a:rPr lang="it-IT" b="1" dirty="0">
                <a:solidFill>
                  <a:srgbClr val="000000"/>
                </a:solidFill>
                <a:latin typeface="Calibri" panose="020F0502020204030204" pitchFamily="34" charset="0"/>
                <a:cs typeface="Calibri" panose="020F0502020204030204" pitchFamily="34" charset="0"/>
              </a:rPr>
              <a:t>Strategie didattiche</a:t>
            </a:r>
            <a:r>
              <a:rPr lang="it-IT" dirty="0">
                <a:solidFill>
                  <a:srgbClr val="000000"/>
                </a:solidFill>
                <a:latin typeface="Calibri" panose="020F0502020204030204" pitchFamily="34" charset="0"/>
                <a:cs typeface="Calibri" panose="020F0502020204030204" pitchFamily="34" charset="0"/>
              </a:rPr>
              <a:t> per gli studenti con disturbi specifici di apprendimento, e in particolare per quelli dislessici, in tutti i gradi di scuola:</a:t>
            </a:r>
          </a:p>
          <a:p>
            <a:endParaRPr lang="it-IT" dirty="0">
              <a:solidFill>
                <a:srgbClr val="000000"/>
              </a:solidFill>
              <a:latin typeface="Calibri" panose="020F0502020204030204" pitchFamily="34" charset="0"/>
              <a:cs typeface="Calibri" panose="020F0502020204030204" pitchFamily="34" charset="0"/>
            </a:endParaRPr>
          </a:p>
          <a:p>
            <a:pPr marL="342900" indent="-342900" algn="just">
              <a:buFont typeface="+mj-lt"/>
              <a:buAutoNum type="arabicPeriod"/>
            </a:pPr>
            <a:r>
              <a:rPr lang="it-IT" b="1" dirty="0">
                <a:solidFill>
                  <a:srgbClr val="000000"/>
                </a:solidFill>
                <a:latin typeface="Calibri" panose="020F0502020204030204" pitchFamily="34" charset="0"/>
                <a:cs typeface="Calibri" panose="020F0502020204030204" pitchFamily="34" charset="0"/>
              </a:rPr>
              <a:t>Usare un registratore</a:t>
            </a:r>
            <a:r>
              <a:rPr lang="it-IT" dirty="0">
                <a:solidFill>
                  <a:srgbClr val="000000"/>
                </a:solidFill>
                <a:latin typeface="Calibri" panose="020F0502020204030204" pitchFamily="34" charset="0"/>
                <a:cs typeface="Calibri" panose="020F0502020204030204" pitchFamily="34" charset="0"/>
              </a:rPr>
              <a:t>. Molti problemi con i materiali scolastici sono collegati alla difficoltà nella lettura.</a:t>
            </a:r>
          </a:p>
          <a:p>
            <a:pPr marL="342900" indent="-342900" algn="just">
              <a:buFont typeface="+mj-lt"/>
              <a:buAutoNum type="arabicPeriod"/>
            </a:pPr>
            <a:r>
              <a:rPr lang="it-IT" b="1" dirty="0">
                <a:solidFill>
                  <a:srgbClr val="000000"/>
                </a:solidFill>
                <a:latin typeface="Calibri" panose="020F0502020204030204" pitchFamily="34" charset="0"/>
                <a:cs typeface="Calibri" panose="020F0502020204030204" pitchFamily="34" charset="0"/>
              </a:rPr>
              <a:t>Chiarire o semplificare le consegne scritte</a:t>
            </a:r>
            <a:r>
              <a:rPr lang="it-IT" dirty="0">
                <a:solidFill>
                  <a:srgbClr val="000000"/>
                </a:solidFill>
                <a:latin typeface="Calibri" panose="020F0502020204030204" pitchFamily="34" charset="0"/>
                <a:cs typeface="Calibri" panose="020F0502020204030204" pitchFamily="34" charset="0"/>
              </a:rPr>
              <a:t>. Le indicazioni (consegne) scritte sotto forma di paragrafo e contenenti molte informazioni possono risultare opprimenti per gli studenti. Il docente può facilitare il compito sottolineando o evidenziando le parti significative delle indicazioni.</a:t>
            </a:r>
          </a:p>
          <a:p>
            <a:pPr marL="342900" indent="-342900" algn="just">
              <a:buFont typeface="+mj-lt"/>
              <a:buAutoNum type="arabicPeriod"/>
            </a:pPr>
            <a:r>
              <a:rPr lang="it-IT" b="1" dirty="0">
                <a:solidFill>
                  <a:srgbClr val="000000"/>
                </a:solidFill>
                <a:latin typeface="Calibri" panose="020F0502020204030204" pitchFamily="34" charset="0"/>
                <a:cs typeface="Calibri" panose="020F0502020204030204" pitchFamily="34" charset="0"/>
              </a:rPr>
              <a:t>Evitare attività ridondanti</a:t>
            </a:r>
            <a:r>
              <a:rPr lang="it-IT" dirty="0">
                <a:solidFill>
                  <a:srgbClr val="000000"/>
                </a:solidFill>
                <a:latin typeface="Calibri" panose="020F0502020204030204" pitchFamily="34" charset="0"/>
                <a:cs typeface="Calibri" panose="020F0502020204030204" pitchFamily="34" charset="0"/>
              </a:rPr>
              <a:t>. In presenza di disturbi di apprendimento, è consigliabile evitare una mole eccesiva di lavoro e comunque conviene presentare le attività semplificandone lo svolgimento. Rispetto ad una scheda di esercizi può per esempio essere richiesto di svolgere solo quelli dispari (o evidenziati con altro indicatore) o in alternativa presentare una parte degli esercizi già risolti.</a:t>
            </a:r>
          </a:p>
          <a:p>
            <a:pPr marL="342900" indent="-342900" algn="just">
              <a:buFont typeface="+mj-lt"/>
              <a:buAutoNum type="arabicPeriod"/>
            </a:pPr>
            <a:r>
              <a:rPr lang="it-IT" b="1" dirty="0">
                <a:solidFill>
                  <a:srgbClr val="000000"/>
                </a:solidFill>
                <a:latin typeface="Calibri" panose="020F0502020204030204" pitchFamily="34" charset="0"/>
                <a:cs typeface="Calibri" panose="020F0502020204030204" pitchFamily="34" charset="0"/>
              </a:rPr>
              <a:t>Limitare gli stimoli estranei</a:t>
            </a:r>
            <a:r>
              <a:rPr lang="it-IT" dirty="0">
                <a:solidFill>
                  <a:srgbClr val="000000"/>
                </a:solidFill>
                <a:latin typeface="Calibri" panose="020F0502020204030204" pitchFamily="34" charset="0"/>
                <a:cs typeface="Calibri" panose="020F0502020204030204" pitchFamily="34" charset="0"/>
              </a:rPr>
              <a:t>. Se lo studente è facilmente distraibile dagli stimoli visivi all’interno di un foglio di lavoro, può essere usato un foglio bianco di carta per coprire la sezione su cui il soggetto non sta lavorando. In alternativa, possono essere usate finestre che lasciano leggere un’unica riga o un solo esercizio per volta per facilitare la lettura.</a:t>
            </a:r>
          </a:p>
          <a:p>
            <a:pPr marL="342900" indent="-342900" algn="just">
              <a:buFont typeface="+mj-lt"/>
              <a:buAutoNum type="arabicPeriod"/>
            </a:pPr>
            <a:r>
              <a:rPr lang="it-IT" b="1" dirty="0">
                <a:solidFill>
                  <a:srgbClr val="000000"/>
                </a:solidFill>
                <a:latin typeface="Calibri" panose="020F0502020204030204" pitchFamily="34" charset="0"/>
                <a:cs typeface="Calibri" panose="020F0502020204030204" pitchFamily="34" charset="0"/>
              </a:rPr>
              <a:t>Evidenziare le informazioni essenziali</a:t>
            </a:r>
            <a:r>
              <a:rPr lang="it-IT" dirty="0">
                <a:solidFill>
                  <a:srgbClr val="000000"/>
                </a:solidFill>
                <a:latin typeface="Calibri" panose="020F0502020204030204" pitchFamily="34" charset="0"/>
                <a:cs typeface="Calibri" panose="020F0502020204030204" pitchFamily="34" charset="0"/>
              </a:rPr>
              <a:t>. Se uno studente ha delle difficoltà nell’individuare le informazioni essenziali di un testo, l’insegnante può sottolineare le chiavi di lettura con un evidenziatore.</a:t>
            </a:r>
          </a:p>
          <a:p>
            <a:pPr marL="342900" indent="-342900" algn="just">
              <a:buFont typeface="+mj-lt"/>
              <a:buAutoNum type="arabicPeriod"/>
            </a:pPr>
            <a:r>
              <a:rPr lang="it-IT" b="1" dirty="0">
                <a:solidFill>
                  <a:srgbClr val="000000"/>
                </a:solidFill>
                <a:latin typeface="Calibri" panose="020F0502020204030204" pitchFamily="34" charset="0"/>
                <a:cs typeface="Calibri" panose="020F0502020204030204" pitchFamily="34" charset="0"/>
              </a:rPr>
              <a:t>Prevedere attività pratiche addizionali</a:t>
            </a:r>
            <a:r>
              <a:rPr lang="it-IT" dirty="0">
                <a:solidFill>
                  <a:srgbClr val="000000"/>
                </a:solidFill>
                <a:latin typeface="Calibri" panose="020F0502020204030204" pitchFamily="34" charset="0"/>
                <a:cs typeface="Calibri" panose="020F0502020204030204" pitchFamily="34" charset="0"/>
              </a:rPr>
              <a:t>. Per far sì che gli studenti con difficoltà di apprendimento acquisiscano padronanza nelle abilità prefissate, gli insegnanti possono integrare i materiali di studio con attività pratiche. Gli esercizi pratici raccomandati includono giochi educativi, attività di insegnamento tra pari, uso di materiali che si autocorreggono, programmi software per il computer e fogli di lavoro aggiuntivi.</a:t>
            </a:r>
          </a:p>
        </p:txBody>
      </p:sp>
      <p:pic>
        <p:nvPicPr>
          <p:cNvPr id="2" name="Audio 1">
            <a:hlinkClick r:id="" action="ppaction://media"/>
            <a:extLst>
              <a:ext uri="{FF2B5EF4-FFF2-40B4-BE49-F238E27FC236}">
                <a16:creationId xmlns:a16="http://schemas.microsoft.com/office/drawing/2014/main" id="{75DB449D-0C85-4C58-85FA-78C869CC82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16554913"/>
      </p:ext>
    </p:extLst>
  </p:cSld>
  <p:clrMapOvr>
    <a:masterClrMapping/>
  </p:clrMapOvr>
  <mc:AlternateContent xmlns:mc="http://schemas.openxmlformats.org/markup-compatibility/2006" xmlns:p14="http://schemas.microsoft.com/office/powerpoint/2010/main">
    <mc:Choice Requires="p14">
      <p:transition spd="slow" p14:dur="2000" advTm="38978"/>
    </mc:Choice>
    <mc:Fallback xmlns="">
      <p:transition spd="slow" advTm="38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DACA2B2-B370-4B4A-878C-1D23DDA56BBE}"/>
              </a:ext>
            </a:extLst>
          </p:cNvPr>
          <p:cNvSpPr/>
          <p:nvPr/>
        </p:nvSpPr>
        <p:spPr>
          <a:xfrm>
            <a:off x="265043" y="352924"/>
            <a:ext cx="9713843" cy="5632311"/>
          </a:xfrm>
          <a:prstGeom prst="rect">
            <a:avLst/>
          </a:prstGeom>
        </p:spPr>
        <p:txBody>
          <a:bodyPr wrap="square">
            <a:spAutoFit/>
          </a:bodyPr>
          <a:lstStyle/>
          <a:p>
            <a:pPr marL="342900" indent="-342900" algn="just">
              <a:buFont typeface="+mj-lt"/>
              <a:buAutoNum type="arabicPeriod" startAt="7"/>
            </a:pPr>
            <a:r>
              <a:rPr lang="it-IT" b="1" dirty="0">
                <a:solidFill>
                  <a:srgbClr val="000000"/>
                </a:solidFill>
                <a:latin typeface="Calibri" panose="020F0502020204030204" pitchFamily="34" charset="0"/>
                <a:cs typeface="Calibri" panose="020F0502020204030204" pitchFamily="34" charset="0"/>
              </a:rPr>
              <a:t>Ripetizione della consegna</a:t>
            </a:r>
            <a:r>
              <a:rPr lang="it-IT" dirty="0">
                <a:solidFill>
                  <a:srgbClr val="000000"/>
                </a:solidFill>
                <a:latin typeface="Calibri" panose="020F0502020204030204" pitchFamily="34" charset="0"/>
                <a:cs typeface="Calibri" panose="020F0502020204030204" pitchFamily="34" charset="0"/>
              </a:rPr>
              <a:t>. Gli studenti che hanno difficoltà nel comprendere le indicazioni per i compiti (consegne) possono essere aiutati richiedendo di ripeterle a parole loro.</a:t>
            </a:r>
          </a:p>
          <a:p>
            <a:pPr marL="342900" indent="-342900" algn="just">
              <a:buFont typeface="+mj-lt"/>
              <a:buAutoNum type="arabicPeriod" startAt="7"/>
            </a:pPr>
            <a:r>
              <a:rPr lang="it-IT" b="1" dirty="0">
                <a:solidFill>
                  <a:srgbClr val="000000"/>
                </a:solidFill>
                <a:latin typeface="Calibri" panose="020F0502020204030204" pitchFamily="34" charset="0"/>
                <a:cs typeface="Calibri" panose="020F0502020204030204" pitchFamily="34" charset="0"/>
              </a:rPr>
              <a:t>Mantenimento delle routine giornaliere</a:t>
            </a:r>
            <a:r>
              <a:rPr lang="it-IT" dirty="0">
                <a:solidFill>
                  <a:srgbClr val="000000"/>
                </a:solidFill>
                <a:latin typeface="Calibri" panose="020F0502020204030204" pitchFamily="34" charset="0"/>
                <a:cs typeface="Calibri" panose="020F0502020204030204" pitchFamily="34" charset="0"/>
              </a:rPr>
              <a:t>. Normalmente gli studenti con disturbo dell’apprendimento beneficiano di routine giornaliere che consentono loro di conoscere in anticipo ciò che ci si aspetta essi facciano.</a:t>
            </a:r>
          </a:p>
          <a:p>
            <a:pPr marL="342900" indent="-342900" algn="just">
              <a:buFont typeface="+mj-lt"/>
              <a:buAutoNum type="arabicPeriod" startAt="7"/>
            </a:pPr>
            <a:r>
              <a:rPr lang="it-IT" b="1" dirty="0">
                <a:solidFill>
                  <a:srgbClr val="000000"/>
                </a:solidFill>
                <a:latin typeface="Calibri" panose="020F0502020204030204" pitchFamily="34" charset="0"/>
                <a:cs typeface="Calibri" panose="020F0502020204030204" pitchFamily="34" charset="0"/>
              </a:rPr>
              <a:t>Consegna di una copia degli appunti della lezione</a:t>
            </a:r>
            <a:r>
              <a:rPr lang="it-IT" dirty="0">
                <a:solidFill>
                  <a:srgbClr val="000000"/>
                </a:solidFill>
                <a:latin typeface="Calibri" panose="020F0502020204030204" pitchFamily="34" charset="0"/>
                <a:cs typeface="Calibri" panose="020F0502020204030204" pitchFamily="34" charset="0"/>
              </a:rPr>
              <a:t>. L’insegnante può dare una copia degli appunti delle lezioni agli studenti che hanno difficoltà nello scriverli durante l’esposizione.</a:t>
            </a:r>
          </a:p>
          <a:p>
            <a:pPr marL="342900" indent="-342900" algn="just">
              <a:buFont typeface="+mj-lt"/>
              <a:buAutoNum type="arabicPeriod" startAt="7"/>
            </a:pPr>
            <a:r>
              <a:rPr lang="it-IT" b="1" dirty="0">
                <a:solidFill>
                  <a:srgbClr val="000000"/>
                </a:solidFill>
                <a:latin typeface="Calibri" panose="020F0502020204030204" pitchFamily="34" charset="0"/>
                <a:cs typeface="Calibri" panose="020F0502020204030204" pitchFamily="34" charset="0"/>
              </a:rPr>
              <a:t>Uso di istruzioni passo-a-passo</a:t>
            </a:r>
            <a:r>
              <a:rPr lang="it-IT" dirty="0">
                <a:solidFill>
                  <a:srgbClr val="000000"/>
                </a:solidFill>
                <a:latin typeface="Calibri" panose="020F0502020204030204" pitchFamily="34" charset="0"/>
                <a:cs typeface="Calibri" panose="020F0502020204030204" pitchFamily="34" charset="0"/>
              </a:rPr>
              <a:t>. Informazioni nuove o particolarmente difficili possono essere presentate in piccole fasi sequenziali. Questo aiuta gli alunni con scarse conoscenze sull’argomento e che hanno bisogno di istruzioni esplicite che chiariscano il passaggio dal particolare al generale.</a:t>
            </a:r>
          </a:p>
          <a:p>
            <a:pPr marL="342900" indent="-342900" algn="just">
              <a:buFont typeface="+mj-lt"/>
              <a:buAutoNum type="arabicPeriod" startAt="7"/>
            </a:pPr>
            <a:r>
              <a:rPr lang="it-IT" b="1" dirty="0">
                <a:solidFill>
                  <a:srgbClr val="000000"/>
                </a:solidFill>
                <a:latin typeface="Calibri" panose="020F0502020204030204" pitchFamily="34" charset="0"/>
                <a:cs typeface="Calibri" panose="020F0502020204030204" pitchFamily="34" charset="0"/>
              </a:rPr>
              <a:t>Combinazione simultanea di informazioni verbali e visive</a:t>
            </a:r>
            <a:r>
              <a:rPr lang="it-IT" dirty="0">
                <a:solidFill>
                  <a:srgbClr val="000000"/>
                </a:solidFill>
                <a:latin typeface="Calibri" panose="020F0502020204030204" pitchFamily="34" charset="0"/>
                <a:cs typeface="Calibri" panose="020F0502020204030204" pitchFamily="34" charset="0"/>
              </a:rPr>
              <a:t>. Le informazioni verbali possono essere efficacemente affiancate da materiali visivi (es. opuscoli, volantini, lavagna luminosa etc.).</a:t>
            </a:r>
          </a:p>
          <a:p>
            <a:pPr marL="342900" indent="-342900" algn="just">
              <a:buFont typeface="+mj-lt"/>
              <a:buAutoNum type="arabicPeriod" startAt="7"/>
            </a:pPr>
            <a:r>
              <a:rPr lang="it-IT" b="1" dirty="0">
                <a:solidFill>
                  <a:srgbClr val="000000"/>
                </a:solidFill>
                <a:latin typeface="Calibri" panose="020F0502020204030204" pitchFamily="34" charset="0"/>
                <a:cs typeface="Calibri" panose="020F0502020204030204" pitchFamily="34" charset="0"/>
              </a:rPr>
              <a:t>Scrittura dei punti chiave o delle parole alla lavagna</a:t>
            </a:r>
            <a:r>
              <a:rPr lang="it-IT" dirty="0">
                <a:solidFill>
                  <a:srgbClr val="000000"/>
                </a:solidFill>
                <a:latin typeface="Calibri" panose="020F0502020204030204" pitchFamily="34" charset="0"/>
                <a:cs typeface="Calibri" panose="020F0502020204030204" pitchFamily="34" charset="0"/>
              </a:rPr>
              <a:t>. Prima di una presentazione l’insegnante può scrivere sulla lavagna un breve glossario comprensivo dei termini nuovi che verranno proposti alla classe.</a:t>
            </a:r>
          </a:p>
          <a:p>
            <a:pPr marL="342900" indent="-342900" algn="just">
              <a:buFont typeface="+mj-lt"/>
              <a:buAutoNum type="arabicPeriod" startAt="7"/>
            </a:pPr>
            <a:r>
              <a:rPr lang="it-IT" b="1" dirty="0">
                <a:solidFill>
                  <a:srgbClr val="000000"/>
                </a:solidFill>
                <a:latin typeface="Calibri" panose="020F0502020204030204" pitchFamily="34" charset="0"/>
                <a:cs typeface="Calibri" panose="020F0502020204030204" pitchFamily="34" charset="0"/>
              </a:rPr>
              <a:t>Uso delle tecniche di memorizzazione</a:t>
            </a:r>
            <a:r>
              <a:rPr lang="it-IT" dirty="0">
                <a:solidFill>
                  <a:srgbClr val="000000"/>
                </a:solidFill>
                <a:latin typeface="Calibri" panose="020F0502020204030204" pitchFamily="34" charset="0"/>
                <a:cs typeface="Calibri" panose="020F0502020204030204" pitchFamily="34" charset="0"/>
              </a:rPr>
              <a:t>. Nell’ambito delle strategie di apprendimento possono essere usate tecniche di memorizzazione per aiutare gli studenti a ricordare le informazioni chiave o le varie fasi di un processo.</a:t>
            </a:r>
          </a:p>
          <a:p>
            <a:pPr marL="342900" indent="-342900" algn="just">
              <a:buFont typeface="+mj-lt"/>
              <a:buAutoNum type="arabicPeriod" startAt="7"/>
            </a:pPr>
            <a:r>
              <a:rPr lang="it-IT" b="1" dirty="0">
                <a:solidFill>
                  <a:srgbClr val="000000"/>
                </a:solidFill>
                <a:latin typeface="Calibri" panose="020F0502020204030204" pitchFamily="34" charset="0"/>
                <a:cs typeface="Calibri" panose="020F0502020204030204" pitchFamily="34" charset="0"/>
              </a:rPr>
              <a:t>Enfasi sul ripasso giornaliero</a:t>
            </a:r>
            <a:r>
              <a:rPr lang="it-IT" dirty="0">
                <a:solidFill>
                  <a:srgbClr val="000000"/>
                </a:solidFill>
                <a:latin typeface="Calibri" panose="020F0502020204030204" pitchFamily="34" charset="0"/>
                <a:cs typeface="Calibri" panose="020F0502020204030204" pitchFamily="34" charset="0"/>
              </a:rPr>
              <a:t>. Il ripasso giornaliero degli argomenti già studiati aiuta gli studenti a collegare le nuove informazioni con quelle precedenti.</a:t>
            </a:r>
          </a:p>
        </p:txBody>
      </p:sp>
      <p:pic>
        <p:nvPicPr>
          <p:cNvPr id="2" name="Audio 1">
            <a:hlinkClick r:id="" action="ppaction://media"/>
            <a:extLst>
              <a:ext uri="{FF2B5EF4-FFF2-40B4-BE49-F238E27FC236}">
                <a16:creationId xmlns:a16="http://schemas.microsoft.com/office/drawing/2014/main" id="{3C128C26-29B8-4AB5-B8A4-6590241B82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0472802"/>
      </p:ext>
    </p:extLst>
  </p:cSld>
  <p:clrMapOvr>
    <a:masterClrMapping/>
  </p:clrMapOvr>
  <mc:AlternateContent xmlns:mc="http://schemas.openxmlformats.org/markup-compatibility/2006" xmlns:p14="http://schemas.microsoft.com/office/powerpoint/2010/main">
    <mc:Choice Requires="p14">
      <p:transition spd="slow" p14:dur="2000" advTm="27249"/>
    </mc:Choice>
    <mc:Fallback xmlns="">
      <p:transition spd="slow" advTm="27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8DA828F-0822-492D-9EB4-B4B93E755C42}"/>
              </a:ext>
            </a:extLst>
          </p:cNvPr>
          <p:cNvPicPr>
            <a:picLocks noChangeAspect="1"/>
          </p:cNvPicPr>
          <p:nvPr/>
        </p:nvPicPr>
        <p:blipFill>
          <a:blip r:embed="rId4"/>
          <a:stretch>
            <a:fillRect/>
          </a:stretch>
        </p:blipFill>
        <p:spPr>
          <a:xfrm>
            <a:off x="1856936" y="1561514"/>
            <a:ext cx="5847857" cy="4667970"/>
          </a:xfrm>
          <a:prstGeom prst="rect">
            <a:avLst/>
          </a:prstGeom>
        </p:spPr>
      </p:pic>
      <p:sp>
        <p:nvSpPr>
          <p:cNvPr id="3" name="CasellaDiTesto 2">
            <a:extLst>
              <a:ext uri="{FF2B5EF4-FFF2-40B4-BE49-F238E27FC236}">
                <a16:creationId xmlns:a16="http://schemas.microsoft.com/office/drawing/2014/main" id="{4680DBD6-2D83-473B-80DA-E456A3709A11}"/>
              </a:ext>
            </a:extLst>
          </p:cNvPr>
          <p:cNvSpPr txBox="1"/>
          <p:nvPr/>
        </p:nvSpPr>
        <p:spPr>
          <a:xfrm>
            <a:off x="1856936" y="397683"/>
            <a:ext cx="6541477" cy="461665"/>
          </a:xfrm>
          <a:prstGeom prst="rect">
            <a:avLst/>
          </a:prstGeom>
          <a:solidFill>
            <a:srgbClr val="92D050"/>
          </a:solidFill>
          <a:ln>
            <a:solidFill>
              <a:schemeClr val="tx1"/>
            </a:solidFill>
          </a:ln>
        </p:spPr>
        <p:txBody>
          <a:bodyPr wrap="square" rtlCol="0">
            <a:spAutoFit/>
          </a:bodyPr>
          <a:lstStyle/>
          <a:p>
            <a:pPr algn="ctr"/>
            <a:r>
              <a:rPr lang="it-IT" sz="2400" b="1" dirty="0">
                <a:latin typeface="Calibri" panose="020F0502020204030204" pitchFamily="34" charset="0"/>
                <a:cs typeface="Calibri" panose="020F0502020204030204" pitchFamily="34" charset="0"/>
              </a:rPr>
              <a:t>DISTURBI NON SPECIFICI DELL’APPRENDIMENTO</a:t>
            </a:r>
          </a:p>
        </p:txBody>
      </p:sp>
      <p:pic>
        <p:nvPicPr>
          <p:cNvPr id="5" name="Audio 4">
            <a:hlinkClick r:id="" action="ppaction://media"/>
            <a:extLst>
              <a:ext uri="{FF2B5EF4-FFF2-40B4-BE49-F238E27FC236}">
                <a16:creationId xmlns:a16="http://schemas.microsoft.com/office/drawing/2014/main" id="{302EE950-3FAA-4071-86DB-7BA6984045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2455391"/>
      </p:ext>
    </p:extLst>
  </p:cSld>
  <p:clrMapOvr>
    <a:masterClrMapping/>
  </p:clrMapOvr>
  <mc:AlternateContent xmlns:mc="http://schemas.openxmlformats.org/markup-compatibility/2006" xmlns:p14="http://schemas.microsoft.com/office/powerpoint/2010/main">
    <mc:Choice Requires="p14">
      <p:transition spd="slow" p14:dur="2000" advTm="25648"/>
    </mc:Choice>
    <mc:Fallback xmlns="">
      <p:transition spd="slow" advTm="25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F53CFA7F-0BF3-49C0-8E52-768997142854}"/>
              </a:ext>
            </a:extLst>
          </p:cNvPr>
          <p:cNvSpPr/>
          <p:nvPr/>
        </p:nvSpPr>
        <p:spPr>
          <a:xfrm>
            <a:off x="781878" y="628184"/>
            <a:ext cx="8481391" cy="2308324"/>
          </a:xfrm>
          <a:prstGeom prst="rect">
            <a:avLst/>
          </a:prstGeom>
        </p:spPr>
        <p:txBody>
          <a:bodyPr wrap="square">
            <a:spAutoFit/>
          </a:bodyPr>
          <a:lstStyle/>
          <a:p>
            <a:pPr algn="just"/>
            <a:r>
              <a:rPr lang="it-IT" dirty="0">
                <a:solidFill>
                  <a:srgbClr val="000000"/>
                </a:solidFill>
                <a:effectLst/>
                <a:latin typeface="Calibri" panose="020F0502020204030204" pitchFamily="34" charset="0"/>
                <a:cs typeface="Calibri" panose="020F0502020204030204" pitchFamily="34" charset="0"/>
              </a:rPr>
              <a:t>Il </a:t>
            </a:r>
            <a:r>
              <a:rPr lang="it-IT" b="1" dirty="0">
                <a:solidFill>
                  <a:srgbClr val="000000"/>
                </a:solidFill>
                <a:effectLst/>
                <a:latin typeface="Calibri" panose="020F0502020204030204" pitchFamily="34" charset="0"/>
                <a:cs typeface="Calibri" panose="020F0502020204030204" pitchFamily="34" charset="0"/>
              </a:rPr>
              <a:t>Disturbo Aspecifico </a:t>
            </a:r>
            <a:r>
              <a:rPr lang="it-IT" dirty="0">
                <a:solidFill>
                  <a:srgbClr val="000000"/>
                </a:solidFill>
                <a:effectLst/>
                <a:latin typeface="Calibri" panose="020F0502020204030204" pitchFamily="34" charset="0"/>
                <a:cs typeface="Calibri" panose="020F0502020204030204" pitchFamily="34" charset="0"/>
              </a:rPr>
              <a:t>(o non Specifico) di Apprendimento riguarda difficoltà di apprendimento in relazione a capacità cognitive al di sotto della media e/o a patologie di vario tipo:</a:t>
            </a:r>
          </a:p>
          <a:p>
            <a:pPr algn="just"/>
            <a:r>
              <a:rPr lang="it-IT" dirty="0">
                <a:solidFill>
                  <a:srgbClr val="000000"/>
                </a:solidFill>
                <a:effectLst/>
                <a:latin typeface="Calibri" panose="020F0502020204030204" pitchFamily="34" charset="0"/>
                <a:cs typeface="Calibri" panose="020F0502020204030204" pitchFamily="34" charset="0"/>
              </a:rPr>
              <a:t>- </a:t>
            </a:r>
            <a:r>
              <a:rPr lang="it-IT" b="1" dirty="0">
                <a:solidFill>
                  <a:srgbClr val="000000"/>
                </a:solidFill>
                <a:effectLst/>
                <a:latin typeface="Calibri" panose="020F0502020204030204" pitchFamily="34" charset="0"/>
                <a:cs typeface="Calibri" panose="020F0502020204030204" pitchFamily="34" charset="0"/>
              </a:rPr>
              <a:t>sensoriali</a:t>
            </a:r>
            <a:r>
              <a:rPr lang="it-IT" dirty="0">
                <a:solidFill>
                  <a:srgbClr val="000000"/>
                </a:solidFill>
                <a:effectLst/>
                <a:latin typeface="Calibri" panose="020F0502020204030204" pitchFamily="34" charset="0"/>
                <a:cs typeface="Calibri" panose="020F0502020204030204" pitchFamily="34" charset="0"/>
              </a:rPr>
              <a:t> (es. sordità o forti difficoltà visive);</a:t>
            </a:r>
          </a:p>
          <a:p>
            <a:pPr algn="just"/>
            <a:r>
              <a:rPr lang="it-IT" dirty="0">
                <a:solidFill>
                  <a:srgbClr val="000000"/>
                </a:solidFill>
                <a:effectLst/>
                <a:latin typeface="Calibri" panose="020F0502020204030204" pitchFamily="34" charset="0"/>
                <a:cs typeface="Calibri" panose="020F0502020204030204" pitchFamily="34" charset="0"/>
              </a:rPr>
              <a:t>- </a:t>
            </a:r>
            <a:r>
              <a:rPr lang="it-IT" b="1" dirty="0">
                <a:solidFill>
                  <a:srgbClr val="000000"/>
                </a:solidFill>
                <a:effectLst/>
                <a:latin typeface="Calibri" panose="020F0502020204030204" pitchFamily="34" charset="0"/>
                <a:cs typeface="Calibri" panose="020F0502020204030204" pitchFamily="34" charset="0"/>
              </a:rPr>
              <a:t>neurologiche</a:t>
            </a:r>
            <a:r>
              <a:rPr lang="it-IT" dirty="0">
                <a:solidFill>
                  <a:srgbClr val="000000"/>
                </a:solidFill>
                <a:effectLst/>
                <a:latin typeface="Calibri" panose="020F0502020204030204" pitchFamily="34" charset="0"/>
                <a:cs typeface="Calibri" panose="020F0502020204030204" pitchFamily="34" charset="0"/>
              </a:rPr>
              <a:t>, (es. l'epilessia);</a:t>
            </a:r>
          </a:p>
          <a:p>
            <a:pPr algn="just"/>
            <a:r>
              <a:rPr lang="it-IT" dirty="0">
                <a:solidFill>
                  <a:srgbClr val="000000"/>
                </a:solidFill>
                <a:effectLst/>
                <a:latin typeface="Calibri" panose="020F0502020204030204" pitchFamily="34" charset="0"/>
                <a:cs typeface="Calibri" panose="020F0502020204030204" pitchFamily="34" charset="0"/>
              </a:rPr>
              <a:t>- </a:t>
            </a:r>
            <a:r>
              <a:rPr lang="it-IT" b="1" dirty="0">
                <a:solidFill>
                  <a:srgbClr val="000000"/>
                </a:solidFill>
                <a:effectLst/>
                <a:latin typeface="Calibri" panose="020F0502020204030204" pitchFamily="34" charset="0"/>
                <a:cs typeface="Calibri" panose="020F0502020204030204" pitchFamily="34" charset="0"/>
              </a:rPr>
              <a:t>genetiche</a:t>
            </a:r>
            <a:r>
              <a:rPr lang="it-IT" dirty="0">
                <a:solidFill>
                  <a:srgbClr val="000000"/>
                </a:solidFill>
                <a:effectLst/>
                <a:latin typeface="Calibri" panose="020F0502020204030204" pitchFamily="34" charset="0"/>
                <a:cs typeface="Calibri" panose="020F0502020204030204" pitchFamily="34" charset="0"/>
              </a:rPr>
              <a:t> (es. la sindrome di Down o di Williams);</a:t>
            </a:r>
          </a:p>
          <a:p>
            <a:pPr algn="just"/>
            <a:r>
              <a:rPr lang="it-IT" dirty="0">
                <a:solidFill>
                  <a:srgbClr val="000000"/>
                </a:solidFill>
                <a:effectLst/>
                <a:latin typeface="Calibri" panose="020F0502020204030204" pitchFamily="34" charset="0"/>
                <a:cs typeface="Calibri" panose="020F0502020204030204" pitchFamily="34" charset="0"/>
              </a:rPr>
              <a:t>- </a:t>
            </a:r>
            <a:r>
              <a:rPr lang="it-IT" b="1" dirty="0">
                <a:solidFill>
                  <a:srgbClr val="000000"/>
                </a:solidFill>
                <a:effectLst/>
                <a:latin typeface="Calibri" panose="020F0502020204030204" pitchFamily="34" charset="0"/>
                <a:cs typeface="Calibri" panose="020F0502020204030204" pitchFamily="34" charset="0"/>
              </a:rPr>
              <a:t>organiche</a:t>
            </a:r>
            <a:r>
              <a:rPr lang="it-IT" dirty="0">
                <a:solidFill>
                  <a:srgbClr val="000000"/>
                </a:solidFill>
                <a:effectLst/>
                <a:latin typeface="Calibri" panose="020F0502020204030204" pitchFamily="34" charset="0"/>
                <a:cs typeface="Calibri" panose="020F0502020204030204" pitchFamily="34" charset="0"/>
              </a:rPr>
              <a:t> in genere (es. l'ipotiroidismo);</a:t>
            </a:r>
          </a:p>
          <a:p>
            <a:pPr algn="just"/>
            <a:r>
              <a:rPr lang="it-IT" dirty="0">
                <a:solidFill>
                  <a:srgbClr val="000000"/>
                </a:solidFill>
                <a:effectLst/>
                <a:latin typeface="Calibri" panose="020F0502020204030204" pitchFamily="34" charset="0"/>
                <a:cs typeface="Calibri" panose="020F0502020204030204" pitchFamily="34" charset="0"/>
              </a:rPr>
              <a:t>- </a:t>
            </a:r>
            <a:r>
              <a:rPr lang="it-IT" b="1" dirty="0">
                <a:solidFill>
                  <a:srgbClr val="000000"/>
                </a:solidFill>
                <a:effectLst/>
                <a:latin typeface="Calibri" panose="020F0502020204030204" pitchFamily="34" charset="0"/>
                <a:cs typeface="Calibri" panose="020F0502020204030204" pitchFamily="34" charset="0"/>
              </a:rPr>
              <a:t>psicologiche</a:t>
            </a:r>
            <a:r>
              <a:rPr lang="it-IT" dirty="0">
                <a:solidFill>
                  <a:srgbClr val="000000"/>
                </a:solidFill>
                <a:effectLst/>
                <a:latin typeface="Calibri" panose="020F0502020204030204" pitchFamily="34" charset="0"/>
                <a:cs typeface="Calibri" panose="020F0502020204030204" pitchFamily="34" charset="0"/>
              </a:rPr>
              <a:t> (disturbi psicopatologici primari)</a:t>
            </a:r>
          </a:p>
        </p:txBody>
      </p:sp>
      <p:sp>
        <p:nvSpPr>
          <p:cNvPr id="5" name="Rettangolo 4">
            <a:extLst>
              <a:ext uri="{FF2B5EF4-FFF2-40B4-BE49-F238E27FC236}">
                <a16:creationId xmlns:a16="http://schemas.microsoft.com/office/drawing/2014/main" id="{FFA7DD96-EB25-4C2F-91EB-C8EC39F5A93E}"/>
              </a:ext>
            </a:extLst>
          </p:cNvPr>
          <p:cNvSpPr/>
          <p:nvPr/>
        </p:nvSpPr>
        <p:spPr>
          <a:xfrm>
            <a:off x="781878" y="3268751"/>
            <a:ext cx="8984974" cy="1754326"/>
          </a:xfrm>
          <a:prstGeom prst="rect">
            <a:avLst/>
          </a:prstGeom>
        </p:spPr>
        <p:txBody>
          <a:bodyPr wrap="square">
            <a:spAutoFit/>
          </a:bodyPr>
          <a:lstStyle/>
          <a:p>
            <a:pPr algn="just"/>
            <a:r>
              <a:rPr lang="it-IT" b="0" i="0" dirty="0">
                <a:effectLst/>
                <a:latin typeface="Calibri" panose="020F0502020204030204" pitchFamily="34" charset="0"/>
                <a:cs typeface="Calibri" panose="020F0502020204030204" pitchFamily="34" charset="0"/>
              </a:rPr>
              <a:t>In queste situazioni le difficoltà sono spesso generalizzate, quindi non solo nelle competenze "di base", cioè nella lettura, scrittura, matematica, ma anche nei processi logici. </a:t>
            </a:r>
          </a:p>
          <a:p>
            <a:pPr algn="just"/>
            <a:endParaRPr lang="it-IT" dirty="0">
              <a:latin typeface="Calibri" panose="020F0502020204030204" pitchFamily="34" charset="0"/>
              <a:cs typeface="Calibri" panose="020F0502020204030204" pitchFamily="34" charset="0"/>
            </a:endParaRPr>
          </a:p>
          <a:p>
            <a:pPr algn="just"/>
            <a:r>
              <a:rPr lang="it-IT" b="0" i="0" dirty="0">
                <a:effectLst/>
                <a:latin typeface="Calibri" panose="020F0502020204030204" pitchFamily="34" charset="0"/>
                <a:cs typeface="Calibri" panose="020F0502020204030204" pitchFamily="34" charset="0"/>
              </a:rPr>
              <a:t>Spesso le capacità cognitive sono inferiori alla media prevista per l'età del bambino anche se non necessariamente patologiche collocabili, cioè, nella cosiddetta "fascia inferiore" della media o "ai limiti" del ritardo cognitivo.</a:t>
            </a:r>
            <a:endParaRPr lang="it-IT" dirty="0">
              <a:latin typeface="Calibri" panose="020F0502020204030204" pitchFamily="34" charset="0"/>
              <a:cs typeface="Calibri" panose="020F0502020204030204" pitchFamily="34" charset="0"/>
            </a:endParaRPr>
          </a:p>
        </p:txBody>
      </p:sp>
      <p:sp>
        <p:nvSpPr>
          <p:cNvPr id="7" name="Rettangolo 6">
            <a:extLst>
              <a:ext uri="{FF2B5EF4-FFF2-40B4-BE49-F238E27FC236}">
                <a16:creationId xmlns:a16="http://schemas.microsoft.com/office/drawing/2014/main" id="{68FDD99F-FFCD-48B5-B480-019828B9FADC}"/>
              </a:ext>
            </a:extLst>
          </p:cNvPr>
          <p:cNvSpPr/>
          <p:nvPr/>
        </p:nvSpPr>
        <p:spPr>
          <a:xfrm>
            <a:off x="781878" y="5583485"/>
            <a:ext cx="9316279" cy="646331"/>
          </a:xfrm>
          <a:prstGeom prst="rect">
            <a:avLst/>
          </a:prstGeom>
        </p:spPr>
        <p:txBody>
          <a:bodyPr wrap="square">
            <a:spAutoFit/>
          </a:bodyPr>
          <a:lstStyle/>
          <a:p>
            <a:r>
              <a:rPr lang="it-IT" dirty="0">
                <a:solidFill>
                  <a:srgbClr val="000000"/>
                </a:solidFill>
                <a:effectLst/>
              </a:rPr>
              <a:t>L’individuazione precoce del disturbo permette interventi rieducativi più tempestivi e una maggiore efficienza di risultato.</a:t>
            </a:r>
          </a:p>
        </p:txBody>
      </p:sp>
      <p:pic>
        <p:nvPicPr>
          <p:cNvPr id="6" name="Audio 5">
            <a:hlinkClick r:id="" action="ppaction://media"/>
            <a:extLst>
              <a:ext uri="{FF2B5EF4-FFF2-40B4-BE49-F238E27FC236}">
                <a16:creationId xmlns:a16="http://schemas.microsoft.com/office/drawing/2014/main" id="{30E30333-5DC5-493A-84F0-E058FB8B38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39472753"/>
      </p:ext>
    </p:extLst>
  </p:cSld>
  <p:clrMapOvr>
    <a:masterClrMapping/>
  </p:clrMapOvr>
  <mc:AlternateContent xmlns:mc="http://schemas.openxmlformats.org/markup-compatibility/2006" xmlns:p14="http://schemas.microsoft.com/office/powerpoint/2010/main">
    <mc:Choice Requires="p14">
      <p:transition spd="slow" p14:dur="2000" advTm="46594"/>
    </mc:Choice>
    <mc:Fallback xmlns="">
      <p:transition spd="slow" advTm="46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08C80680-760A-4803-99A0-EAB8C33B8DDD}"/>
              </a:ext>
            </a:extLst>
          </p:cNvPr>
          <p:cNvSpPr/>
          <p:nvPr/>
        </p:nvSpPr>
        <p:spPr>
          <a:xfrm>
            <a:off x="721894" y="553466"/>
            <a:ext cx="8742948" cy="5078313"/>
          </a:xfrm>
          <a:prstGeom prst="rect">
            <a:avLst/>
          </a:prstGeom>
        </p:spPr>
        <p:txBody>
          <a:bodyPr wrap="square">
            <a:spAutoFit/>
          </a:bodyPr>
          <a:lstStyle/>
          <a:p>
            <a:pPr algn="ctr"/>
            <a:r>
              <a:rPr lang="it-IT" b="1" dirty="0">
                <a:solidFill>
                  <a:srgbClr val="000000"/>
                </a:solidFill>
                <a:latin typeface="Calibri" panose="020F0502020204030204" pitchFamily="34" charset="0"/>
                <a:cs typeface="Calibri" panose="020F0502020204030204" pitchFamily="34" charset="0"/>
              </a:rPr>
              <a:t>I disturbi specifici del linguaggio (DSL)</a:t>
            </a:r>
          </a:p>
          <a:p>
            <a:pPr algn="ctr"/>
            <a:endParaRPr lang="it-IT" b="1" dirty="0">
              <a:solidFill>
                <a:srgbClr val="000000"/>
              </a:solidFill>
              <a:latin typeface="Calibri" panose="020F0502020204030204" pitchFamily="34" charset="0"/>
              <a:cs typeface="Calibri" panose="020F0502020204030204" pitchFamily="34" charset="0"/>
            </a:endParaRPr>
          </a:p>
          <a:p>
            <a:pPr algn="just"/>
            <a:r>
              <a:rPr lang="it-IT" dirty="0">
                <a:solidFill>
                  <a:srgbClr val="000000"/>
                </a:solidFill>
                <a:latin typeface="Calibri" panose="020F0502020204030204" pitchFamily="34" charset="0"/>
                <a:cs typeface="Calibri" panose="020F0502020204030204" pitchFamily="34" charset="0"/>
              </a:rPr>
              <a:t>L’ICD-10 (</a:t>
            </a:r>
            <a:r>
              <a:rPr lang="it-IT" i="1" dirty="0">
                <a:solidFill>
                  <a:srgbClr val="000000"/>
                </a:solidFill>
                <a:latin typeface="Calibri" panose="020F0502020204030204" pitchFamily="34" charset="0"/>
                <a:cs typeface="Calibri" panose="020F0502020204030204" pitchFamily="34" charset="0"/>
              </a:rPr>
              <a:t>International Statistical </a:t>
            </a:r>
            <a:r>
              <a:rPr lang="it-IT" i="1" dirty="0" err="1">
                <a:solidFill>
                  <a:srgbClr val="000000"/>
                </a:solidFill>
                <a:latin typeface="Calibri" panose="020F0502020204030204" pitchFamily="34" charset="0"/>
                <a:cs typeface="Calibri" panose="020F0502020204030204" pitchFamily="34" charset="0"/>
              </a:rPr>
              <a:t>Classification</a:t>
            </a:r>
            <a:r>
              <a:rPr lang="it-IT" i="1" dirty="0">
                <a:solidFill>
                  <a:srgbClr val="000000"/>
                </a:solidFill>
                <a:latin typeface="Calibri" panose="020F0502020204030204" pitchFamily="34" charset="0"/>
                <a:cs typeface="Calibri" panose="020F0502020204030204" pitchFamily="34" charset="0"/>
              </a:rPr>
              <a:t> of </a:t>
            </a:r>
            <a:r>
              <a:rPr lang="it-IT" i="1" dirty="0" err="1">
                <a:solidFill>
                  <a:srgbClr val="000000"/>
                </a:solidFill>
                <a:latin typeface="Calibri" panose="020F0502020204030204" pitchFamily="34" charset="0"/>
                <a:cs typeface="Calibri" panose="020F0502020204030204" pitchFamily="34" charset="0"/>
              </a:rPr>
              <a:t>Diseases</a:t>
            </a:r>
            <a:r>
              <a:rPr lang="it-IT" i="1" dirty="0">
                <a:solidFill>
                  <a:srgbClr val="000000"/>
                </a:solidFill>
                <a:latin typeface="Calibri" panose="020F0502020204030204" pitchFamily="34" charset="0"/>
                <a:cs typeface="Calibri" panose="020F0502020204030204" pitchFamily="34" charset="0"/>
              </a:rPr>
              <a:t> and </a:t>
            </a:r>
            <a:r>
              <a:rPr lang="it-IT" i="1" dirty="0" err="1">
                <a:solidFill>
                  <a:srgbClr val="000000"/>
                </a:solidFill>
                <a:latin typeface="Calibri" panose="020F0502020204030204" pitchFamily="34" charset="0"/>
                <a:cs typeface="Calibri" panose="020F0502020204030204" pitchFamily="34" charset="0"/>
              </a:rPr>
              <a:t>Related</a:t>
            </a:r>
            <a:r>
              <a:rPr lang="it-IT" i="1" dirty="0">
                <a:solidFill>
                  <a:srgbClr val="000000"/>
                </a:solidFill>
                <a:latin typeface="Calibri" panose="020F0502020204030204" pitchFamily="34" charset="0"/>
                <a:cs typeface="Calibri" panose="020F0502020204030204" pitchFamily="34" charset="0"/>
              </a:rPr>
              <a:t> </a:t>
            </a:r>
            <a:r>
              <a:rPr lang="it-IT" i="1" dirty="0" err="1">
                <a:solidFill>
                  <a:srgbClr val="000000"/>
                </a:solidFill>
                <a:latin typeface="Calibri" panose="020F0502020204030204" pitchFamily="34" charset="0"/>
                <a:cs typeface="Calibri" panose="020F0502020204030204" pitchFamily="34" charset="0"/>
              </a:rPr>
              <a:t>Health</a:t>
            </a:r>
            <a:r>
              <a:rPr lang="it-IT" i="1" dirty="0">
                <a:solidFill>
                  <a:srgbClr val="000000"/>
                </a:solidFill>
                <a:latin typeface="Calibri" panose="020F0502020204030204" pitchFamily="34" charset="0"/>
                <a:cs typeface="Calibri" panose="020F0502020204030204" pitchFamily="34" charset="0"/>
              </a:rPr>
              <a:t> </a:t>
            </a:r>
            <a:r>
              <a:rPr lang="it-IT" i="1" dirty="0" err="1">
                <a:solidFill>
                  <a:srgbClr val="000000"/>
                </a:solidFill>
                <a:latin typeface="Calibri" panose="020F0502020204030204" pitchFamily="34" charset="0"/>
                <a:cs typeface="Calibri" panose="020F0502020204030204" pitchFamily="34" charset="0"/>
              </a:rPr>
              <a:t>Problems</a:t>
            </a:r>
            <a:r>
              <a:rPr lang="it-IT" dirty="0">
                <a:solidFill>
                  <a:srgbClr val="000000"/>
                </a:solidFill>
                <a:latin typeface="Calibri" panose="020F0502020204030204" pitchFamily="34" charset="0"/>
                <a:cs typeface="Calibri" panose="020F0502020204030204" pitchFamily="34" charset="0"/>
              </a:rPr>
              <a:t>) definisce il disturbo specifico del linguaggio una condizione «</a:t>
            </a:r>
            <a:r>
              <a:rPr lang="it-IT" i="1" dirty="0">
                <a:solidFill>
                  <a:srgbClr val="000000"/>
                </a:solidFill>
                <a:latin typeface="Calibri" panose="020F0502020204030204" pitchFamily="34" charset="0"/>
                <a:cs typeface="Calibri" panose="020F0502020204030204" pitchFamily="34" charset="0"/>
              </a:rPr>
              <a:t>in cui l’acquisizione delle normali abilità linguistiche è disturbata sin dai primi stadi dello sviluppo</a:t>
            </a:r>
            <a:r>
              <a:rPr lang="it-IT" dirty="0">
                <a:solidFill>
                  <a:srgbClr val="000000"/>
                </a:solidFill>
                <a:latin typeface="Calibri" panose="020F0502020204030204" pitchFamily="34" charset="0"/>
                <a:cs typeface="Calibri" panose="020F0502020204030204" pitchFamily="34" charset="0"/>
              </a:rPr>
              <a:t>». </a:t>
            </a:r>
          </a:p>
          <a:p>
            <a:pPr algn="just"/>
            <a:endParaRPr lang="it-IT" dirty="0">
              <a:solidFill>
                <a:srgbClr val="000000"/>
              </a:solidFill>
              <a:latin typeface="Calibri" panose="020F0502020204030204" pitchFamily="34" charset="0"/>
              <a:cs typeface="Calibri" panose="020F0502020204030204" pitchFamily="34" charset="0"/>
            </a:endParaRPr>
          </a:p>
          <a:p>
            <a:pPr algn="just"/>
            <a:r>
              <a:rPr lang="it-IT" dirty="0">
                <a:solidFill>
                  <a:srgbClr val="000000"/>
                </a:solidFill>
                <a:latin typeface="Calibri" panose="020F0502020204030204" pitchFamily="34" charset="0"/>
                <a:cs typeface="Calibri" panose="020F0502020204030204" pitchFamily="34" charset="0"/>
              </a:rPr>
              <a:t>Il disturbo linguistico «</a:t>
            </a:r>
            <a:r>
              <a:rPr lang="it-IT" i="1" dirty="0">
                <a:solidFill>
                  <a:srgbClr val="000000"/>
                </a:solidFill>
                <a:latin typeface="Calibri" panose="020F0502020204030204" pitchFamily="34" charset="0"/>
                <a:cs typeface="Calibri" panose="020F0502020204030204" pitchFamily="34" charset="0"/>
              </a:rPr>
              <a:t>non è direttamente attribuibile ad alterazioni neurologiche o ad anomalie di meccanismi fisiologici dell’eloquio, a compromissioni del sensorio, a ritardo mentale o a fattori ambientali. È spesso seguito da problemi associati quali le difficoltà nella lettura e nella scrittura, anomalie nelle relazioni interpersonali e disturbi emotivi e comportamentali</a:t>
            </a:r>
            <a:r>
              <a:rPr lang="it-IT" dirty="0">
                <a:solidFill>
                  <a:srgbClr val="000000"/>
                </a:solidFill>
                <a:latin typeface="Calibri" panose="020F0502020204030204" pitchFamily="34" charset="0"/>
                <a:cs typeface="Calibri" panose="020F0502020204030204" pitchFamily="34" charset="0"/>
              </a:rPr>
              <a:t>».</a:t>
            </a:r>
          </a:p>
          <a:p>
            <a:pPr algn="just"/>
            <a:endParaRPr lang="it-IT" dirty="0">
              <a:solidFill>
                <a:srgbClr val="000000"/>
              </a:solidFill>
              <a:latin typeface="Calibri" panose="020F0502020204030204" pitchFamily="34" charset="0"/>
              <a:cs typeface="Calibri" panose="020F0502020204030204" pitchFamily="34" charset="0"/>
            </a:endParaRPr>
          </a:p>
          <a:p>
            <a:pPr algn="just"/>
            <a:r>
              <a:rPr lang="it-IT" dirty="0">
                <a:solidFill>
                  <a:srgbClr val="000000"/>
                </a:solidFill>
                <a:latin typeface="Calibri" panose="020F0502020204030204" pitchFamily="34" charset="0"/>
                <a:cs typeface="Calibri" panose="020F0502020204030204" pitchFamily="34" charset="0"/>
              </a:rPr>
              <a:t>Il disturbo è da collocare tra quelli di natura «evolutiva» ed è «specifico», se non direttamente collegato o causato da altri disturbi evolutivi. Le difficoltà linguistiche, infatti, possono anche manifestarsi in associazione ad altre condizioni patologiche (deficit neuromotori, sensoriali, cognitivi e relazionali), nel qual caso si parla di </a:t>
            </a:r>
            <a:r>
              <a:rPr lang="it-IT" b="1" dirty="0">
                <a:solidFill>
                  <a:srgbClr val="000000"/>
                </a:solidFill>
                <a:latin typeface="Calibri" panose="020F0502020204030204" pitchFamily="34" charset="0"/>
                <a:cs typeface="Calibri" panose="020F0502020204030204" pitchFamily="34" charset="0"/>
              </a:rPr>
              <a:t>disturbi del linguaggio secondari</a:t>
            </a:r>
            <a:r>
              <a:rPr lang="it-IT" dirty="0">
                <a:solidFill>
                  <a:srgbClr val="000000"/>
                </a:solidFill>
                <a:latin typeface="Calibri" panose="020F0502020204030204" pitchFamily="34" charset="0"/>
                <a:cs typeface="Calibri" panose="020F0502020204030204" pitchFamily="34" charset="0"/>
              </a:rPr>
              <a:t> (o associati al disordine primario). Ecco perché i quadri clinici degli individui che presentano disturbi specifici del linguaggio sono sempre molto eterogenei.</a:t>
            </a:r>
          </a:p>
        </p:txBody>
      </p:sp>
      <p:pic>
        <p:nvPicPr>
          <p:cNvPr id="3" name="Audio 2">
            <a:hlinkClick r:id="" action="ppaction://media"/>
            <a:extLst>
              <a:ext uri="{FF2B5EF4-FFF2-40B4-BE49-F238E27FC236}">
                <a16:creationId xmlns:a16="http://schemas.microsoft.com/office/drawing/2014/main" id="{F0C3E791-7C31-4CEF-9024-1E1E9E779C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51583409"/>
      </p:ext>
    </p:extLst>
  </p:cSld>
  <p:clrMapOvr>
    <a:masterClrMapping/>
  </p:clrMapOvr>
  <mc:AlternateContent xmlns:mc="http://schemas.openxmlformats.org/markup-compatibility/2006" xmlns:p14="http://schemas.microsoft.com/office/powerpoint/2010/main">
    <mc:Choice Requires="p14">
      <p:transition spd="slow" p14:dur="2000" advTm="72525"/>
    </mc:Choice>
    <mc:Fallback xmlns="">
      <p:transition spd="slow" advTm="72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6507CC4-E9BF-4358-99BC-126CF7686F3A}"/>
              </a:ext>
            </a:extLst>
          </p:cNvPr>
          <p:cNvSpPr/>
          <p:nvPr/>
        </p:nvSpPr>
        <p:spPr>
          <a:xfrm>
            <a:off x="526844" y="1942310"/>
            <a:ext cx="8918713" cy="2585323"/>
          </a:xfrm>
          <a:prstGeom prst="rect">
            <a:avLst/>
          </a:prstGeom>
        </p:spPr>
        <p:txBody>
          <a:bodyPr wrap="square">
            <a:spAutoFit/>
          </a:bodyPr>
          <a:lstStyle/>
          <a:p>
            <a:pPr algn="just"/>
            <a:r>
              <a:rPr lang="it-IT" dirty="0">
                <a:latin typeface="Calibri" panose="020F0502020204030204" pitchFamily="34" charset="0"/>
                <a:cs typeface="Calibri" panose="020F0502020204030204" pitchFamily="34" charset="0"/>
              </a:rPr>
              <a:t>Abbiamo visto che le «</a:t>
            </a:r>
            <a:r>
              <a:rPr lang="it-IT" b="1" dirty="0">
                <a:latin typeface="Calibri" panose="020F0502020204030204" pitchFamily="34" charset="0"/>
                <a:cs typeface="Calibri" panose="020F0502020204030204" pitchFamily="34" charset="0"/>
              </a:rPr>
              <a:t>difficoltà ad apprendere</a:t>
            </a:r>
            <a:r>
              <a:rPr lang="it-IT" dirty="0">
                <a:latin typeface="Calibri" panose="020F0502020204030204" pitchFamily="34" charset="0"/>
                <a:cs typeface="Calibri" panose="020F0502020204030204" pitchFamily="34" charset="0"/>
              </a:rPr>
              <a:t>» possono dipendere da </a:t>
            </a:r>
            <a:r>
              <a:rPr lang="it-IT" b="1" dirty="0">
                <a:latin typeface="Calibri" panose="020F0502020204030204" pitchFamily="34" charset="0"/>
                <a:cs typeface="Calibri" panose="020F0502020204030204" pitchFamily="34" charset="0"/>
              </a:rPr>
              <a:t>fattori ambientali </a:t>
            </a:r>
            <a:r>
              <a:rPr lang="it-IT" dirty="0">
                <a:latin typeface="Calibri" panose="020F0502020204030204" pitchFamily="34" charset="0"/>
                <a:cs typeface="Calibri" panose="020F0502020204030204" pitchFamily="34" charset="0"/>
              </a:rPr>
              <a:t>e/o </a:t>
            </a:r>
            <a:r>
              <a:rPr lang="it-IT" b="1" dirty="0">
                <a:latin typeface="Calibri" panose="020F0502020204030204" pitchFamily="34" charset="0"/>
                <a:cs typeface="Calibri" panose="020F0502020204030204" pitchFamily="34" charset="0"/>
              </a:rPr>
              <a:t>esterni</a:t>
            </a:r>
            <a:r>
              <a:rPr lang="it-IT" dirty="0">
                <a:latin typeface="Calibri" panose="020F0502020204030204" pitchFamily="34" charset="0"/>
                <a:cs typeface="Calibri" panose="020F0502020204030204" pitchFamily="34" charset="0"/>
              </a:rPr>
              <a:t> all’alunno (arretratezza culturale, scarsa stimolazione, degrado sociale, assenze frequenti, difficoltà linguistiche) oppure da </a:t>
            </a:r>
            <a:r>
              <a:rPr lang="it-IT" b="1" dirty="0">
                <a:latin typeface="Calibri" panose="020F0502020204030204" pitchFamily="34" charset="0"/>
                <a:cs typeface="Calibri" panose="020F0502020204030204" pitchFamily="34" charset="0"/>
              </a:rPr>
              <a:t>fattori individuali </a:t>
            </a:r>
            <a:r>
              <a:rPr lang="it-IT" dirty="0">
                <a:latin typeface="Calibri" panose="020F0502020204030204" pitchFamily="34" charset="0"/>
                <a:cs typeface="Calibri" panose="020F0502020204030204" pitchFamily="34" charset="0"/>
              </a:rPr>
              <a:t>(deficit visivi e/o uditivi, insufficienza mentale, scarso funzionamento di capacità specifiche come linguaggio, lettura, memoria o attenzione). </a:t>
            </a:r>
          </a:p>
          <a:p>
            <a:pPr algn="just"/>
            <a:endParaRPr lang="it-IT" dirty="0">
              <a:latin typeface="Calibri" panose="020F0502020204030204" pitchFamily="34" charset="0"/>
              <a:cs typeface="Calibri" panose="020F0502020204030204" pitchFamily="34" charset="0"/>
            </a:endParaRPr>
          </a:p>
          <a:p>
            <a:pPr algn="just"/>
            <a:r>
              <a:rPr lang="it-IT" dirty="0">
                <a:latin typeface="Calibri" panose="020F0502020204030204" pitchFamily="34" charset="0"/>
                <a:cs typeface="Calibri" panose="020F0502020204030204" pitchFamily="34" charset="0"/>
              </a:rPr>
              <a:t>I disturbi vengono diagnosticati quando i risultati ottenuti in test psicometrici, somministrati individualmente, su lettura, calcolo o espressione scritta si collocano significativamente al di sotto degli standard previsti in base all’età, all’istruzione e al livello di intelligenza.</a:t>
            </a:r>
          </a:p>
        </p:txBody>
      </p:sp>
      <p:sp>
        <p:nvSpPr>
          <p:cNvPr id="4" name="CasellaDiTesto 3">
            <a:extLst>
              <a:ext uri="{FF2B5EF4-FFF2-40B4-BE49-F238E27FC236}">
                <a16:creationId xmlns:a16="http://schemas.microsoft.com/office/drawing/2014/main" id="{C7A2C91D-A645-4044-B11A-0E495F48FC4A}"/>
              </a:ext>
            </a:extLst>
          </p:cNvPr>
          <p:cNvSpPr txBox="1"/>
          <p:nvPr/>
        </p:nvSpPr>
        <p:spPr>
          <a:xfrm>
            <a:off x="1358488" y="463628"/>
            <a:ext cx="7255424" cy="646331"/>
          </a:xfrm>
          <a:prstGeom prst="rect">
            <a:avLst/>
          </a:prstGeom>
          <a:solidFill>
            <a:schemeClr val="accent2">
              <a:lumMod val="60000"/>
              <a:lumOff val="40000"/>
            </a:schemeClr>
          </a:solidFill>
          <a:ln>
            <a:solidFill>
              <a:srgbClr val="002060"/>
            </a:solidFill>
          </a:ln>
        </p:spPr>
        <p:txBody>
          <a:bodyPr wrap="square" rtlCol="0">
            <a:spAutoFit/>
          </a:bodyPr>
          <a:lstStyle/>
          <a:p>
            <a:pPr lvl="0" algn="ctr"/>
            <a:r>
              <a:rPr lang="it-IT" sz="3600" b="1" dirty="0">
                <a:solidFill>
                  <a:prstClr val="black"/>
                </a:solidFill>
                <a:latin typeface="Calibri" panose="020F0502020204030204" pitchFamily="34" charset="0"/>
                <a:cs typeface="Calibri" panose="020F0502020204030204" pitchFamily="34" charset="0"/>
              </a:rPr>
              <a:t>DISTURBI DELL’APPRENDIMENTO</a:t>
            </a:r>
          </a:p>
        </p:txBody>
      </p:sp>
      <p:pic>
        <p:nvPicPr>
          <p:cNvPr id="7" name="Audio 6">
            <a:hlinkClick r:id="" action="ppaction://media"/>
            <a:extLst>
              <a:ext uri="{FF2B5EF4-FFF2-40B4-BE49-F238E27FC236}">
                <a16:creationId xmlns:a16="http://schemas.microsoft.com/office/drawing/2014/main" id="{8F6A5869-753C-444A-8C82-9AD7D9DEEB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79501069"/>
      </p:ext>
    </p:extLst>
  </p:cSld>
  <p:clrMapOvr>
    <a:masterClrMapping/>
  </p:clrMapOvr>
  <mc:AlternateContent xmlns:mc="http://schemas.openxmlformats.org/markup-compatibility/2006" xmlns:p14="http://schemas.microsoft.com/office/powerpoint/2010/main">
    <mc:Choice Requires="p14">
      <p:transition spd="slow" p14:dur="2000" advTm="109508"/>
    </mc:Choice>
    <mc:Fallback xmlns="">
      <p:transition spd="slow" advTm="109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DCF56003-8717-48E0-A90D-E61A4E0A4D3A}"/>
              </a:ext>
            </a:extLst>
          </p:cNvPr>
          <p:cNvSpPr/>
          <p:nvPr/>
        </p:nvSpPr>
        <p:spPr>
          <a:xfrm>
            <a:off x="288758" y="197346"/>
            <a:ext cx="9809747" cy="6740307"/>
          </a:xfrm>
          <a:prstGeom prst="rect">
            <a:avLst/>
          </a:prstGeom>
        </p:spPr>
        <p:txBody>
          <a:bodyPr wrap="square">
            <a:spAutoFit/>
          </a:bodyPr>
          <a:lstStyle/>
          <a:p>
            <a:pPr algn="just"/>
            <a:r>
              <a:rPr lang="it-IT" b="1" dirty="0">
                <a:solidFill>
                  <a:srgbClr val="000000"/>
                </a:solidFill>
                <a:latin typeface="Calibri" panose="020F0502020204030204" pitchFamily="34" charset="0"/>
                <a:cs typeface="Calibri" panose="020F0502020204030204" pitchFamily="34" charset="0"/>
              </a:rPr>
              <a:t>Principali caratteristiche dei disturbi specifici del linguaggio:</a:t>
            </a:r>
          </a:p>
          <a:p>
            <a:pPr algn="just"/>
            <a:endParaRPr lang="it-IT" b="1" dirty="0">
              <a:solidFill>
                <a:srgbClr val="000000"/>
              </a:solidFill>
              <a:latin typeface="Calibri" panose="020F0502020204030204" pitchFamily="34" charset="0"/>
              <a:cs typeface="Calibri" panose="020F0502020204030204" pitchFamily="34" charset="0"/>
            </a:endParaRPr>
          </a:p>
          <a:p>
            <a:pPr algn="just"/>
            <a:r>
              <a:rPr lang="it-IT" b="1" dirty="0">
                <a:solidFill>
                  <a:srgbClr val="000000"/>
                </a:solidFill>
                <a:latin typeface="Calibri" panose="020F0502020204030204" pitchFamily="34" charset="0"/>
                <a:cs typeface="Calibri" panose="020F0502020204030204" pitchFamily="34" charset="0"/>
              </a:rPr>
              <a:t>Aspetti linguistici</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La comprensione è maggiormente preservata rispetto alla produzione.</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Il linguaggio è compromesso sia negli aspetti formali che in quelli funzionali (insufficienza narrativa, discorsiva etc.).</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L’esordio è preceduto da una lallazione atipica (povera, con fonemi atipici).</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Le prime parole compaiono solitamente tardi, con un vocabolario ridotto a meno di 50 e spesso a meno di 20 parole ai due anni.</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Il linguaggio successivo è spesso telegrafico.</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Il sistema morfologico è particolarmente deficitario; tipicamente, i bambini con disturbo del linguaggio non fanno errori di generalizzazione.</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Sono frequenti i problemi di anomia.</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Sono frequenti i problemi a livello semantico, sia come incapacità di usare le parole rispetto al loro preciso significato (aspetto referenziale semantico), sia come incapacità di mettere in relazione le parole e capirne il rapporto (aspetto delle relazioni semantiche).</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Nella maggior parte dei casi questi bambini presentano difficoltà nelle abilità </a:t>
            </a:r>
            <a:r>
              <a:rPr lang="it-IT" dirty="0" err="1">
                <a:solidFill>
                  <a:srgbClr val="000000"/>
                </a:solidFill>
                <a:latin typeface="Calibri" panose="020F0502020204030204" pitchFamily="34" charset="0"/>
                <a:cs typeface="Calibri" panose="020F0502020204030204" pitchFamily="34" charset="0"/>
              </a:rPr>
              <a:t>metafonologiche</a:t>
            </a:r>
            <a:r>
              <a:rPr lang="it-IT" dirty="0">
                <a:solidFill>
                  <a:srgbClr val="000000"/>
                </a:solidFill>
                <a:latin typeface="Calibri" panose="020F0502020204030204" pitchFamily="34" charset="0"/>
                <a:cs typeface="Calibri" panose="020F0502020204030204" pitchFamily="34" charset="0"/>
              </a:rPr>
              <a:t> (storpiano le parole) anche dopo i 5 anni.</a:t>
            </a:r>
          </a:p>
          <a:p>
            <a:endParaRPr lang="it-IT" dirty="0">
              <a:solidFill>
                <a:srgbClr val="000000"/>
              </a:solidFill>
              <a:latin typeface="Calibri" panose="020F0502020204030204" pitchFamily="34" charset="0"/>
              <a:cs typeface="Calibri" panose="020F0502020204030204" pitchFamily="34" charset="0"/>
            </a:endParaRPr>
          </a:p>
          <a:p>
            <a:r>
              <a:rPr lang="it-IT" b="1" dirty="0">
                <a:solidFill>
                  <a:srgbClr val="000000"/>
                </a:solidFill>
                <a:latin typeface="Calibri" panose="020F0502020204030204" pitchFamily="34" charset="0"/>
                <a:cs typeface="Calibri" panose="020F0502020204030204" pitchFamily="34" charset="0"/>
              </a:rPr>
              <a:t>Aspetti cognitivi</a:t>
            </a:r>
          </a:p>
          <a:p>
            <a:pPr marL="285750" indent="-285750">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Deficit nel gioco simbolico in sequenza (le sequenze sono semplificate, povere).</a:t>
            </a:r>
          </a:p>
          <a:p>
            <a:pPr marL="285750" indent="-285750">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Difficoltà a formare immagini mentali.</a:t>
            </a:r>
          </a:p>
          <a:p>
            <a:pPr marL="285750" indent="-285750">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Deficit dell’elaborazione di sequenze uditive.</a:t>
            </a:r>
          </a:p>
          <a:p>
            <a:pPr marL="285750" indent="-285750">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Deficit della memoria a breve termine.</a:t>
            </a:r>
          </a:p>
        </p:txBody>
      </p:sp>
      <p:pic>
        <p:nvPicPr>
          <p:cNvPr id="3" name="Audio 2">
            <a:hlinkClick r:id="" action="ppaction://media"/>
            <a:extLst>
              <a:ext uri="{FF2B5EF4-FFF2-40B4-BE49-F238E27FC236}">
                <a16:creationId xmlns:a16="http://schemas.microsoft.com/office/drawing/2014/main" id="{B6E504EC-FD15-4B74-8E73-8404106802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76309766"/>
      </p:ext>
    </p:extLst>
  </p:cSld>
  <p:clrMapOvr>
    <a:masterClrMapping/>
  </p:clrMapOvr>
  <mc:AlternateContent xmlns:mc="http://schemas.openxmlformats.org/markup-compatibility/2006" xmlns:p14="http://schemas.microsoft.com/office/powerpoint/2010/main">
    <mc:Choice Requires="p14">
      <p:transition spd="slow" p14:dur="2000" advTm="44654"/>
    </mc:Choice>
    <mc:Fallback xmlns="">
      <p:transition spd="slow" advTm="44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94811AC5-E763-4B34-9782-161D34510BE9}"/>
              </a:ext>
            </a:extLst>
          </p:cNvPr>
          <p:cNvSpPr/>
          <p:nvPr/>
        </p:nvSpPr>
        <p:spPr>
          <a:xfrm>
            <a:off x="385011" y="559345"/>
            <a:ext cx="8791073" cy="4247317"/>
          </a:xfrm>
          <a:prstGeom prst="rect">
            <a:avLst/>
          </a:prstGeom>
        </p:spPr>
        <p:txBody>
          <a:bodyPr wrap="square">
            <a:spAutoFit/>
          </a:bodyPr>
          <a:lstStyle/>
          <a:p>
            <a:pPr algn="just"/>
            <a:r>
              <a:rPr lang="it-IT" b="1" dirty="0">
                <a:solidFill>
                  <a:srgbClr val="000000"/>
                </a:solidFill>
                <a:latin typeface="Calibri" panose="020F0502020204030204" pitchFamily="34" charset="0"/>
                <a:cs typeface="Calibri" panose="020F0502020204030204" pitchFamily="34" charset="0"/>
              </a:rPr>
              <a:t>Intorno ai 24 mesi</a:t>
            </a:r>
            <a:r>
              <a:rPr lang="it-IT" dirty="0">
                <a:solidFill>
                  <a:srgbClr val="000000"/>
                </a:solidFill>
                <a:latin typeface="Calibri" panose="020F0502020204030204" pitchFamily="34" charset="0"/>
                <a:cs typeface="Calibri" panose="020F0502020204030204" pitchFamily="34" charset="0"/>
              </a:rPr>
              <a:t> il bambino ha già acquisito un vocabolario di un centinaio di parole e comincia a comporre le prime elementari proposizioni (di due parole al massimo), associandole spesso a gesti indicativi o simbolici. Intorno ai </a:t>
            </a:r>
            <a:r>
              <a:rPr lang="it-IT" b="1" dirty="0">
                <a:solidFill>
                  <a:srgbClr val="000000"/>
                </a:solidFill>
                <a:latin typeface="Calibri" panose="020F0502020204030204" pitchFamily="34" charset="0"/>
                <a:cs typeface="Calibri" panose="020F0502020204030204" pitchFamily="34" charset="0"/>
              </a:rPr>
              <a:t>30 mesi</a:t>
            </a:r>
            <a:r>
              <a:rPr lang="it-IT" dirty="0">
                <a:solidFill>
                  <a:srgbClr val="000000"/>
                </a:solidFill>
                <a:latin typeface="Calibri" panose="020F0502020204030204" pitchFamily="34" charset="0"/>
                <a:cs typeface="Calibri" panose="020F0502020204030204" pitchFamily="34" charset="0"/>
              </a:rPr>
              <a:t> il vocabolario si arricchisce di nuove parole e il bambino è in grado di formare frasi più lunghe e complesse. Già a partire da questa età i soggetti in evoluzione con disturbi specifici del linguaggio presentano una compromissione della produzione lessicale e della comprensione verbale. Secondo gli specialisti, pur in presenza di abilità espressive linguistiche non ancora adeguatamente sviluppate, è importante che il bambino comprenda il linguaggio degli adulti: se questa capacità di comprensione è presente, allora si può attendere fino ai </a:t>
            </a:r>
            <a:r>
              <a:rPr lang="it-IT" b="1" dirty="0">
                <a:solidFill>
                  <a:srgbClr val="000000"/>
                </a:solidFill>
                <a:latin typeface="Calibri" panose="020F0502020204030204" pitchFamily="34" charset="0"/>
                <a:cs typeface="Calibri" panose="020F0502020204030204" pitchFamily="34" charset="0"/>
              </a:rPr>
              <a:t>36 mesi</a:t>
            </a:r>
            <a:r>
              <a:rPr lang="it-IT" dirty="0">
                <a:solidFill>
                  <a:srgbClr val="000000"/>
                </a:solidFill>
                <a:latin typeface="Calibri" panose="020F0502020204030204" pitchFamily="34" charset="0"/>
                <a:cs typeface="Calibri" panose="020F0502020204030204" pitchFamily="34" charset="0"/>
              </a:rPr>
              <a:t>, fornendo ai genitori e/o agli adulti di riferimento del bambino indicazioni sugli stili educativi che favoriscono lo sviluppo del linguaggio. Difettando, invece, la suddetta capacità, sarà necessaria una valutazione strutturata a livello cognitivo, comunicativo e linguistico.</a:t>
            </a:r>
          </a:p>
          <a:p>
            <a:pPr algn="just"/>
            <a:endParaRPr lang="it-IT" dirty="0">
              <a:solidFill>
                <a:srgbClr val="000000"/>
              </a:solidFill>
              <a:latin typeface="Calibri" panose="020F0502020204030204" pitchFamily="34" charset="0"/>
              <a:cs typeface="Calibri" panose="020F0502020204030204" pitchFamily="34" charset="0"/>
            </a:endParaRPr>
          </a:p>
          <a:p>
            <a:pPr algn="just"/>
            <a:r>
              <a:rPr lang="it-IT" b="1" dirty="0">
                <a:solidFill>
                  <a:srgbClr val="000000"/>
                </a:solidFill>
                <a:latin typeface="Calibri" panose="020F0502020204030204" pitchFamily="34" charset="0"/>
                <a:cs typeface="Calibri" panose="020F0502020204030204" pitchFamily="34" charset="0"/>
              </a:rPr>
              <a:t>L’età di tre anni costituisce solitamente lo spartiacque tra i bambini</a:t>
            </a:r>
            <a:r>
              <a:rPr lang="it-IT" dirty="0">
                <a:solidFill>
                  <a:srgbClr val="000000"/>
                </a:solidFill>
                <a:latin typeface="Calibri" panose="020F0502020204030204" pitchFamily="34" charset="0"/>
                <a:cs typeface="Calibri" panose="020F0502020204030204" pitchFamily="34" charset="0"/>
              </a:rPr>
              <a:t> cosiddetti «parlatori tardivi» e i bambini con un probabile disturbo specifico di linguaggio.</a:t>
            </a:r>
          </a:p>
        </p:txBody>
      </p:sp>
      <p:pic>
        <p:nvPicPr>
          <p:cNvPr id="4" name="Audio 3">
            <a:hlinkClick r:id="" action="ppaction://media"/>
            <a:extLst>
              <a:ext uri="{FF2B5EF4-FFF2-40B4-BE49-F238E27FC236}">
                <a16:creationId xmlns:a16="http://schemas.microsoft.com/office/drawing/2014/main" id="{9AAA1447-B82E-4A7A-AB86-12FA9B949E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82299962"/>
      </p:ext>
    </p:extLst>
  </p:cSld>
  <p:clrMapOvr>
    <a:masterClrMapping/>
  </p:clrMapOvr>
  <mc:AlternateContent xmlns:mc="http://schemas.openxmlformats.org/markup-compatibility/2006" xmlns:p14="http://schemas.microsoft.com/office/powerpoint/2010/main">
    <mc:Choice Requires="p14">
      <p:transition spd="slow" p14:dur="2000" advTm="23777"/>
    </mc:Choice>
    <mc:Fallback xmlns="">
      <p:transition spd="slow" advTm="23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sultati immagini per disturbi del linguaggio">
            <a:extLst>
              <a:ext uri="{FF2B5EF4-FFF2-40B4-BE49-F238E27FC236}">
                <a16:creationId xmlns:a16="http://schemas.microsoft.com/office/drawing/2014/main" id="{3FADA257-AE79-4578-9015-C172FFFF3D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348" y="252663"/>
            <a:ext cx="8470231" cy="635267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60559490-4DDC-444D-8306-C0D1720907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11726763"/>
      </p:ext>
    </p:extLst>
  </p:cSld>
  <p:clrMapOvr>
    <a:masterClrMapping/>
  </p:clrMapOvr>
  <mc:AlternateContent xmlns:mc="http://schemas.openxmlformats.org/markup-compatibility/2006" xmlns:p14="http://schemas.microsoft.com/office/powerpoint/2010/main">
    <mc:Choice Requires="p14">
      <p:transition spd="slow" p14:dur="2000" advTm="15454"/>
    </mc:Choice>
    <mc:Fallback xmlns="">
      <p:transition spd="slow" advTm="15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9E460989-F15B-4C56-8FD3-191D6F064925}"/>
              </a:ext>
            </a:extLst>
          </p:cNvPr>
          <p:cNvSpPr/>
          <p:nvPr/>
        </p:nvSpPr>
        <p:spPr>
          <a:xfrm>
            <a:off x="336885" y="646525"/>
            <a:ext cx="8903368" cy="4801314"/>
          </a:xfrm>
          <a:prstGeom prst="rect">
            <a:avLst/>
          </a:prstGeom>
        </p:spPr>
        <p:txBody>
          <a:bodyPr wrap="square">
            <a:spAutoFit/>
          </a:bodyPr>
          <a:lstStyle/>
          <a:p>
            <a:pPr algn="ctr"/>
            <a:r>
              <a:rPr lang="it-IT" b="1" dirty="0" err="1">
                <a:solidFill>
                  <a:srgbClr val="000000"/>
                </a:solidFill>
                <a:latin typeface="Calibri" panose="020F0502020204030204" pitchFamily="34" charset="0"/>
                <a:cs typeface="Calibri" panose="020F0502020204030204" pitchFamily="34" charset="0"/>
              </a:rPr>
              <a:t>ll</a:t>
            </a:r>
            <a:r>
              <a:rPr lang="it-IT" b="1" dirty="0">
                <a:solidFill>
                  <a:srgbClr val="000000"/>
                </a:solidFill>
                <a:latin typeface="Calibri" panose="020F0502020204030204" pitchFamily="34" charset="0"/>
                <a:cs typeface="Calibri" panose="020F0502020204030204" pitchFamily="34" charset="0"/>
              </a:rPr>
              <a:t> disturbo della fonazione</a:t>
            </a:r>
          </a:p>
          <a:p>
            <a:pPr algn="ctr"/>
            <a:endParaRPr lang="it-IT" b="1" dirty="0">
              <a:solidFill>
                <a:srgbClr val="000000"/>
              </a:solidFill>
              <a:latin typeface="Calibri" panose="020F0502020204030204" pitchFamily="34" charset="0"/>
              <a:cs typeface="Calibri" panose="020F0502020204030204" pitchFamily="34" charset="0"/>
            </a:endParaRPr>
          </a:p>
          <a:p>
            <a:pPr algn="just"/>
            <a:r>
              <a:rPr lang="it-IT" dirty="0">
                <a:solidFill>
                  <a:srgbClr val="000000"/>
                </a:solidFill>
                <a:latin typeface="Calibri" panose="020F0502020204030204" pitchFamily="34" charset="0"/>
                <a:cs typeface="Calibri" panose="020F0502020204030204" pitchFamily="34" charset="0"/>
              </a:rPr>
              <a:t>Il </a:t>
            </a:r>
            <a:r>
              <a:rPr lang="it-IT" b="1" dirty="0">
                <a:solidFill>
                  <a:srgbClr val="000000"/>
                </a:solidFill>
                <a:latin typeface="Calibri" panose="020F0502020204030204" pitchFamily="34" charset="0"/>
                <a:cs typeface="Calibri" panose="020F0502020204030204" pitchFamily="34" charset="0"/>
              </a:rPr>
              <a:t>disturbo della fonazione</a:t>
            </a:r>
            <a:r>
              <a:rPr lang="it-IT" dirty="0">
                <a:solidFill>
                  <a:srgbClr val="000000"/>
                </a:solidFill>
                <a:latin typeface="Calibri" panose="020F0502020204030204" pitchFamily="34" charset="0"/>
                <a:cs typeface="Calibri" panose="020F0502020204030204" pitchFamily="34" charset="0"/>
              </a:rPr>
              <a:t> consiste nell’</a:t>
            </a:r>
            <a:r>
              <a:rPr lang="it-IT" b="1" dirty="0">
                <a:solidFill>
                  <a:srgbClr val="000000"/>
                </a:solidFill>
                <a:latin typeface="Calibri" panose="020F0502020204030204" pitchFamily="34" charset="0"/>
                <a:cs typeface="Calibri" panose="020F0502020204030204" pitchFamily="34" charset="0"/>
              </a:rPr>
              <a:t>incapacità</a:t>
            </a:r>
            <a:r>
              <a:rPr lang="it-IT" dirty="0">
                <a:solidFill>
                  <a:srgbClr val="000000"/>
                </a:solidFill>
                <a:latin typeface="Calibri" panose="020F0502020204030204" pitchFamily="34" charset="0"/>
                <a:cs typeface="Calibri" panose="020F0502020204030204" pitchFamily="34" charset="0"/>
              </a:rPr>
              <a:t> di </a:t>
            </a:r>
            <a:r>
              <a:rPr lang="it-IT" b="1" dirty="0">
                <a:solidFill>
                  <a:srgbClr val="000000"/>
                </a:solidFill>
                <a:latin typeface="Calibri" panose="020F0502020204030204" pitchFamily="34" charset="0"/>
                <a:cs typeface="Calibri" panose="020F0502020204030204" pitchFamily="34" charset="0"/>
              </a:rPr>
              <a:t>utilizzare</a:t>
            </a:r>
            <a:r>
              <a:rPr lang="it-IT" dirty="0">
                <a:solidFill>
                  <a:srgbClr val="000000"/>
                </a:solidFill>
                <a:latin typeface="Calibri" panose="020F0502020204030204" pitchFamily="34" charset="0"/>
                <a:cs typeface="Calibri" panose="020F0502020204030204" pitchFamily="34" charset="0"/>
              </a:rPr>
              <a:t> i </a:t>
            </a:r>
            <a:r>
              <a:rPr lang="it-IT" b="1" dirty="0">
                <a:solidFill>
                  <a:srgbClr val="000000"/>
                </a:solidFill>
                <a:latin typeface="Calibri" panose="020F0502020204030204" pitchFamily="34" charset="0"/>
                <a:cs typeface="Calibri" panose="020F0502020204030204" pitchFamily="34" charset="0"/>
              </a:rPr>
              <a:t>suoni</a:t>
            </a:r>
            <a:r>
              <a:rPr lang="it-IT" dirty="0">
                <a:solidFill>
                  <a:srgbClr val="000000"/>
                </a:solidFill>
                <a:latin typeface="Calibri" panose="020F0502020204030204" pitchFamily="34" charset="0"/>
                <a:cs typeface="Calibri" panose="020F0502020204030204" pitchFamily="34" charset="0"/>
              </a:rPr>
              <a:t> dell’eloquio, in assenza di disabilità e/o anomalie fisiche (es. compromissione uditiva, deficit strutturali del meccanismo periferico orale dell’eloquio, condizioni neurologiche, limitazioni cognitive etc.) e in confronto con quanto ci si attenderebbe in base all’età e al grado di intelligenza. </a:t>
            </a:r>
          </a:p>
          <a:p>
            <a:pPr algn="just"/>
            <a:r>
              <a:rPr lang="it-IT" dirty="0">
                <a:solidFill>
                  <a:srgbClr val="000000"/>
                </a:solidFill>
                <a:latin typeface="Calibri" panose="020F0502020204030204" pitchFamily="34" charset="0"/>
                <a:cs typeface="Calibri" panose="020F0502020204030204" pitchFamily="34" charset="0"/>
              </a:rPr>
              <a:t>Il soggetto, pur mostrandosi capace di formare correttamente proposizioni complesse e di comprendere ciò che gli viene detto, manifesta difficoltà nella </a:t>
            </a:r>
            <a:r>
              <a:rPr lang="it-IT" b="1" dirty="0">
                <a:solidFill>
                  <a:srgbClr val="000000"/>
                </a:solidFill>
                <a:latin typeface="Calibri" panose="020F0502020204030204" pitchFamily="34" charset="0"/>
                <a:cs typeface="Calibri" panose="020F0502020204030204" pitchFamily="34" charset="0"/>
              </a:rPr>
              <a:t>produzione</a:t>
            </a:r>
            <a:r>
              <a:rPr lang="it-IT" dirty="0">
                <a:solidFill>
                  <a:srgbClr val="000000"/>
                </a:solidFill>
                <a:latin typeface="Calibri" panose="020F0502020204030204" pitchFamily="34" charset="0"/>
                <a:cs typeface="Calibri" panose="020F0502020204030204" pitchFamily="34" charset="0"/>
              </a:rPr>
              <a:t>, nell’</a:t>
            </a:r>
            <a:r>
              <a:rPr lang="it-IT" b="1" dirty="0">
                <a:solidFill>
                  <a:srgbClr val="000000"/>
                </a:solidFill>
                <a:latin typeface="Calibri" panose="020F0502020204030204" pitchFamily="34" charset="0"/>
                <a:cs typeface="Calibri" panose="020F0502020204030204" pitchFamily="34" charset="0"/>
              </a:rPr>
              <a:t>uso</a:t>
            </a:r>
            <a:r>
              <a:rPr lang="it-IT" dirty="0">
                <a:solidFill>
                  <a:srgbClr val="000000"/>
                </a:solidFill>
                <a:latin typeface="Calibri" panose="020F0502020204030204" pitchFamily="34" charset="0"/>
                <a:cs typeface="Calibri" panose="020F0502020204030204" pitchFamily="34" charset="0"/>
              </a:rPr>
              <a:t> e nell’</a:t>
            </a:r>
            <a:r>
              <a:rPr lang="it-IT" b="1" dirty="0">
                <a:solidFill>
                  <a:srgbClr val="000000"/>
                </a:solidFill>
                <a:latin typeface="Calibri" panose="020F0502020204030204" pitchFamily="34" charset="0"/>
                <a:cs typeface="Calibri" panose="020F0502020204030204" pitchFamily="34" charset="0"/>
              </a:rPr>
              <a:t>organizzazione</a:t>
            </a:r>
            <a:r>
              <a:rPr lang="it-IT" dirty="0">
                <a:solidFill>
                  <a:srgbClr val="000000"/>
                </a:solidFill>
                <a:latin typeface="Calibri" panose="020F0502020204030204" pitchFamily="34" charset="0"/>
                <a:cs typeface="Calibri" panose="020F0502020204030204" pitchFamily="34" charset="0"/>
              </a:rPr>
              <a:t> dei suoni.</a:t>
            </a:r>
          </a:p>
          <a:p>
            <a:pPr algn="just"/>
            <a:endParaRPr lang="it-IT" dirty="0">
              <a:solidFill>
                <a:srgbClr val="000000"/>
              </a:solidFill>
              <a:latin typeface="Calibri" panose="020F0502020204030204" pitchFamily="34" charset="0"/>
              <a:cs typeface="Calibri" panose="020F0502020204030204" pitchFamily="34" charset="0"/>
            </a:endParaRPr>
          </a:p>
          <a:p>
            <a:pPr algn="just"/>
            <a:r>
              <a:rPr lang="it-IT" dirty="0">
                <a:solidFill>
                  <a:srgbClr val="000000"/>
                </a:solidFill>
                <a:latin typeface="Calibri" panose="020F0502020204030204" pitchFamily="34" charset="0"/>
                <a:cs typeface="Calibri" panose="020F0502020204030204" pitchFamily="34" charset="0"/>
              </a:rPr>
              <a:t>La manifestazione più tipica del disturbo è l’errata o inadeguata articolazione dei suoni come pure la loro sostituzione (uso del/t/al posto del suono/k/) od omissione (per esempio, delle consonanti finali). I suoni articolati male sono in special modo quelli acquisiti più tardi nello sviluppo (</a:t>
            </a:r>
            <a:r>
              <a:rPr lang="it-IT" i="1" dirty="0">
                <a:solidFill>
                  <a:srgbClr val="000000"/>
                </a:solidFill>
                <a:latin typeface="Calibri" panose="020F0502020204030204" pitchFamily="34" charset="0"/>
                <a:cs typeface="Calibri" panose="020F0502020204030204" pitchFamily="34" charset="0"/>
              </a:rPr>
              <a:t>l</a:t>
            </a:r>
            <a:r>
              <a:rPr lang="it-IT" dirty="0">
                <a:solidFill>
                  <a:srgbClr val="000000"/>
                </a:solidFill>
                <a:latin typeface="Calibri" panose="020F0502020204030204" pitchFamily="34" charset="0"/>
                <a:cs typeface="Calibri" panose="020F0502020204030204" pitchFamily="34" charset="0"/>
              </a:rPr>
              <a:t>, </a:t>
            </a:r>
            <a:r>
              <a:rPr lang="it-IT" i="1" dirty="0">
                <a:solidFill>
                  <a:srgbClr val="000000"/>
                </a:solidFill>
                <a:latin typeface="Calibri" panose="020F0502020204030204" pitchFamily="34" charset="0"/>
                <a:cs typeface="Calibri" panose="020F0502020204030204" pitchFamily="34" charset="0"/>
              </a:rPr>
              <a:t>r</a:t>
            </a:r>
            <a:r>
              <a:rPr lang="it-IT" dirty="0">
                <a:solidFill>
                  <a:srgbClr val="000000"/>
                </a:solidFill>
                <a:latin typeface="Calibri" panose="020F0502020204030204" pitchFamily="34" charset="0"/>
                <a:cs typeface="Calibri" panose="020F0502020204030204" pitchFamily="34" charset="0"/>
              </a:rPr>
              <a:t>, </a:t>
            </a:r>
            <a:r>
              <a:rPr lang="it-IT" i="1" dirty="0">
                <a:solidFill>
                  <a:srgbClr val="000000"/>
                </a:solidFill>
                <a:latin typeface="Calibri" panose="020F0502020204030204" pitchFamily="34" charset="0"/>
                <a:cs typeface="Calibri" panose="020F0502020204030204" pitchFamily="34" charset="0"/>
              </a:rPr>
              <a:t>s</a:t>
            </a:r>
            <a:r>
              <a:rPr lang="it-IT" dirty="0">
                <a:solidFill>
                  <a:srgbClr val="000000"/>
                </a:solidFill>
                <a:latin typeface="Calibri" panose="020F0502020204030204" pitchFamily="34" charset="0"/>
                <a:cs typeface="Calibri" panose="020F0502020204030204" pitchFamily="34" charset="0"/>
              </a:rPr>
              <a:t>, </a:t>
            </a:r>
            <a:r>
              <a:rPr lang="it-IT" i="1" dirty="0">
                <a:solidFill>
                  <a:srgbClr val="000000"/>
                </a:solidFill>
                <a:latin typeface="Calibri" panose="020F0502020204030204" pitchFamily="34" charset="0"/>
                <a:cs typeface="Calibri" panose="020F0502020204030204" pitchFamily="34" charset="0"/>
              </a:rPr>
              <a:t>z</a:t>
            </a:r>
            <a:r>
              <a:rPr lang="it-IT" dirty="0">
                <a:solidFill>
                  <a:srgbClr val="000000"/>
                </a:solidFill>
                <a:latin typeface="Calibri" panose="020F0502020204030204" pitchFamily="34" charset="0"/>
                <a:cs typeface="Calibri" panose="020F0502020204030204" pitchFamily="34" charset="0"/>
              </a:rPr>
              <a:t>, </a:t>
            </a:r>
            <a:r>
              <a:rPr lang="it-IT" i="1" dirty="0" err="1">
                <a:solidFill>
                  <a:srgbClr val="000000"/>
                </a:solidFill>
                <a:latin typeface="Calibri" panose="020F0502020204030204" pitchFamily="34" charset="0"/>
                <a:cs typeface="Calibri" panose="020F0502020204030204" pitchFamily="34" charset="0"/>
              </a:rPr>
              <a:t>gl</a:t>
            </a:r>
            <a:r>
              <a:rPr lang="it-IT" dirty="0">
                <a:solidFill>
                  <a:srgbClr val="000000"/>
                </a:solidFill>
                <a:latin typeface="Calibri" panose="020F0502020204030204" pitchFamily="34" charset="0"/>
                <a:cs typeface="Calibri" panose="020F0502020204030204" pitchFamily="34" charset="0"/>
              </a:rPr>
              <a:t>, </a:t>
            </a:r>
            <a:r>
              <a:rPr lang="it-IT" i="1" dirty="0" err="1">
                <a:solidFill>
                  <a:srgbClr val="000000"/>
                </a:solidFill>
                <a:latin typeface="Calibri" panose="020F0502020204030204" pitchFamily="34" charset="0"/>
                <a:cs typeface="Calibri" panose="020F0502020204030204" pitchFamily="34" charset="0"/>
              </a:rPr>
              <a:t>gn</a:t>
            </a:r>
            <a:r>
              <a:rPr lang="it-IT" dirty="0">
                <a:solidFill>
                  <a:srgbClr val="000000"/>
                </a:solidFill>
                <a:latin typeface="Calibri" panose="020F0502020204030204" pitchFamily="34" charset="0"/>
                <a:cs typeface="Calibri" panose="020F0502020204030204" pitchFamily="34" charset="0"/>
              </a:rPr>
              <a:t>, </a:t>
            </a:r>
            <a:r>
              <a:rPr lang="it-IT" i="1" dirty="0">
                <a:solidFill>
                  <a:srgbClr val="000000"/>
                </a:solidFill>
                <a:latin typeface="Calibri" panose="020F0502020204030204" pitchFamily="34" charset="0"/>
                <a:cs typeface="Calibri" panose="020F0502020204030204" pitchFamily="34" charset="0"/>
              </a:rPr>
              <a:t>c</a:t>
            </a:r>
            <a:r>
              <a:rPr lang="it-IT" dirty="0">
                <a:solidFill>
                  <a:srgbClr val="000000"/>
                </a:solidFill>
                <a:latin typeface="Calibri" panose="020F0502020204030204" pitchFamily="34" charset="0"/>
                <a:cs typeface="Calibri" panose="020F0502020204030204" pitchFamily="34" charset="0"/>
              </a:rPr>
              <a:t>).</a:t>
            </a:r>
          </a:p>
          <a:p>
            <a:pPr algn="just"/>
            <a:r>
              <a:rPr lang="it-IT" dirty="0">
                <a:solidFill>
                  <a:srgbClr val="000000"/>
                </a:solidFill>
                <a:latin typeface="Calibri" panose="020F0502020204030204" pitchFamily="34" charset="0"/>
                <a:cs typeface="Calibri" panose="020F0502020204030204" pitchFamily="34" charset="0"/>
              </a:rPr>
              <a:t>Nondimeno, nei bambini più piccoli e/o nei casi più gravi, l’anomalia può interessare anche le </a:t>
            </a:r>
            <a:r>
              <a:rPr lang="it-IT" i="1" dirty="0">
                <a:solidFill>
                  <a:srgbClr val="000000"/>
                </a:solidFill>
                <a:latin typeface="Calibri" panose="020F0502020204030204" pitchFamily="34" charset="0"/>
                <a:cs typeface="Calibri" panose="020F0502020204030204" pitchFamily="34" charset="0"/>
              </a:rPr>
              <a:t>consonanti</a:t>
            </a:r>
            <a:r>
              <a:rPr lang="it-IT" dirty="0">
                <a:solidFill>
                  <a:srgbClr val="000000"/>
                </a:solidFill>
                <a:latin typeface="Calibri" panose="020F0502020204030204" pitchFamily="34" charset="0"/>
                <a:cs typeface="Calibri" panose="020F0502020204030204" pitchFamily="34" charset="0"/>
              </a:rPr>
              <a:t> e le </a:t>
            </a:r>
            <a:r>
              <a:rPr lang="it-IT" i="1" dirty="0">
                <a:solidFill>
                  <a:srgbClr val="000000"/>
                </a:solidFill>
                <a:latin typeface="Calibri" panose="020F0502020204030204" pitchFamily="34" charset="0"/>
                <a:cs typeface="Calibri" panose="020F0502020204030204" pitchFamily="34" charset="0"/>
              </a:rPr>
              <a:t>vocali</a:t>
            </a:r>
            <a:r>
              <a:rPr lang="it-IT" dirty="0">
                <a:solidFill>
                  <a:srgbClr val="000000"/>
                </a:solidFill>
                <a:latin typeface="Calibri" panose="020F0502020204030204" pitchFamily="34" charset="0"/>
                <a:cs typeface="Calibri" panose="020F0502020204030204" pitchFamily="34" charset="0"/>
              </a:rPr>
              <a:t>.</a:t>
            </a:r>
          </a:p>
          <a:p>
            <a:pPr algn="just"/>
            <a:endParaRPr lang="it-IT" dirty="0">
              <a:solidFill>
                <a:srgbClr val="000000"/>
              </a:solidFill>
              <a:latin typeface="Calibri" panose="020F0502020204030204" pitchFamily="34" charset="0"/>
              <a:cs typeface="Calibri" panose="020F0502020204030204" pitchFamily="34" charset="0"/>
            </a:endParaRPr>
          </a:p>
        </p:txBody>
      </p:sp>
      <p:pic>
        <p:nvPicPr>
          <p:cNvPr id="3" name="Audio 2">
            <a:hlinkClick r:id="" action="ppaction://media"/>
            <a:extLst>
              <a:ext uri="{FF2B5EF4-FFF2-40B4-BE49-F238E27FC236}">
                <a16:creationId xmlns:a16="http://schemas.microsoft.com/office/drawing/2014/main" id="{4AFAE1B0-F6AC-49C5-BE5D-C33AB76F41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31862308"/>
      </p:ext>
    </p:extLst>
  </p:cSld>
  <p:clrMapOvr>
    <a:masterClrMapping/>
  </p:clrMapOvr>
  <mc:AlternateContent xmlns:mc="http://schemas.openxmlformats.org/markup-compatibility/2006" xmlns:p14="http://schemas.microsoft.com/office/powerpoint/2010/main">
    <mc:Choice Requires="p14">
      <p:transition spd="slow" p14:dur="2000" advTm="61537"/>
    </mc:Choice>
    <mc:Fallback xmlns="">
      <p:transition spd="slow" advTm="61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B80DE7A-5EAB-4C64-B45B-64459B7B03FC}"/>
              </a:ext>
            </a:extLst>
          </p:cNvPr>
          <p:cNvSpPr/>
          <p:nvPr/>
        </p:nvSpPr>
        <p:spPr>
          <a:xfrm>
            <a:off x="737937" y="3195624"/>
            <a:ext cx="8582526" cy="2862322"/>
          </a:xfrm>
          <a:prstGeom prst="rect">
            <a:avLst/>
          </a:prstGeom>
        </p:spPr>
        <p:txBody>
          <a:bodyPr wrap="square">
            <a:spAutoFit/>
          </a:bodyPr>
          <a:lstStyle/>
          <a:p>
            <a:r>
              <a:rPr lang="it-IT" dirty="0">
                <a:solidFill>
                  <a:srgbClr val="000000"/>
                </a:solidFill>
                <a:latin typeface="Calibri" panose="020F0502020204030204" pitchFamily="34" charset="0"/>
                <a:cs typeface="Calibri" panose="020F0502020204030204" pitchFamily="34" charset="0"/>
              </a:rPr>
              <a:t>La </a:t>
            </a:r>
            <a:r>
              <a:rPr lang="it-IT" b="1" dirty="0">
                <a:solidFill>
                  <a:srgbClr val="000000"/>
                </a:solidFill>
                <a:latin typeface="Calibri" panose="020F0502020204030204" pitchFamily="34" charset="0"/>
                <a:cs typeface="Calibri" panose="020F0502020204030204" pitchFamily="34" charset="0"/>
              </a:rPr>
              <a:t>diagnosi differenziale</a:t>
            </a:r>
            <a:r>
              <a:rPr lang="it-IT" dirty="0">
                <a:solidFill>
                  <a:srgbClr val="000000"/>
                </a:solidFill>
                <a:latin typeface="Calibri" panose="020F0502020204030204" pitchFamily="34" charset="0"/>
                <a:cs typeface="Calibri" panose="020F0502020204030204" pitchFamily="34" charset="0"/>
              </a:rPr>
              <a:t> può prevedere associazioni con il </a:t>
            </a:r>
            <a:r>
              <a:rPr lang="it-IT" i="1" dirty="0">
                <a:solidFill>
                  <a:srgbClr val="000000"/>
                </a:solidFill>
                <a:latin typeface="Calibri" panose="020F0502020204030204" pitchFamily="34" charset="0"/>
                <a:cs typeface="Calibri" panose="020F0502020204030204" pitchFamily="34" charset="0"/>
              </a:rPr>
              <a:t>ritardo mentale</a:t>
            </a:r>
            <a:r>
              <a:rPr lang="it-IT" dirty="0">
                <a:solidFill>
                  <a:srgbClr val="000000"/>
                </a:solidFill>
                <a:latin typeface="Calibri" panose="020F0502020204030204" pitchFamily="34" charset="0"/>
                <a:cs typeface="Calibri" panose="020F0502020204030204" pitchFamily="34" charset="0"/>
              </a:rPr>
              <a:t>, la </a:t>
            </a:r>
            <a:r>
              <a:rPr lang="it-IT" i="1" dirty="0">
                <a:solidFill>
                  <a:srgbClr val="000000"/>
                </a:solidFill>
                <a:latin typeface="Calibri" panose="020F0502020204030204" pitchFamily="34" charset="0"/>
                <a:cs typeface="Calibri" panose="020F0502020204030204" pitchFamily="34" charset="0"/>
              </a:rPr>
              <a:t>compromissione dell’udito</a:t>
            </a:r>
            <a:r>
              <a:rPr lang="it-IT" dirty="0">
                <a:solidFill>
                  <a:srgbClr val="000000"/>
                </a:solidFill>
                <a:latin typeface="Calibri" panose="020F0502020204030204" pitchFamily="34" charset="0"/>
                <a:cs typeface="Calibri" panose="020F0502020204030204" pitchFamily="34" charset="0"/>
              </a:rPr>
              <a:t> o </a:t>
            </a:r>
            <a:r>
              <a:rPr lang="it-IT" i="1" dirty="0">
                <a:solidFill>
                  <a:srgbClr val="000000"/>
                </a:solidFill>
                <a:latin typeface="Calibri" panose="020F0502020204030204" pitchFamily="34" charset="0"/>
                <a:cs typeface="Calibri" panose="020F0502020204030204" pitchFamily="34" charset="0"/>
              </a:rPr>
              <a:t>altri deficit sensoriali</a:t>
            </a:r>
            <a:r>
              <a:rPr lang="it-IT" dirty="0">
                <a:solidFill>
                  <a:srgbClr val="000000"/>
                </a:solidFill>
                <a:latin typeface="Calibri" panose="020F0502020204030204" pitchFamily="34" charset="0"/>
                <a:cs typeface="Calibri" panose="020F0502020204030204" pitchFamily="34" charset="0"/>
              </a:rPr>
              <a:t>, un </a:t>
            </a:r>
            <a:r>
              <a:rPr lang="it-IT" i="1" dirty="0">
                <a:solidFill>
                  <a:srgbClr val="000000"/>
                </a:solidFill>
                <a:latin typeface="Calibri" panose="020F0502020204030204" pitchFamily="34" charset="0"/>
                <a:cs typeface="Calibri" panose="020F0502020204030204" pitchFamily="34" charset="0"/>
              </a:rPr>
              <a:t>deficit motorio della parola</a:t>
            </a:r>
            <a:r>
              <a:rPr lang="it-IT" dirty="0">
                <a:solidFill>
                  <a:srgbClr val="000000"/>
                </a:solidFill>
                <a:latin typeface="Calibri" panose="020F0502020204030204" pitchFamily="34" charset="0"/>
                <a:cs typeface="Calibri" panose="020F0502020204030204" pitchFamily="34" charset="0"/>
              </a:rPr>
              <a:t> o una </a:t>
            </a:r>
            <a:r>
              <a:rPr lang="it-IT" i="1" dirty="0">
                <a:solidFill>
                  <a:srgbClr val="000000"/>
                </a:solidFill>
                <a:latin typeface="Calibri" panose="020F0502020204030204" pitchFamily="34" charset="0"/>
                <a:cs typeface="Calibri" panose="020F0502020204030204" pitchFamily="34" charset="0"/>
              </a:rPr>
              <a:t>grave deprivazione ambientale</a:t>
            </a:r>
            <a:r>
              <a:rPr lang="it-IT" dirty="0">
                <a:solidFill>
                  <a:srgbClr val="000000"/>
                </a:solidFill>
                <a:latin typeface="Calibri" panose="020F0502020204030204" pitchFamily="34" charset="0"/>
                <a:cs typeface="Calibri" panose="020F0502020204030204" pitchFamily="34" charset="0"/>
              </a:rPr>
              <a:t>. L’incidenza di questi problemi deve essere accertata con la valutazione psicometrica dell’intelligenza, l’esame audiometrico, l’esame neurologico e l’anamnesi.</a:t>
            </a:r>
          </a:p>
          <a:p>
            <a:endParaRPr lang="it-IT" dirty="0">
              <a:solidFill>
                <a:srgbClr val="000000"/>
              </a:solidFill>
              <a:latin typeface="Calibri" panose="020F0502020204030204" pitchFamily="34" charset="0"/>
              <a:cs typeface="Calibri" panose="020F0502020204030204" pitchFamily="34" charset="0"/>
            </a:endParaRPr>
          </a:p>
          <a:p>
            <a:r>
              <a:rPr lang="it-IT" dirty="0">
                <a:solidFill>
                  <a:srgbClr val="000000"/>
                </a:solidFill>
                <a:latin typeface="Calibri" panose="020F0502020204030204" pitchFamily="34" charset="0"/>
                <a:cs typeface="Calibri" panose="020F0502020204030204" pitchFamily="34" charset="0"/>
              </a:rPr>
              <a:t>Il </a:t>
            </a:r>
            <a:r>
              <a:rPr lang="it-IT" b="1" dirty="0">
                <a:solidFill>
                  <a:srgbClr val="000000"/>
                </a:solidFill>
                <a:latin typeface="Calibri" panose="020F0502020204030204" pitchFamily="34" charset="0"/>
                <a:cs typeface="Calibri" panose="020F0502020204030204" pitchFamily="34" charset="0"/>
              </a:rPr>
              <a:t>trattamento privilegiato</a:t>
            </a:r>
            <a:r>
              <a:rPr lang="it-IT" dirty="0">
                <a:solidFill>
                  <a:srgbClr val="000000"/>
                </a:solidFill>
                <a:latin typeface="Calibri" panose="020F0502020204030204" pitchFamily="34" charset="0"/>
                <a:cs typeface="Calibri" panose="020F0502020204030204" pitchFamily="34" charset="0"/>
              </a:rPr>
              <a:t> è quello </a:t>
            </a:r>
            <a:r>
              <a:rPr lang="it-IT" b="1" dirty="0">
                <a:solidFill>
                  <a:srgbClr val="000000"/>
                </a:solidFill>
                <a:latin typeface="Calibri" panose="020F0502020204030204" pitchFamily="34" charset="0"/>
                <a:cs typeface="Calibri" panose="020F0502020204030204" pitchFamily="34" charset="0"/>
              </a:rPr>
              <a:t>logopedico</a:t>
            </a:r>
            <a:r>
              <a:rPr lang="it-IT" dirty="0">
                <a:solidFill>
                  <a:srgbClr val="000000"/>
                </a:solidFill>
                <a:latin typeface="Calibri" panose="020F0502020204030204" pitchFamily="34" charset="0"/>
                <a:cs typeface="Calibri" panose="020F0502020204030204" pitchFamily="34" charset="0"/>
              </a:rPr>
              <a:t>, che interviene direttamente sulle difficoltà di pronuncia e al quale è opportuno associare un’adeguata </a:t>
            </a:r>
            <a:r>
              <a:rPr lang="it-IT" b="1" dirty="0">
                <a:solidFill>
                  <a:srgbClr val="000000"/>
                </a:solidFill>
                <a:latin typeface="Calibri" panose="020F0502020204030204" pitchFamily="34" charset="0"/>
                <a:cs typeface="Calibri" panose="020F0502020204030204" pitchFamily="34" charset="0"/>
              </a:rPr>
              <a:t>psicoterapia cognitivo-comportamentale</a:t>
            </a:r>
            <a:r>
              <a:rPr lang="it-IT" dirty="0">
                <a:solidFill>
                  <a:srgbClr val="000000"/>
                </a:solidFill>
                <a:latin typeface="Calibri" panose="020F0502020204030204" pitchFamily="34" charset="0"/>
                <a:cs typeface="Calibri" panose="020F0502020204030204" pitchFamily="34" charset="0"/>
              </a:rPr>
              <a:t>, per scongiurare il pericolo che le difficoltà di espressione linguistica ledano la stima che il bambino ha di sé e la sua capacità di stabilire relazioni sociali.</a:t>
            </a:r>
          </a:p>
        </p:txBody>
      </p:sp>
      <p:sp>
        <p:nvSpPr>
          <p:cNvPr id="3" name="Rettangolo 2">
            <a:extLst>
              <a:ext uri="{FF2B5EF4-FFF2-40B4-BE49-F238E27FC236}">
                <a16:creationId xmlns:a16="http://schemas.microsoft.com/office/drawing/2014/main" id="{8B45FF29-3C4B-406C-890B-9F48CC25C57C}"/>
              </a:ext>
            </a:extLst>
          </p:cNvPr>
          <p:cNvSpPr/>
          <p:nvPr/>
        </p:nvSpPr>
        <p:spPr>
          <a:xfrm>
            <a:off x="737937" y="246056"/>
            <a:ext cx="8582526" cy="2585323"/>
          </a:xfrm>
          <a:prstGeom prst="rect">
            <a:avLst/>
          </a:prstGeom>
        </p:spPr>
        <p:txBody>
          <a:bodyPr wrap="square">
            <a:spAutoFit/>
          </a:bodyPr>
          <a:lstStyle/>
          <a:p>
            <a:pPr lvl="0" algn="just"/>
            <a:r>
              <a:rPr lang="it-IT" dirty="0">
                <a:solidFill>
                  <a:srgbClr val="000000"/>
                </a:solidFill>
                <a:latin typeface="Calibri" panose="020F0502020204030204" pitchFamily="34" charset="0"/>
                <a:cs typeface="Calibri" panose="020F0502020204030204" pitchFamily="34" charset="0"/>
              </a:rPr>
              <a:t>Il problema è riconoscibile già entro il terzo anno di vita. È anche possibile però che, nelle sue forme meno gravi, non venga riconosciuto prima che il bambino incominci a frequentare la scuola dell’infanzia o la scuola primaria. Ad ogni modo, per comprendere l’effettiva portata dell’anomalia, è necessario appurare se gli errori di pronuncia non appartengano al novero di quelli commessi comunemente dal bambino che sta acquisendo il linguaggio.</a:t>
            </a:r>
          </a:p>
          <a:p>
            <a:pPr lvl="0" algn="just"/>
            <a:r>
              <a:rPr lang="it-IT" dirty="0">
                <a:solidFill>
                  <a:srgbClr val="000000"/>
                </a:solidFill>
                <a:latin typeface="Calibri" panose="020F0502020204030204" pitchFamily="34" charset="0"/>
                <a:cs typeface="Calibri" panose="020F0502020204030204" pitchFamily="34" charset="0"/>
              </a:rPr>
              <a:t>Il disturbo può rendere l’eloquio scarsamente intellegibile o, nei casi di maggiore gravità, del tutto incomprensibile. Le omissioni di suoni sono generalmente ritenute più gravi delle sostituzioni, che a loro volta vengono valutate in modo più severo rispetto alle distorsioni.</a:t>
            </a:r>
          </a:p>
        </p:txBody>
      </p:sp>
      <p:pic>
        <p:nvPicPr>
          <p:cNvPr id="4" name="Audio 3">
            <a:hlinkClick r:id="" action="ppaction://media"/>
            <a:extLst>
              <a:ext uri="{FF2B5EF4-FFF2-40B4-BE49-F238E27FC236}">
                <a16:creationId xmlns:a16="http://schemas.microsoft.com/office/drawing/2014/main" id="{D68ACD63-6865-41DB-902F-7C9FD7452B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49838313"/>
      </p:ext>
    </p:extLst>
  </p:cSld>
  <p:clrMapOvr>
    <a:masterClrMapping/>
  </p:clrMapOvr>
  <mc:AlternateContent xmlns:mc="http://schemas.openxmlformats.org/markup-compatibility/2006" xmlns:p14="http://schemas.microsoft.com/office/powerpoint/2010/main">
    <mc:Choice Requires="p14">
      <p:transition spd="slow" p14:dur="2000" advTm="40405"/>
    </mc:Choice>
    <mc:Fallback xmlns="">
      <p:transition spd="slow" advTm="40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41C1F96-68F2-4E1F-9DCA-3A841C510BCB}"/>
              </a:ext>
            </a:extLst>
          </p:cNvPr>
          <p:cNvSpPr/>
          <p:nvPr/>
        </p:nvSpPr>
        <p:spPr>
          <a:xfrm>
            <a:off x="481263" y="280243"/>
            <a:ext cx="9192126" cy="2585323"/>
          </a:xfrm>
          <a:prstGeom prst="rect">
            <a:avLst/>
          </a:prstGeom>
        </p:spPr>
        <p:txBody>
          <a:bodyPr wrap="square">
            <a:spAutoFit/>
          </a:bodyPr>
          <a:lstStyle/>
          <a:p>
            <a:pPr algn="ctr"/>
            <a:r>
              <a:rPr lang="it-IT" b="1" dirty="0">
                <a:solidFill>
                  <a:srgbClr val="000000"/>
                </a:solidFill>
                <a:latin typeface="Calibri" panose="020F0502020204030204" pitchFamily="34" charset="0"/>
                <a:cs typeface="Calibri" panose="020F0502020204030204" pitchFamily="34" charset="0"/>
              </a:rPr>
              <a:t>Il disturbo dell’espressione del linguaggio</a:t>
            </a:r>
          </a:p>
          <a:p>
            <a:pPr algn="just"/>
            <a:endParaRPr lang="it-IT" b="1" dirty="0">
              <a:solidFill>
                <a:srgbClr val="000000"/>
              </a:solidFill>
              <a:latin typeface="Calibri" panose="020F0502020204030204" pitchFamily="34" charset="0"/>
              <a:cs typeface="Calibri" panose="020F0502020204030204" pitchFamily="34" charset="0"/>
            </a:endParaRPr>
          </a:p>
          <a:p>
            <a:pPr algn="just"/>
            <a:r>
              <a:rPr lang="it-IT" dirty="0">
                <a:solidFill>
                  <a:srgbClr val="000000"/>
                </a:solidFill>
                <a:latin typeface="Calibri" panose="020F0502020204030204" pitchFamily="34" charset="0"/>
                <a:cs typeface="Calibri" panose="020F0502020204030204" pitchFamily="34" charset="0"/>
              </a:rPr>
              <a:t>Il disturbo dell’espressione si configura quando il linguaggio risulta essere molto povero e comunque al di sotto della soglia di evoluzione rispetto all’età e al grado di intelligenza. </a:t>
            </a:r>
          </a:p>
          <a:p>
            <a:pPr algn="just"/>
            <a:r>
              <a:rPr lang="it-IT" dirty="0">
                <a:solidFill>
                  <a:srgbClr val="000000"/>
                </a:solidFill>
                <a:latin typeface="Calibri" panose="020F0502020204030204" pitchFamily="34" charset="0"/>
                <a:cs typeface="Calibri" panose="020F0502020204030204" pitchFamily="34" charset="0"/>
              </a:rPr>
              <a:t>Ne costituiscono manifestazioni tipiche l’uso di un vocabolario ristretto sul piano quantitativo, la persistente difficoltà a imparare nuove parole e a farne uso, l’incidenza di frequenti errori lessicali, la difficoltà a coniugare i verbi, l’uso di proposizioni molto brevi e limitate nel tipo e nella scelta, come pure di strutture grammaticali semplificate, l’omissione di parti importanti delle frasi.</a:t>
            </a:r>
          </a:p>
        </p:txBody>
      </p:sp>
      <p:sp>
        <p:nvSpPr>
          <p:cNvPr id="3" name="Rettangolo 2">
            <a:extLst>
              <a:ext uri="{FF2B5EF4-FFF2-40B4-BE49-F238E27FC236}">
                <a16:creationId xmlns:a16="http://schemas.microsoft.com/office/drawing/2014/main" id="{B5E0FFA1-13B5-4679-9733-F73FD61625F2}"/>
              </a:ext>
            </a:extLst>
          </p:cNvPr>
          <p:cNvSpPr/>
          <p:nvPr/>
        </p:nvSpPr>
        <p:spPr>
          <a:xfrm>
            <a:off x="481263" y="3946461"/>
            <a:ext cx="9192126" cy="2585323"/>
          </a:xfrm>
          <a:prstGeom prst="rect">
            <a:avLst/>
          </a:prstGeom>
        </p:spPr>
        <p:txBody>
          <a:bodyPr wrap="square">
            <a:spAutoFit/>
          </a:bodyPr>
          <a:lstStyle/>
          <a:p>
            <a:pPr algn="just"/>
            <a:r>
              <a:rPr lang="it-IT" dirty="0">
                <a:solidFill>
                  <a:srgbClr val="000000"/>
                </a:solidFill>
                <a:latin typeface="Calibri" panose="020F0502020204030204" pitchFamily="34" charset="0"/>
                <a:cs typeface="Calibri" panose="020F0502020204030204" pitchFamily="34" charset="0"/>
              </a:rPr>
              <a:t>In genere la compromissione interessa in vario modo tutte le diverse componenti linguistiche (fonologica, morfo-</a:t>
            </a:r>
            <a:r>
              <a:rPr lang="it-IT" dirty="0" err="1">
                <a:solidFill>
                  <a:srgbClr val="000000"/>
                </a:solidFill>
                <a:latin typeface="Calibri" panose="020F0502020204030204" pitchFamily="34" charset="0"/>
                <a:cs typeface="Calibri" panose="020F0502020204030204" pitchFamily="34" charset="0"/>
              </a:rPr>
              <a:t>sintatica</a:t>
            </a:r>
            <a:r>
              <a:rPr lang="it-IT" dirty="0">
                <a:solidFill>
                  <a:srgbClr val="000000"/>
                </a:solidFill>
                <a:latin typeface="Calibri" panose="020F0502020204030204" pitchFamily="34" charset="0"/>
                <a:cs typeface="Calibri" panose="020F0502020204030204" pitchFamily="34" charset="0"/>
              </a:rPr>
              <a:t>, semantica), per cui è possibile distinguere due forme.</a:t>
            </a:r>
          </a:p>
          <a:p>
            <a:pPr algn="just"/>
            <a:r>
              <a:rPr lang="it-IT" dirty="0">
                <a:solidFill>
                  <a:srgbClr val="000000"/>
                </a:solidFill>
                <a:latin typeface="Calibri" panose="020F0502020204030204" pitchFamily="34" charset="0"/>
                <a:cs typeface="Calibri" panose="020F0502020204030204" pitchFamily="34" charset="0"/>
              </a:rPr>
              <a:t>Il disturbo può essere «</a:t>
            </a:r>
            <a:r>
              <a:rPr lang="it-IT" b="1" dirty="0">
                <a:solidFill>
                  <a:srgbClr val="000000"/>
                </a:solidFill>
                <a:latin typeface="Calibri" panose="020F0502020204030204" pitchFamily="34" charset="0"/>
                <a:cs typeface="Calibri" panose="020F0502020204030204" pitchFamily="34" charset="0"/>
              </a:rPr>
              <a:t>acquisito</a:t>
            </a:r>
            <a:r>
              <a:rPr lang="it-IT" dirty="0">
                <a:solidFill>
                  <a:srgbClr val="000000"/>
                </a:solidFill>
                <a:latin typeface="Calibri" panose="020F0502020204030204" pitchFamily="34" charset="0"/>
                <a:cs typeface="Calibri" panose="020F0502020204030204" pitchFamily="34" charset="0"/>
              </a:rPr>
              <a:t>» come conseguenza di una condizione neurologica o di altra condizione medica generale (es. encefalite, trauma cranico etc.), e in questo caso sono comuni anche ulteriori difficoltà di eloquio (es. problemi di articolazione motoria, errori fonetici, eloquio lento, ripetizione di sillabe etc.), o «</a:t>
            </a:r>
            <a:r>
              <a:rPr lang="it-IT" b="1" dirty="0">
                <a:solidFill>
                  <a:srgbClr val="000000"/>
                </a:solidFill>
                <a:latin typeface="Calibri" panose="020F0502020204030204" pitchFamily="34" charset="0"/>
                <a:cs typeface="Calibri" panose="020F0502020204030204" pitchFamily="34" charset="0"/>
              </a:rPr>
              <a:t>di sviluppo</a:t>
            </a:r>
            <a:r>
              <a:rPr lang="it-IT" dirty="0">
                <a:solidFill>
                  <a:srgbClr val="000000"/>
                </a:solidFill>
                <a:latin typeface="Calibri" panose="020F0502020204030204" pitchFamily="34" charset="0"/>
                <a:cs typeface="Calibri" panose="020F0502020204030204" pitchFamily="34" charset="0"/>
              </a:rPr>
              <a:t>» se la compromissione della capacità espressiva non è associata ad alcuna lesione neurologica di origine conosciuta. Nei bambini in età scolare è spesso associato a disturbi dell’apprendimento e talvolta anche a difficoltà di ricezione del linguaggio.</a:t>
            </a:r>
          </a:p>
        </p:txBody>
      </p:sp>
      <p:pic>
        <p:nvPicPr>
          <p:cNvPr id="6" name="Audio 5">
            <a:hlinkClick r:id="" action="ppaction://media"/>
            <a:extLst>
              <a:ext uri="{FF2B5EF4-FFF2-40B4-BE49-F238E27FC236}">
                <a16:creationId xmlns:a16="http://schemas.microsoft.com/office/drawing/2014/main" id="{087E6061-F164-46B5-B336-AF5FE73F54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67483628"/>
      </p:ext>
    </p:extLst>
  </p:cSld>
  <p:clrMapOvr>
    <a:masterClrMapping/>
  </p:clrMapOvr>
  <mc:AlternateContent xmlns:mc="http://schemas.openxmlformats.org/markup-compatibility/2006" xmlns:p14="http://schemas.microsoft.com/office/powerpoint/2010/main">
    <mc:Choice Requires="p14">
      <p:transition spd="slow" p14:dur="2000" advTm="49365"/>
    </mc:Choice>
    <mc:Fallback xmlns="">
      <p:transition spd="slow" advTm="49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B825F24E-6B1A-4E89-AC34-ACEBD010366D}"/>
              </a:ext>
            </a:extLst>
          </p:cNvPr>
          <p:cNvSpPr/>
          <p:nvPr/>
        </p:nvSpPr>
        <p:spPr>
          <a:xfrm>
            <a:off x="449178" y="2466474"/>
            <a:ext cx="8758990" cy="2585323"/>
          </a:xfrm>
          <a:prstGeom prst="rect">
            <a:avLst/>
          </a:prstGeom>
        </p:spPr>
        <p:txBody>
          <a:bodyPr wrap="square">
            <a:spAutoFit/>
          </a:bodyPr>
          <a:lstStyle/>
          <a:p>
            <a:pPr algn="just"/>
            <a:r>
              <a:rPr lang="it-IT" dirty="0">
                <a:solidFill>
                  <a:srgbClr val="000000"/>
                </a:solidFill>
                <a:latin typeface="Calibri" panose="020F0502020204030204" pitchFamily="34" charset="0"/>
                <a:cs typeface="Calibri" panose="020F0502020204030204" pitchFamily="34" charset="0"/>
              </a:rPr>
              <a:t>Il disturbo non viene diagnosticato se risultano soddisfatti i criteri per il </a:t>
            </a:r>
            <a:r>
              <a:rPr lang="it-IT" b="1" dirty="0">
                <a:solidFill>
                  <a:srgbClr val="000000"/>
                </a:solidFill>
                <a:latin typeface="Calibri" panose="020F0502020204030204" pitchFamily="34" charset="0"/>
                <a:cs typeface="Calibri" panose="020F0502020204030204" pitchFamily="34" charset="0"/>
              </a:rPr>
              <a:t>disturbo autistico</a:t>
            </a:r>
            <a:r>
              <a:rPr lang="it-IT" dirty="0">
                <a:solidFill>
                  <a:srgbClr val="000000"/>
                </a:solidFill>
                <a:latin typeface="Calibri" panose="020F0502020204030204" pitchFamily="34" charset="0"/>
                <a:cs typeface="Calibri" panose="020F0502020204030204" pitchFamily="34" charset="0"/>
              </a:rPr>
              <a:t> o per un altro </a:t>
            </a:r>
            <a:r>
              <a:rPr lang="it-IT" b="1" dirty="0">
                <a:solidFill>
                  <a:srgbClr val="000000"/>
                </a:solidFill>
                <a:latin typeface="Calibri" panose="020F0502020204030204" pitchFamily="34" charset="0"/>
                <a:cs typeface="Calibri" panose="020F0502020204030204" pitchFamily="34" charset="0"/>
              </a:rPr>
              <a:t>disturbo generalizzato dello sviluppo</a:t>
            </a:r>
            <a:r>
              <a:rPr lang="it-IT" dirty="0">
                <a:solidFill>
                  <a:srgbClr val="000000"/>
                </a:solidFill>
                <a:latin typeface="Calibri" panose="020F0502020204030204" pitchFamily="34" charset="0"/>
                <a:cs typeface="Calibri" panose="020F0502020204030204" pitchFamily="34" charset="0"/>
              </a:rPr>
              <a:t>, ferma restando peraltro la possibilità di diagnosi concomitante di disturbo dell’espressione del linguaggio o di </a:t>
            </a:r>
            <a:r>
              <a:rPr lang="it-IT" i="1" dirty="0">
                <a:solidFill>
                  <a:srgbClr val="000000"/>
                </a:solidFill>
                <a:latin typeface="Calibri" panose="020F0502020204030204" pitchFamily="34" charset="0"/>
                <a:cs typeface="Calibri" panose="020F0502020204030204" pitchFamily="34" charset="0"/>
              </a:rPr>
              <a:t>disturbo misto dell’espressione e della ricezione del linguaggio</a:t>
            </a:r>
            <a:r>
              <a:rPr lang="it-IT" dirty="0">
                <a:solidFill>
                  <a:srgbClr val="000000"/>
                </a:solidFill>
                <a:latin typeface="Calibri" panose="020F0502020204030204" pitchFamily="34" charset="0"/>
                <a:cs typeface="Calibri" panose="020F0502020204030204" pitchFamily="34" charset="0"/>
              </a:rPr>
              <a:t>.</a:t>
            </a:r>
          </a:p>
          <a:p>
            <a:pPr algn="just"/>
            <a:r>
              <a:rPr lang="it-IT" dirty="0">
                <a:solidFill>
                  <a:srgbClr val="000000"/>
                </a:solidFill>
                <a:latin typeface="Calibri" panose="020F0502020204030204" pitchFamily="34" charset="0"/>
                <a:cs typeface="Calibri" panose="020F0502020204030204" pitchFamily="34" charset="0"/>
              </a:rPr>
              <a:t>La </a:t>
            </a:r>
            <a:r>
              <a:rPr lang="it-IT" b="1" dirty="0">
                <a:solidFill>
                  <a:srgbClr val="000000"/>
                </a:solidFill>
                <a:latin typeface="Calibri" panose="020F0502020204030204" pitchFamily="34" charset="0"/>
                <a:cs typeface="Calibri" panose="020F0502020204030204" pitchFamily="34" charset="0"/>
              </a:rPr>
              <a:t>diagnosi differenziale</a:t>
            </a:r>
            <a:r>
              <a:rPr lang="it-IT" dirty="0">
                <a:solidFill>
                  <a:srgbClr val="000000"/>
                </a:solidFill>
                <a:latin typeface="Calibri" panose="020F0502020204030204" pitchFamily="34" charset="0"/>
                <a:cs typeface="Calibri" panose="020F0502020204030204" pitchFamily="34" charset="0"/>
              </a:rPr>
              <a:t> può prevedere anche qui associazioni con il </a:t>
            </a:r>
            <a:r>
              <a:rPr lang="it-IT" i="1" dirty="0">
                <a:solidFill>
                  <a:srgbClr val="000000"/>
                </a:solidFill>
                <a:latin typeface="Calibri" panose="020F0502020204030204" pitchFamily="34" charset="0"/>
                <a:cs typeface="Calibri" panose="020F0502020204030204" pitchFamily="34" charset="0"/>
              </a:rPr>
              <a:t>ritardo mentale</a:t>
            </a:r>
            <a:r>
              <a:rPr lang="it-IT" dirty="0">
                <a:solidFill>
                  <a:srgbClr val="000000"/>
                </a:solidFill>
                <a:latin typeface="Calibri" panose="020F0502020204030204" pitchFamily="34" charset="0"/>
                <a:cs typeface="Calibri" panose="020F0502020204030204" pitchFamily="34" charset="0"/>
              </a:rPr>
              <a:t>, la </a:t>
            </a:r>
            <a:r>
              <a:rPr lang="it-IT" i="1" dirty="0">
                <a:solidFill>
                  <a:srgbClr val="000000"/>
                </a:solidFill>
                <a:latin typeface="Calibri" panose="020F0502020204030204" pitchFamily="34" charset="0"/>
                <a:cs typeface="Calibri" panose="020F0502020204030204" pitchFamily="34" charset="0"/>
              </a:rPr>
              <a:t>compromissione dell’udito</a:t>
            </a:r>
            <a:r>
              <a:rPr lang="it-IT" dirty="0">
                <a:solidFill>
                  <a:srgbClr val="000000"/>
                </a:solidFill>
                <a:latin typeface="Calibri" panose="020F0502020204030204" pitchFamily="34" charset="0"/>
                <a:cs typeface="Calibri" panose="020F0502020204030204" pitchFamily="34" charset="0"/>
              </a:rPr>
              <a:t> o </a:t>
            </a:r>
            <a:r>
              <a:rPr lang="it-IT" i="1" dirty="0">
                <a:solidFill>
                  <a:srgbClr val="000000"/>
                </a:solidFill>
                <a:latin typeface="Calibri" panose="020F0502020204030204" pitchFamily="34" charset="0"/>
                <a:cs typeface="Calibri" panose="020F0502020204030204" pitchFamily="34" charset="0"/>
              </a:rPr>
              <a:t>altri deficit sensoriali</a:t>
            </a:r>
            <a:r>
              <a:rPr lang="it-IT" dirty="0">
                <a:solidFill>
                  <a:srgbClr val="000000"/>
                </a:solidFill>
                <a:latin typeface="Calibri" panose="020F0502020204030204" pitchFamily="34" charset="0"/>
                <a:cs typeface="Calibri" panose="020F0502020204030204" pitchFamily="34" charset="0"/>
              </a:rPr>
              <a:t>, un </a:t>
            </a:r>
            <a:r>
              <a:rPr lang="it-IT" i="1" dirty="0">
                <a:solidFill>
                  <a:srgbClr val="000000"/>
                </a:solidFill>
                <a:latin typeface="Calibri" panose="020F0502020204030204" pitchFamily="34" charset="0"/>
                <a:cs typeface="Calibri" panose="020F0502020204030204" pitchFamily="34" charset="0"/>
              </a:rPr>
              <a:t>deficit motorio della parola</a:t>
            </a:r>
            <a:r>
              <a:rPr lang="it-IT" dirty="0">
                <a:solidFill>
                  <a:srgbClr val="000000"/>
                </a:solidFill>
                <a:latin typeface="Calibri" panose="020F0502020204030204" pitchFamily="34" charset="0"/>
                <a:cs typeface="Calibri" panose="020F0502020204030204" pitchFamily="34" charset="0"/>
              </a:rPr>
              <a:t> o una </a:t>
            </a:r>
            <a:r>
              <a:rPr lang="it-IT" i="1" dirty="0">
                <a:solidFill>
                  <a:srgbClr val="000000"/>
                </a:solidFill>
                <a:latin typeface="Calibri" panose="020F0502020204030204" pitchFamily="34" charset="0"/>
                <a:cs typeface="Calibri" panose="020F0502020204030204" pitchFamily="34" charset="0"/>
              </a:rPr>
              <a:t>grave deprivazione ambientale</a:t>
            </a:r>
            <a:r>
              <a:rPr lang="it-IT" dirty="0">
                <a:solidFill>
                  <a:srgbClr val="000000"/>
                </a:solidFill>
                <a:latin typeface="Calibri" panose="020F0502020204030204" pitchFamily="34" charset="0"/>
                <a:cs typeface="Calibri" panose="020F0502020204030204" pitchFamily="34" charset="0"/>
              </a:rPr>
              <a:t>. La presenza di questi problemi può essere accertata mediante valutazione psicometrica dell’intelligenza, l’esame audiometrico, l’esame neurologico e l’anamnesi.</a:t>
            </a:r>
          </a:p>
        </p:txBody>
      </p:sp>
      <p:sp>
        <p:nvSpPr>
          <p:cNvPr id="3" name="Rettangolo 2">
            <a:extLst>
              <a:ext uri="{FF2B5EF4-FFF2-40B4-BE49-F238E27FC236}">
                <a16:creationId xmlns:a16="http://schemas.microsoft.com/office/drawing/2014/main" id="{E5F74E9C-B0FA-4597-8008-CE5B75ACBAC0}"/>
              </a:ext>
            </a:extLst>
          </p:cNvPr>
          <p:cNvSpPr/>
          <p:nvPr/>
        </p:nvSpPr>
        <p:spPr>
          <a:xfrm>
            <a:off x="449178" y="569585"/>
            <a:ext cx="8903370" cy="1754326"/>
          </a:xfrm>
          <a:prstGeom prst="rect">
            <a:avLst/>
          </a:prstGeom>
        </p:spPr>
        <p:txBody>
          <a:bodyPr wrap="square">
            <a:spAutoFit/>
          </a:bodyPr>
          <a:lstStyle/>
          <a:p>
            <a:r>
              <a:rPr lang="it-IT" dirty="0">
                <a:solidFill>
                  <a:srgbClr val="000000"/>
                </a:solidFill>
                <a:latin typeface="Calibri" panose="020F0502020204030204" pitchFamily="34" charset="0"/>
                <a:cs typeface="Calibri" panose="020F0502020204030204" pitchFamily="34" charset="0"/>
              </a:rPr>
              <a:t> I soggetti che ne sono affetti cominciano in genere a parlare relativamente tardi e progrediscono in maniera più lenta del normale, ma non presentano anomalie nel </a:t>
            </a:r>
            <a:r>
              <a:rPr lang="it-IT" b="1" dirty="0">
                <a:solidFill>
                  <a:srgbClr val="000000"/>
                </a:solidFill>
                <a:latin typeface="Calibri" panose="020F0502020204030204" pitchFamily="34" charset="0"/>
                <a:cs typeface="Calibri" panose="020F0502020204030204" pitchFamily="34" charset="0"/>
              </a:rPr>
              <a:t>funzionamento non linguistico</a:t>
            </a:r>
            <a:r>
              <a:rPr lang="it-IT" dirty="0">
                <a:solidFill>
                  <a:srgbClr val="000000"/>
                </a:solidFill>
                <a:latin typeface="Calibri" panose="020F0502020204030204" pitchFamily="34" charset="0"/>
                <a:cs typeface="Calibri" panose="020F0502020204030204" pitchFamily="34" charset="0"/>
              </a:rPr>
              <a:t> né nelle </a:t>
            </a:r>
            <a:r>
              <a:rPr lang="it-IT" b="1" dirty="0">
                <a:solidFill>
                  <a:srgbClr val="000000"/>
                </a:solidFill>
                <a:latin typeface="Calibri" panose="020F0502020204030204" pitchFamily="34" charset="0"/>
                <a:cs typeface="Calibri" panose="020F0502020204030204" pitchFamily="34" charset="0"/>
              </a:rPr>
              <a:t>capacità di comprensione del linguaggio</a:t>
            </a:r>
            <a:r>
              <a:rPr lang="it-IT" dirty="0">
                <a:solidFill>
                  <a:srgbClr val="000000"/>
                </a:solidFill>
                <a:latin typeface="Calibri" panose="020F0502020204030204" pitchFamily="34" charset="0"/>
                <a:cs typeface="Calibri" panose="020F0502020204030204" pitchFamily="34" charset="0"/>
              </a:rPr>
              <a:t>, che rientrano solitamente nella norma. Nella metà dei casi il problema è superato con la crescita, mentre l’altra metà dei soggetti incontra difficoltà più durature. La maggior parte dei bambini acquisisce capacità di linguaggio più o meno normali entro la tarda adolescenza.</a:t>
            </a:r>
            <a:endParaRPr lang="it-IT" dirty="0"/>
          </a:p>
        </p:txBody>
      </p:sp>
      <p:sp>
        <p:nvSpPr>
          <p:cNvPr id="4" name="Rettangolo 3">
            <a:extLst>
              <a:ext uri="{FF2B5EF4-FFF2-40B4-BE49-F238E27FC236}">
                <a16:creationId xmlns:a16="http://schemas.microsoft.com/office/drawing/2014/main" id="{C0C66D55-D0E3-46C1-9013-667AE0774E84}"/>
              </a:ext>
            </a:extLst>
          </p:cNvPr>
          <p:cNvSpPr/>
          <p:nvPr/>
        </p:nvSpPr>
        <p:spPr>
          <a:xfrm>
            <a:off x="449178" y="5051797"/>
            <a:ext cx="8903370" cy="1477328"/>
          </a:xfrm>
          <a:prstGeom prst="rect">
            <a:avLst/>
          </a:prstGeom>
        </p:spPr>
        <p:txBody>
          <a:bodyPr wrap="square">
            <a:spAutoFit/>
          </a:bodyPr>
          <a:lstStyle/>
          <a:p>
            <a:pPr algn="just"/>
            <a:r>
              <a:rPr lang="it-IT" dirty="0">
                <a:solidFill>
                  <a:srgbClr val="000000"/>
                </a:solidFill>
                <a:latin typeface="Calibri" panose="020F0502020204030204" pitchFamily="34" charset="0"/>
                <a:cs typeface="Calibri" panose="020F0502020204030204" pitchFamily="34" charset="0"/>
              </a:rPr>
              <a:t>Il </a:t>
            </a:r>
            <a:r>
              <a:rPr lang="it-IT" b="1" dirty="0">
                <a:solidFill>
                  <a:srgbClr val="000000"/>
                </a:solidFill>
                <a:latin typeface="Calibri" panose="020F0502020204030204" pitchFamily="34" charset="0"/>
                <a:cs typeface="Calibri" panose="020F0502020204030204" pitchFamily="34" charset="0"/>
              </a:rPr>
              <a:t>trattamento terapeutico</a:t>
            </a:r>
            <a:r>
              <a:rPr lang="it-IT" dirty="0">
                <a:solidFill>
                  <a:srgbClr val="000000"/>
                </a:solidFill>
                <a:latin typeface="Calibri" panose="020F0502020204030204" pitchFamily="34" charset="0"/>
                <a:cs typeface="Calibri" panose="020F0502020204030204" pitchFamily="34" charset="0"/>
              </a:rPr>
              <a:t> può prevedere programmi che utilizzano esercizi di pratica del linguaggio parlato, del vocabolario e della costruzione della frase, l’intervento logopedico, il </a:t>
            </a:r>
            <a:r>
              <a:rPr lang="it-IT" i="1" dirty="0" err="1">
                <a:solidFill>
                  <a:srgbClr val="000000"/>
                </a:solidFill>
                <a:latin typeface="Calibri" panose="020F0502020204030204" pitchFamily="34" charset="0"/>
                <a:cs typeface="Calibri" panose="020F0502020204030204" pitchFamily="34" charset="0"/>
              </a:rPr>
              <a:t>parent</a:t>
            </a:r>
            <a:r>
              <a:rPr lang="it-IT" i="1" dirty="0">
                <a:solidFill>
                  <a:srgbClr val="000000"/>
                </a:solidFill>
                <a:latin typeface="Calibri" panose="020F0502020204030204" pitchFamily="34" charset="0"/>
                <a:cs typeface="Calibri" panose="020F0502020204030204" pitchFamily="34" charset="0"/>
              </a:rPr>
              <a:t> training</a:t>
            </a:r>
            <a:r>
              <a:rPr lang="it-IT" dirty="0">
                <a:solidFill>
                  <a:srgbClr val="000000"/>
                </a:solidFill>
                <a:latin typeface="Calibri" panose="020F0502020204030204" pitchFamily="34" charset="0"/>
                <a:cs typeface="Calibri" panose="020F0502020204030204" pitchFamily="34" charset="0"/>
              </a:rPr>
              <a:t> (</a:t>
            </a:r>
            <a:r>
              <a:rPr lang="it-IT" dirty="0" err="1">
                <a:solidFill>
                  <a:srgbClr val="000000"/>
                </a:solidFill>
                <a:latin typeface="Calibri" panose="020F0502020204030204" pitchFamily="34" charset="0"/>
                <a:cs typeface="Calibri" panose="020F0502020204030204" pitchFamily="34" charset="0"/>
              </a:rPr>
              <a:t>psico</a:t>
            </a:r>
            <a:r>
              <a:rPr lang="it-IT" dirty="0">
                <a:solidFill>
                  <a:srgbClr val="000000"/>
                </a:solidFill>
                <a:latin typeface="Calibri" panose="020F0502020204030204" pitchFamily="34" charset="0"/>
                <a:cs typeface="Calibri" panose="020F0502020204030204" pitchFamily="34" charset="0"/>
              </a:rPr>
              <a:t>-educazione per i familiari), la terapia di sostegno psicologico per il bambino e la terapia di gruppo. Le terapie psicologiche sono volte a migliorare le strategie relazionali utilizzate dai bambini al fine di potenziare la loro capacità di comunicazione.</a:t>
            </a:r>
            <a:endParaRPr lang="it-IT" dirty="0">
              <a:solidFill>
                <a:srgbClr val="000000"/>
              </a:solidFill>
              <a:effectLst/>
              <a:latin typeface="Calibri" panose="020F0502020204030204" pitchFamily="34" charset="0"/>
              <a:cs typeface="Calibri" panose="020F0502020204030204" pitchFamily="34" charset="0"/>
            </a:endParaRPr>
          </a:p>
        </p:txBody>
      </p:sp>
      <p:pic>
        <p:nvPicPr>
          <p:cNvPr id="5" name="Audio 4">
            <a:hlinkClick r:id="" action="ppaction://media"/>
            <a:extLst>
              <a:ext uri="{FF2B5EF4-FFF2-40B4-BE49-F238E27FC236}">
                <a16:creationId xmlns:a16="http://schemas.microsoft.com/office/drawing/2014/main" id="{215F31CD-7C26-4505-8C98-262384DF76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87051212"/>
      </p:ext>
    </p:extLst>
  </p:cSld>
  <p:clrMapOvr>
    <a:masterClrMapping/>
  </p:clrMapOvr>
  <mc:AlternateContent xmlns:mc="http://schemas.openxmlformats.org/markup-compatibility/2006" xmlns:p14="http://schemas.microsoft.com/office/powerpoint/2010/main">
    <mc:Choice Requires="p14">
      <p:transition spd="slow" p14:dur="2000" advTm="68073"/>
    </mc:Choice>
    <mc:Fallback xmlns="">
      <p:transition spd="slow" advTm="68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9C3CE327-0747-46BD-B855-CC632256153A}"/>
              </a:ext>
            </a:extLst>
          </p:cNvPr>
          <p:cNvSpPr/>
          <p:nvPr/>
        </p:nvSpPr>
        <p:spPr>
          <a:xfrm>
            <a:off x="288757" y="273274"/>
            <a:ext cx="10684042" cy="6463308"/>
          </a:xfrm>
          <a:prstGeom prst="rect">
            <a:avLst/>
          </a:prstGeom>
        </p:spPr>
        <p:txBody>
          <a:bodyPr wrap="square">
            <a:spAutoFit/>
          </a:bodyPr>
          <a:lstStyle/>
          <a:p>
            <a:pPr algn="just"/>
            <a:r>
              <a:rPr lang="it-IT" b="1" dirty="0">
                <a:solidFill>
                  <a:srgbClr val="000000"/>
                </a:solidFill>
                <a:latin typeface="Calibri" panose="020F0502020204030204" pitchFamily="34" charset="0"/>
                <a:cs typeface="Calibri" panose="020F0502020204030204" pitchFamily="34" charset="0"/>
              </a:rPr>
              <a:t>La teoria in pratica</a:t>
            </a:r>
          </a:p>
          <a:p>
            <a:pPr algn="just"/>
            <a:endParaRPr lang="it-IT" b="1" dirty="0">
              <a:solidFill>
                <a:srgbClr val="000000"/>
              </a:solidFill>
              <a:latin typeface="Calibri" panose="020F0502020204030204" pitchFamily="34" charset="0"/>
              <a:cs typeface="Calibri" panose="020F0502020204030204" pitchFamily="34" charset="0"/>
            </a:endParaRPr>
          </a:p>
          <a:p>
            <a:pPr algn="just"/>
            <a:r>
              <a:rPr lang="it-IT" b="1" dirty="0">
                <a:solidFill>
                  <a:srgbClr val="000000"/>
                </a:solidFill>
                <a:latin typeface="Calibri" panose="020F0502020204030204" pitchFamily="34" charset="0"/>
                <a:cs typeface="Calibri" panose="020F0502020204030204" pitchFamily="34" charset="0"/>
              </a:rPr>
              <a:t>Cosa fare</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Ascoltare il bambino quando parla, anche se è presente qualche difficoltà, senza dimostrargli ansia.</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Dare tempo al bambino che concluda il suo discorso anche se richiede maggiore tempo.</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Favorire sempre l’uso del gesto per aumentare l’efficacia comunicativa; l’uso del gesto va incentivato sia quando il bambino è piccolo, sia quando è difficile comprendere il suo eloquio che può essere facilitato dal supporto gestuale.</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Non far ripetere al bambino le parole che ha pronunciato in modo errato; se il bambino ha un problema nell’organizzare i suoni della lingua, è possibile che ripeta subito bene ma, dopo pochissimo tempo ripeta nuovamente la parola in modo errato. È invece molto importante che la parola venga ripetuta con una certa enfasi dall’adulto. Il bambino sente così il modello verbale corretto ed impara in maniera implicita dall’adulto. Inoltre, i bambini con disturbi specifici del linguaggio si “arrabbiano” quando viene loro spesso richiesto di ripetere correttamente.</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Valorizzare tutte le altre qualità del bambino in modo da aumentare la sua autostima.</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Rivolgersi prima possibile al logopedista.</a:t>
            </a:r>
          </a:p>
          <a:p>
            <a:pPr algn="just">
              <a:buFont typeface="Arial" panose="020B0604020202020204" pitchFamily="34" charset="0"/>
              <a:buChar char="•"/>
            </a:pPr>
            <a:endParaRPr lang="it-IT" dirty="0">
              <a:solidFill>
                <a:srgbClr val="000000"/>
              </a:solidFill>
              <a:latin typeface="Calibri" panose="020F0502020204030204" pitchFamily="34" charset="0"/>
              <a:cs typeface="Calibri" panose="020F0502020204030204" pitchFamily="34" charset="0"/>
            </a:endParaRPr>
          </a:p>
          <a:p>
            <a:pPr algn="just"/>
            <a:r>
              <a:rPr lang="it-IT" b="1" dirty="0">
                <a:solidFill>
                  <a:srgbClr val="000000"/>
                </a:solidFill>
                <a:latin typeface="Calibri" panose="020F0502020204030204" pitchFamily="34" charset="0"/>
                <a:cs typeface="Calibri" panose="020F0502020204030204" pitchFamily="34" charset="0"/>
              </a:rPr>
              <a:t>Cosa non fare</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Non parlare davanti al bambino delle sue difficoltà.</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Non anticiparlo quando parla, completando per lui le parole o le frasi.</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Cercare di non interromperlo.</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Non fargli ripetere le parole che non riesce a pronunciare.</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Non aspettare troppo tempo oltre i tre anni per rivolgersi allo specialista.</a:t>
            </a:r>
          </a:p>
        </p:txBody>
      </p:sp>
      <p:pic>
        <p:nvPicPr>
          <p:cNvPr id="3" name="Audio 2">
            <a:hlinkClick r:id="" action="ppaction://media"/>
            <a:extLst>
              <a:ext uri="{FF2B5EF4-FFF2-40B4-BE49-F238E27FC236}">
                <a16:creationId xmlns:a16="http://schemas.microsoft.com/office/drawing/2014/main" id="{E1FF4240-3D8F-4122-99EE-E36AD028ED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74867550"/>
      </p:ext>
    </p:extLst>
  </p:cSld>
  <p:clrMapOvr>
    <a:masterClrMapping/>
  </p:clrMapOvr>
  <mc:AlternateContent xmlns:mc="http://schemas.openxmlformats.org/markup-compatibility/2006" xmlns:p14="http://schemas.microsoft.com/office/powerpoint/2010/main">
    <mc:Choice Requires="p14">
      <p:transition spd="slow" p14:dur="2000" advTm="51435"/>
    </mc:Choice>
    <mc:Fallback xmlns="">
      <p:transition spd="slow" advTm="51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17ABC06-3C9B-4E49-B430-D4DB6F78949D}"/>
              </a:ext>
            </a:extLst>
          </p:cNvPr>
          <p:cNvSpPr/>
          <p:nvPr/>
        </p:nvSpPr>
        <p:spPr>
          <a:xfrm>
            <a:off x="465222" y="358274"/>
            <a:ext cx="9079832" cy="6186309"/>
          </a:xfrm>
          <a:prstGeom prst="rect">
            <a:avLst/>
          </a:prstGeom>
        </p:spPr>
        <p:txBody>
          <a:bodyPr wrap="square">
            <a:spAutoFit/>
          </a:bodyPr>
          <a:lstStyle/>
          <a:p>
            <a:pPr algn="ctr"/>
            <a:r>
              <a:rPr lang="it-IT" b="1" dirty="0">
                <a:solidFill>
                  <a:srgbClr val="000000"/>
                </a:solidFill>
              </a:rPr>
              <a:t>Il disturbo della comprensione e il disturbo misto dell’espressione e della ricezione</a:t>
            </a:r>
          </a:p>
          <a:p>
            <a:pPr algn="ctr"/>
            <a:endParaRPr lang="it-IT" b="1" dirty="0">
              <a:solidFill>
                <a:srgbClr val="000000"/>
              </a:solidFill>
            </a:endParaRPr>
          </a:p>
          <a:p>
            <a:r>
              <a:rPr lang="it-IT" dirty="0">
                <a:solidFill>
                  <a:srgbClr val="000000"/>
                </a:solidFill>
              </a:rPr>
              <a:t>Il disturbo del primo tipo si manifesta quando la capacità di comprendere il linguaggio altrui è significativamente compromessa, per cui vi è l’incapacità, da parte dell’individuo che ne è affetto, a intendere il vocabolario di base o frasi semplici. In più vi è un deficit di elaborazione sensoriale, soprattutto nell’elaborazione uditiva temporale (es. incapacità di associare suoni e simboli, scarsa attenzione verso i suoni e loro inadeguata discriminazione).</a:t>
            </a:r>
          </a:p>
          <a:p>
            <a:endParaRPr lang="it-IT" dirty="0">
              <a:solidFill>
                <a:srgbClr val="000000"/>
              </a:solidFill>
            </a:endParaRPr>
          </a:p>
          <a:p>
            <a:r>
              <a:rPr lang="it-IT" dirty="0">
                <a:solidFill>
                  <a:srgbClr val="000000"/>
                </a:solidFill>
              </a:rPr>
              <a:t>Il soggetto ha difficoltà a riconoscere nomi familiari all’età di </a:t>
            </a:r>
            <a:r>
              <a:rPr lang="it-IT" i="1" dirty="0">
                <a:solidFill>
                  <a:srgbClr val="000000"/>
                </a:solidFill>
              </a:rPr>
              <a:t>un anno</a:t>
            </a:r>
            <a:r>
              <a:rPr lang="it-IT" dirty="0">
                <a:solidFill>
                  <a:srgbClr val="000000"/>
                </a:solidFill>
              </a:rPr>
              <a:t>, a identificare oggetti comuni a </a:t>
            </a:r>
            <a:r>
              <a:rPr lang="it-IT" i="1" dirty="0">
                <a:solidFill>
                  <a:srgbClr val="000000"/>
                </a:solidFill>
              </a:rPr>
              <a:t>diciotto mesi</a:t>
            </a:r>
            <a:r>
              <a:rPr lang="it-IT" dirty="0">
                <a:solidFill>
                  <a:srgbClr val="000000"/>
                </a:solidFill>
              </a:rPr>
              <a:t>, a eseguire semplici istruzioni a </a:t>
            </a:r>
            <a:r>
              <a:rPr lang="it-IT" i="1" dirty="0">
                <a:solidFill>
                  <a:srgbClr val="000000"/>
                </a:solidFill>
              </a:rPr>
              <a:t>due anni</a:t>
            </a:r>
            <a:r>
              <a:rPr lang="it-IT" dirty="0">
                <a:solidFill>
                  <a:srgbClr val="000000"/>
                </a:solidFill>
              </a:rPr>
              <a:t>, a capire le strutture grammaticali o gli aspetti più sottili del linguaggio (es. tono della voce). Nelle ipotesi di minore gravità possono esservi difficoltà solo nella comprensione di particolari tipi di parole (es. termini spaziali) o di frasi (es. frasi complesse come costruzioni ipotetiche).</a:t>
            </a:r>
          </a:p>
          <a:p>
            <a:endParaRPr lang="it-IT" dirty="0">
              <a:solidFill>
                <a:srgbClr val="000000"/>
              </a:solidFill>
            </a:endParaRPr>
          </a:p>
          <a:p>
            <a:r>
              <a:rPr lang="it-IT" dirty="0">
                <a:solidFill>
                  <a:srgbClr val="000000"/>
                </a:solidFill>
              </a:rPr>
              <a:t>In quasi tutti i casi è marcatamente disturbata anche la capacità di espressione. Al riguardo si parla di </a:t>
            </a:r>
            <a:r>
              <a:rPr lang="it-IT" b="1" dirty="0">
                <a:solidFill>
                  <a:srgbClr val="000000"/>
                </a:solidFill>
              </a:rPr>
              <a:t>disturbo misto dell’espressione e della ricezione del linguaggio</a:t>
            </a:r>
            <a:r>
              <a:rPr lang="it-IT" dirty="0">
                <a:solidFill>
                  <a:srgbClr val="000000"/>
                </a:solidFill>
              </a:rPr>
              <a:t>, proprio per indicare che la capacità di comunicazione è intaccata sotto entrambi gli aspetti. La sindrome, quindi, include tanto le manifestazioni tipiche della difficoltà di espressione quanto la difficoltà di capire parole, frasi o specifici tipi di parole.</a:t>
            </a:r>
          </a:p>
        </p:txBody>
      </p:sp>
      <p:pic>
        <p:nvPicPr>
          <p:cNvPr id="5" name="Audio 4">
            <a:hlinkClick r:id="" action="ppaction://media"/>
            <a:extLst>
              <a:ext uri="{FF2B5EF4-FFF2-40B4-BE49-F238E27FC236}">
                <a16:creationId xmlns:a16="http://schemas.microsoft.com/office/drawing/2014/main" id="{420E6332-3CF5-40AB-85A7-C2BF16D7AA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9934159"/>
      </p:ext>
    </p:extLst>
  </p:cSld>
  <p:clrMapOvr>
    <a:masterClrMapping/>
  </p:clrMapOvr>
  <mc:AlternateContent xmlns:mc="http://schemas.openxmlformats.org/markup-compatibility/2006" xmlns:p14="http://schemas.microsoft.com/office/powerpoint/2010/main">
    <mc:Choice Requires="p14">
      <p:transition spd="slow" p14:dur="2000" advTm="41376"/>
    </mc:Choice>
    <mc:Fallback xmlns="">
      <p:transition spd="slow" advTm="41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4EFBAD9-7C07-4B94-A979-7D55AA277FEE}"/>
              </a:ext>
            </a:extLst>
          </p:cNvPr>
          <p:cNvSpPr/>
          <p:nvPr/>
        </p:nvSpPr>
        <p:spPr>
          <a:xfrm>
            <a:off x="513347" y="335846"/>
            <a:ext cx="8630653" cy="3139321"/>
          </a:xfrm>
          <a:prstGeom prst="rect">
            <a:avLst/>
          </a:prstGeom>
        </p:spPr>
        <p:txBody>
          <a:bodyPr wrap="square">
            <a:spAutoFit/>
          </a:bodyPr>
          <a:lstStyle/>
          <a:p>
            <a:pPr algn="just"/>
            <a:r>
              <a:rPr lang="it-IT" dirty="0">
                <a:solidFill>
                  <a:srgbClr val="000000"/>
                </a:solidFill>
                <a:latin typeface="Calibri" panose="020F0502020204030204" pitchFamily="34" charset="0"/>
                <a:cs typeface="Calibri" panose="020F0502020204030204" pitchFamily="34" charset="0"/>
              </a:rPr>
              <a:t>Il disturbo può essere acquisito o di sviluppo e ha maggiori probabilità di manifestarsi nei soggetti che hanno una storia familiare di disturbi della comunicazione o dell’apprendimento. Il tipo acquisito dovuto alla </a:t>
            </a:r>
            <a:r>
              <a:rPr lang="it-IT" b="1" dirty="0">
                <a:solidFill>
                  <a:srgbClr val="000000"/>
                </a:solidFill>
                <a:latin typeface="Calibri" panose="020F0502020204030204" pitchFamily="34" charset="0"/>
                <a:cs typeface="Calibri" panose="020F0502020204030204" pitchFamily="34" charset="0"/>
              </a:rPr>
              <a:t>sindrome di Landau-</a:t>
            </a:r>
            <a:r>
              <a:rPr lang="it-IT" b="1" dirty="0" err="1">
                <a:solidFill>
                  <a:srgbClr val="000000"/>
                </a:solidFill>
                <a:latin typeface="Calibri" panose="020F0502020204030204" pitchFamily="34" charset="0"/>
                <a:cs typeface="Calibri" panose="020F0502020204030204" pitchFamily="34" charset="0"/>
              </a:rPr>
              <a:t>Kleffner</a:t>
            </a:r>
            <a:r>
              <a:rPr lang="it-IT" dirty="0">
                <a:solidFill>
                  <a:srgbClr val="000000"/>
                </a:solidFill>
                <a:latin typeface="Calibri" panose="020F0502020204030204" pitchFamily="34" charset="0"/>
                <a:cs typeface="Calibri" panose="020F0502020204030204" pitchFamily="34" charset="0"/>
              </a:rPr>
              <a:t> (afasia epilettica acquisita) insorge di solito tra i 3 e i 9 anni di età. Possono esserci associazioni con il </a:t>
            </a:r>
            <a:r>
              <a:rPr lang="it-IT" i="1" dirty="0">
                <a:solidFill>
                  <a:srgbClr val="000000"/>
                </a:solidFill>
                <a:latin typeface="Calibri" panose="020F0502020204030204" pitchFamily="34" charset="0"/>
                <a:cs typeface="Calibri" panose="020F0502020204030204" pitchFamily="34" charset="0"/>
              </a:rPr>
              <a:t>disturbo della fonazione</a:t>
            </a:r>
            <a:r>
              <a:rPr lang="it-IT" dirty="0">
                <a:solidFill>
                  <a:srgbClr val="000000"/>
                </a:solidFill>
                <a:latin typeface="Calibri" panose="020F0502020204030204" pitchFamily="34" charset="0"/>
                <a:cs typeface="Calibri" panose="020F0502020204030204" pitchFamily="34" charset="0"/>
              </a:rPr>
              <a:t>, i </a:t>
            </a:r>
            <a:r>
              <a:rPr lang="it-IT" i="1" dirty="0">
                <a:solidFill>
                  <a:srgbClr val="000000"/>
                </a:solidFill>
                <a:latin typeface="Calibri" panose="020F0502020204030204" pitchFamily="34" charset="0"/>
                <a:cs typeface="Calibri" panose="020F0502020204030204" pitchFamily="34" charset="0"/>
              </a:rPr>
              <a:t>disturbi dell’apprendimento</a:t>
            </a:r>
            <a:r>
              <a:rPr lang="it-IT" dirty="0">
                <a:solidFill>
                  <a:srgbClr val="000000"/>
                </a:solidFill>
                <a:latin typeface="Calibri" panose="020F0502020204030204" pitchFamily="34" charset="0"/>
                <a:cs typeface="Calibri" panose="020F0502020204030204" pitchFamily="34" charset="0"/>
              </a:rPr>
              <a:t>, il </a:t>
            </a:r>
            <a:r>
              <a:rPr lang="it-IT" i="1" dirty="0">
                <a:solidFill>
                  <a:srgbClr val="000000"/>
                </a:solidFill>
                <a:latin typeface="Calibri" panose="020F0502020204030204" pitchFamily="34" charset="0"/>
                <a:cs typeface="Calibri" panose="020F0502020204030204" pitchFamily="34" charset="0"/>
              </a:rPr>
              <a:t>disturbo dello sviluppo della coordinazione</a:t>
            </a:r>
            <a:r>
              <a:rPr lang="it-IT" dirty="0">
                <a:solidFill>
                  <a:srgbClr val="000000"/>
                </a:solidFill>
                <a:latin typeface="Calibri" panose="020F0502020204030204" pitchFamily="34" charset="0"/>
                <a:cs typeface="Calibri" panose="020F0502020204030204" pitchFamily="34" charset="0"/>
              </a:rPr>
              <a:t>, l’</a:t>
            </a:r>
            <a:r>
              <a:rPr lang="it-IT" i="1" dirty="0">
                <a:solidFill>
                  <a:srgbClr val="000000"/>
                </a:solidFill>
                <a:latin typeface="Calibri" panose="020F0502020204030204" pitchFamily="34" charset="0"/>
                <a:cs typeface="Calibri" panose="020F0502020204030204" pitchFamily="34" charset="0"/>
              </a:rPr>
              <a:t>enuresi</a:t>
            </a:r>
            <a:r>
              <a:rPr lang="it-IT" dirty="0">
                <a:solidFill>
                  <a:srgbClr val="000000"/>
                </a:solidFill>
                <a:latin typeface="Calibri" panose="020F0502020204030204" pitchFamily="34" charset="0"/>
                <a:cs typeface="Calibri" panose="020F0502020204030204" pitchFamily="34" charset="0"/>
              </a:rPr>
              <a:t>, il </a:t>
            </a:r>
            <a:r>
              <a:rPr lang="it-IT" i="1" dirty="0">
                <a:solidFill>
                  <a:srgbClr val="000000"/>
                </a:solidFill>
                <a:latin typeface="Calibri" panose="020F0502020204030204" pitchFamily="34" charset="0"/>
                <a:cs typeface="Calibri" panose="020F0502020204030204" pitchFamily="34" charset="0"/>
              </a:rPr>
              <a:t>deficit di attenzione/iperattività</a:t>
            </a:r>
            <a:r>
              <a:rPr lang="it-IT" dirty="0">
                <a:solidFill>
                  <a:srgbClr val="000000"/>
                </a:solidFill>
                <a:latin typeface="Calibri" panose="020F0502020204030204" pitchFamily="34" charset="0"/>
                <a:cs typeface="Calibri" panose="020F0502020204030204" pitchFamily="34" charset="0"/>
              </a:rPr>
              <a:t>.</a:t>
            </a:r>
          </a:p>
          <a:p>
            <a:pPr algn="just"/>
            <a:endParaRPr lang="it-IT" dirty="0">
              <a:solidFill>
                <a:srgbClr val="000000"/>
              </a:solidFill>
              <a:latin typeface="Calibri" panose="020F0502020204030204" pitchFamily="34" charset="0"/>
              <a:cs typeface="Calibri" panose="020F0502020204030204" pitchFamily="34" charset="0"/>
            </a:endParaRPr>
          </a:p>
          <a:p>
            <a:pPr algn="just"/>
            <a:r>
              <a:rPr lang="it-IT" dirty="0">
                <a:solidFill>
                  <a:srgbClr val="000000"/>
                </a:solidFill>
                <a:latin typeface="Calibri" panose="020F0502020204030204" pitchFamily="34" charset="0"/>
                <a:cs typeface="Calibri" panose="020F0502020204030204" pitchFamily="34" charset="0"/>
              </a:rPr>
              <a:t>Il deficit di comprensione è la principale caratteristica di differenziazione del disturbo misto rispetto a quello di espressione del linguaggio. Esso può essere meno evidente rispetto al deficit di produzione linguistica perché, non essendo immediatamente palese, è rilevabile solo nel contesto di una valutazione formale.</a:t>
            </a:r>
          </a:p>
        </p:txBody>
      </p:sp>
      <p:sp>
        <p:nvSpPr>
          <p:cNvPr id="3" name="Rettangolo 2">
            <a:extLst>
              <a:ext uri="{FF2B5EF4-FFF2-40B4-BE49-F238E27FC236}">
                <a16:creationId xmlns:a16="http://schemas.microsoft.com/office/drawing/2014/main" id="{A8B9D966-7673-4052-8D13-78BC2D55B708}"/>
              </a:ext>
            </a:extLst>
          </p:cNvPr>
          <p:cNvSpPr/>
          <p:nvPr/>
        </p:nvSpPr>
        <p:spPr>
          <a:xfrm>
            <a:off x="513347" y="3429000"/>
            <a:ext cx="8742948" cy="2862322"/>
          </a:xfrm>
          <a:prstGeom prst="rect">
            <a:avLst/>
          </a:prstGeom>
        </p:spPr>
        <p:txBody>
          <a:bodyPr wrap="square">
            <a:spAutoFit/>
          </a:bodyPr>
          <a:lstStyle/>
          <a:p>
            <a:endParaRPr lang="it-IT" dirty="0"/>
          </a:p>
          <a:p>
            <a:pPr algn="just"/>
            <a:r>
              <a:rPr lang="it-IT" b="1" dirty="0">
                <a:latin typeface="Calibri" panose="020F0502020204030204" pitchFamily="34" charset="0"/>
                <a:cs typeface="Calibri" panose="020F0502020204030204" pitchFamily="34" charset="0"/>
              </a:rPr>
              <a:t>Principali manifestazioni del disturbo misto dell’espressione e della ricezione del linguaggio</a:t>
            </a:r>
          </a:p>
          <a:p>
            <a:pPr algn="just"/>
            <a:endParaRPr lang="it-IT"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it-IT" dirty="0">
                <a:latin typeface="Calibri" panose="020F0502020204030204" pitchFamily="34" charset="0"/>
                <a:cs typeface="Calibri" panose="020F0502020204030204" pitchFamily="34" charset="0"/>
              </a:rPr>
              <a:t>L’osservatore ha l’impressione che il bambino a tratti non senta o sia confuso o non presti attenzione quando gli si parla.</a:t>
            </a:r>
          </a:p>
          <a:p>
            <a:pPr marL="285750" indent="-285750" algn="just">
              <a:buFont typeface="Arial" panose="020B0604020202020204" pitchFamily="34" charset="0"/>
              <a:buChar char="•"/>
            </a:pPr>
            <a:r>
              <a:rPr lang="it-IT" dirty="0">
                <a:latin typeface="Calibri" panose="020F0502020204030204" pitchFamily="34" charset="0"/>
                <a:cs typeface="Calibri" panose="020F0502020204030204" pitchFamily="34" charset="0"/>
              </a:rPr>
              <a:t>Il bambino esegue ordini in maniera scorretta, o non li esegue affatto, o risponde inadeguatamente alle domande.</a:t>
            </a:r>
          </a:p>
          <a:p>
            <a:pPr marL="285750" indent="-285750" algn="just">
              <a:buFont typeface="Arial" panose="020B0604020202020204" pitchFamily="34" charset="0"/>
              <a:buChar char="•"/>
            </a:pPr>
            <a:r>
              <a:rPr lang="it-IT" dirty="0">
                <a:latin typeface="Calibri" panose="020F0502020204030204" pitchFamily="34" charset="0"/>
                <a:cs typeface="Calibri" panose="020F0502020204030204" pitchFamily="34" charset="0"/>
              </a:rPr>
              <a:t>Il bambino può essere eccezionalmente tranquillo o, al contrario, molto loquace.</a:t>
            </a:r>
          </a:p>
          <a:p>
            <a:pPr marL="285750" indent="-285750" algn="just">
              <a:buFont typeface="Arial" panose="020B0604020202020204" pitchFamily="34" charset="0"/>
              <a:buChar char="•"/>
            </a:pPr>
            <a:r>
              <a:rPr lang="it-IT" dirty="0">
                <a:latin typeface="Calibri" panose="020F0502020204030204" pitchFamily="34" charset="0"/>
                <a:cs typeface="Calibri" panose="020F0502020204030204" pitchFamily="34" charset="0"/>
              </a:rPr>
              <a:t>La capacità di dialogare è solitamente scarsa o inadeguata.</a:t>
            </a:r>
          </a:p>
        </p:txBody>
      </p:sp>
      <p:pic>
        <p:nvPicPr>
          <p:cNvPr id="5" name="Audio 4">
            <a:hlinkClick r:id="" action="ppaction://media"/>
            <a:extLst>
              <a:ext uri="{FF2B5EF4-FFF2-40B4-BE49-F238E27FC236}">
                <a16:creationId xmlns:a16="http://schemas.microsoft.com/office/drawing/2014/main" id="{17FCBD5A-2425-4411-8A1F-20E5AC45F2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29498161"/>
      </p:ext>
    </p:extLst>
  </p:cSld>
  <p:clrMapOvr>
    <a:masterClrMapping/>
  </p:clrMapOvr>
  <mc:AlternateContent xmlns:mc="http://schemas.openxmlformats.org/markup-compatibility/2006" xmlns:p14="http://schemas.microsoft.com/office/powerpoint/2010/main">
    <mc:Choice Requires="p14">
      <p:transition spd="slow" p14:dur="2000" advTm="56264"/>
    </mc:Choice>
    <mc:Fallback xmlns="">
      <p:transition spd="slow" advTm="56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06BB92D2-89C1-4F63-9BCB-801481CAB07F}"/>
              </a:ext>
            </a:extLst>
          </p:cNvPr>
          <p:cNvSpPr/>
          <p:nvPr/>
        </p:nvSpPr>
        <p:spPr>
          <a:xfrm>
            <a:off x="251791" y="328793"/>
            <a:ext cx="8706678" cy="6494085"/>
          </a:xfrm>
          <a:prstGeom prst="rect">
            <a:avLst/>
          </a:prstGeom>
        </p:spPr>
        <p:txBody>
          <a:bodyPr wrap="square">
            <a:spAutoFit/>
          </a:bodyPr>
          <a:lstStyle/>
          <a:p>
            <a:pPr algn="just"/>
            <a:r>
              <a:rPr lang="it-IT" sz="1600" dirty="0">
                <a:solidFill>
                  <a:srgbClr val="000000"/>
                </a:solidFill>
                <a:latin typeface="Calibri" panose="020F0502020204030204" pitchFamily="34" charset="0"/>
                <a:cs typeface="Calibri" panose="020F0502020204030204" pitchFamily="34" charset="0"/>
              </a:rPr>
              <a:t>Certi comportamenti e atteggiamenti possono essere considerati come spie della presenza di disturbi di apprendimento scolastico. Alcuni di questi sono facilmente evidenziabili dai genitori, soprattutto in età prescolare. Altri, invece, possono essere più efficacemente identificati dagli insegnanti.</a:t>
            </a:r>
          </a:p>
          <a:p>
            <a:pPr algn="just"/>
            <a:endParaRPr lang="it-IT" sz="1600" dirty="0">
              <a:solidFill>
                <a:srgbClr val="000000"/>
              </a:solidFill>
              <a:latin typeface="Calibri" panose="020F0502020204030204" pitchFamily="34" charset="0"/>
              <a:cs typeface="Calibri" panose="020F0502020204030204" pitchFamily="34" charset="0"/>
            </a:endParaRPr>
          </a:p>
          <a:p>
            <a:pPr algn="just"/>
            <a:r>
              <a:rPr lang="it-IT" sz="1600" dirty="0">
                <a:solidFill>
                  <a:srgbClr val="000000"/>
                </a:solidFill>
                <a:latin typeface="Calibri" panose="020F0502020204030204" pitchFamily="34" charset="0"/>
                <a:cs typeface="Calibri" panose="020F0502020204030204" pitchFamily="34" charset="0"/>
              </a:rPr>
              <a:t>Segnali evidenziabili in </a:t>
            </a:r>
            <a:r>
              <a:rPr lang="it-IT" sz="1600" b="1" dirty="0">
                <a:solidFill>
                  <a:srgbClr val="000000"/>
                </a:solidFill>
                <a:latin typeface="Calibri" panose="020F0502020204030204" pitchFamily="34" charset="0"/>
                <a:cs typeface="Calibri" panose="020F0502020204030204" pitchFamily="34" charset="0"/>
              </a:rPr>
              <a:t>età prescolare</a:t>
            </a:r>
            <a:r>
              <a:rPr lang="it-IT" sz="1600" dirty="0">
                <a:solidFill>
                  <a:srgbClr val="000000"/>
                </a:solidFill>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r>
              <a:rPr lang="it-IT" sz="1600" dirty="0">
                <a:solidFill>
                  <a:srgbClr val="000000"/>
                </a:solidFill>
                <a:latin typeface="Calibri" panose="020F0502020204030204" pitchFamily="34" charset="0"/>
                <a:cs typeface="Calibri" panose="020F0502020204030204" pitchFamily="34" charset="0"/>
              </a:rPr>
              <a:t>ritardo nella comparsa del linguaggio;</a:t>
            </a:r>
          </a:p>
          <a:p>
            <a:pPr marL="285750" indent="-285750" algn="just">
              <a:buFont typeface="Arial" panose="020B0604020202020204" pitchFamily="34" charset="0"/>
              <a:buChar char="•"/>
            </a:pPr>
            <a:r>
              <a:rPr lang="it-IT" sz="1600" dirty="0">
                <a:solidFill>
                  <a:srgbClr val="000000"/>
                </a:solidFill>
                <a:latin typeface="Calibri" panose="020F0502020204030204" pitchFamily="34" charset="0"/>
                <a:cs typeface="Calibri" panose="020F0502020204030204" pitchFamily="34" charset="0"/>
              </a:rPr>
              <a:t>problemi di pronuncia;</a:t>
            </a:r>
          </a:p>
          <a:p>
            <a:pPr marL="285750" indent="-285750" algn="just">
              <a:buFont typeface="Arial" panose="020B0604020202020204" pitchFamily="34" charset="0"/>
              <a:buChar char="•"/>
            </a:pPr>
            <a:r>
              <a:rPr lang="it-IT" sz="1600" dirty="0">
                <a:solidFill>
                  <a:srgbClr val="000000"/>
                </a:solidFill>
                <a:latin typeface="Calibri" panose="020F0502020204030204" pitchFamily="34" charset="0"/>
                <a:cs typeface="Calibri" panose="020F0502020204030204" pitchFamily="34" charset="0"/>
              </a:rPr>
              <a:t>vocabolario limitato per l’età;</a:t>
            </a:r>
          </a:p>
          <a:p>
            <a:pPr marL="285750" indent="-285750" algn="just">
              <a:buFont typeface="Arial" panose="020B0604020202020204" pitchFamily="34" charset="0"/>
              <a:buChar char="•"/>
            </a:pPr>
            <a:r>
              <a:rPr lang="it-IT" sz="1600" dirty="0">
                <a:solidFill>
                  <a:srgbClr val="000000"/>
                </a:solidFill>
                <a:latin typeface="Calibri" panose="020F0502020204030204" pitchFamily="34" charset="0"/>
                <a:cs typeface="Calibri" panose="020F0502020204030204" pitchFamily="34" charset="0"/>
              </a:rPr>
              <a:t>difficoltà ad imparare l’alfabeto, i giorni della settimana, i colori, le forme e i numeri;</a:t>
            </a:r>
          </a:p>
          <a:p>
            <a:pPr marL="285750" indent="-285750" algn="just">
              <a:buFont typeface="Arial" panose="020B0604020202020204" pitchFamily="34" charset="0"/>
              <a:buChar char="•"/>
            </a:pPr>
            <a:r>
              <a:rPr lang="it-IT" sz="1600" dirty="0">
                <a:solidFill>
                  <a:srgbClr val="000000"/>
                </a:solidFill>
                <a:latin typeface="Calibri" panose="020F0502020204030204" pitchFamily="34" charset="0"/>
                <a:cs typeface="Calibri" panose="020F0502020204030204" pitchFamily="34" charset="0"/>
              </a:rPr>
              <a:t>iperattività e distraibilità estreme;</a:t>
            </a:r>
          </a:p>
          <a:p>
            <a:pPr marL="285750" indent="-285750" algn="just">
              <a:buFont typeface="Arial" panose="020B0604020202020204" pitchFamily="34" charset="0"/>
              <a:buChar char="•"/>
            </a:pPr>
            <a:r>
              <a:rPr lang="it-IT" sz="1600" dirty="0">
                <a:solidFill>
                  <a:srgbClr val="000000"/>
                </a:solidFill>
                <a:latin typeface="Calibri" panose="020F0502020204030204" pitchFamily="34" charset="0"/>
                <a:cs typeface="Calibri" panose="020F0502020204030204" pitchFamily="34" charset="0"/>
              </a:rPr>
              <a:t>grosse difficoltà nell’interazione con i coetanei;</a:t>
            </a:r>
          </a:p>
          <a:p>
            <a:pPr marL="285750" indent="-285750" algn="just">
              <a:buFont typeface="Arial" panose="020B0604020202020204" pitchFamily="34" charset="0"/>
              <a:buChar char="•"/>
            </a:pPr>
            <a:r>
              <a:rPr lang="it-IT" sz="1600" dirty="0">
                <a:solidFill>
                  <a:srgbClr val="000000"/>
                </a:solidFill>
                <a:latin typeface="Calibri" panose="020F0502020204030204" pitchFamily="34" charset="0"/>
                <a:cs typeface="Calibri" panose="020F0502020204030204" pitchFamily="34" charset="0"/>
              </a:rPr>
              <a:t>difficoltà di orientamento spaziale (confusione tra destra e sinistra);</a:t>
            </a:r>
          </a:p>
          <a:p>
            <a:pPr marL="285750" indent="-285750" algn="just">
              <a:buFont typeface="Arial" panose="020B0604020202020204" pitchFamily="34" charset="0"/>
              <a:buChar char="•"/>
            </a:pPr>
            <a:r>
              <a:rPr lang="it-IT" sz="1600" dirty="0">
                <a:solidFill>
                  <a:srgbClr val="000000"/>
                </a:solidFill>
                <a:latin typeface="Calibri" panose="020F0502020204030204" pitchFamily="34" charset="0"/>
                <a:cs typeface="Calibri" panose="020F0502020204030204" pitchFamily="34" charset="0"/>
              </a:rPr>
              <a:t>ritardo nell’acquisizione di abilità motorie fini (allacciarsi le scarpe o usare le forbici).</a:t>
            </a:r>
          </a:p>
          <a:p>
            <a:pPr marL="285750" indent="-285750" algn="just">
              <a:buFont typeface="Arial" panose="020B0604020202020204" pitchFamily="34" charset="0"/>
              <a:buChar char="•"/>
            </a:pPr>
            <a:endParaRPr lang="it-IT" sz="1600" dirty="0">
              <a:solidFill>
                <a:srgbClr val="000000"/>
              </a:solidFill>
              <a:latin typeface="Calibri" panose="020F0502020204030204" pitchFamily="34" charset="0"/>
              <a:cs typeface="Calibri" panose="020F0502020204030204" pitchFamily="34" charset="0"/>
            </a:endParaRPr>
          </a:p>
          <a:p>
            <a:pPr algn="just"/>
            <a:r>
              <a:rPr lang="it-IT" sz="1600" dirty="0">
                <a:solidFill>
                  <a:srgbClr val="000000"/>
                </a:solidFill>
                <a:latin typeface="Calibri" panose="020F0502020204030204" pitchFamily="34" charset="0"/>
                <a:cs typeface="Calibri" panose="020F0502020204030204" pitchFamily="34" charset="0"/>
              </a:rPr>
              <a:t>Segnali evidenziabili in </a:t>
            </a:r>
            <a:r>
              <a:rPr lang="it-IT" sz="1600" b="1" dirty="0">
                <a:solidFill>
                  <a:srgbClr val="000000"/>
                </a:solidFill>
                <a:latin typeface="Calibri" panose="020F0502020204030204" pitchFamily="34" charset="0"/>
                <a:cs typeface="Calibri" panose="020F0502020204030204" pitchFamily="34" charset="0"/>
              </a:rPr>
              <a:t>età scolare (3-6 anni)</a:t>
            </a:r>
            <a:r>
              <a:rPr lang="it-IT" sz="1600" dirty="0">
                <a:solidFill>
                  <a:srgbClr val="000000"/>
                </a:solidFill>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r>
              <a:rPr lang="it-IT" sz="1600" dirty="0">
                <a:solidFill>
                  <a:srgbClr val="000000"/>
                </a:solidFill>
                <a:latin typeface="Calibri" panose="020F0502020204030204" pitchFamily="34" charset="0"/>
                <a:cs typeface="Calibri" panose="020F0502020204030204" pitchFamily="34" charset="0"/>
              </a:rPr>
              <a:t>difficoltà ad abbinare le lettere ai suoni;</a:t>
            </a:r>
          </a:p>
          <a:p>
            <a:pPr marL="285750" indent="-285750" algn="just">
              <a:buFont typeface="Arial" panose="020B0604020202020204" pitchFamily="34" charset="0"/>
              <a:buChar char="•"/>
            </a:pPr>
            <a:r>
              <a:rPr lang="it-IT" sz="1600" dirty="0">
                <a:solidFill>
                  <a:srgbClr val="000000"/>
                </a:solidFill>
                <a:latin typeface="Calibri" panose="020F0502020204030204" pitchFamily="34" charset="0"/>
                <a:cs typeface="Calibri" panose="020F0502020204030204" pitchFamily="34" charset="0"/>
              </a:rPr>
              <a:t>pause frequenti ed errori (per esempio, scambio di lettere </a:t>
            </a:r>
            <a:r>
              <a:rPr lang="it-IT" sz="1600" i="1" dirty="0">
                <a:solidFill>
                  <a:srgbClr val="000000"/>
                </a:solidFill>
                <a:latin typeface="Calibri" panose="020F0502020204030204" pitchFamily="34" charset="0"/>
                <a:cs typeface="Calibri" panose="020F0502020204030204" pitchFamily="34" charset="0"/>
              </a:rPr>
              <a:t>b</a:t>
            </a:r>
            <a:r>
              <a:rPr lang="it-IT" sz="1600" dirty="0">
                <a:solidFill>
                  <a:srgbClr val="000000"/>
                </a:solidFill>
                <a:latin typeface="Calibri" panose="020F0502020204030204" pitchFamily="34" charset="0"/>
                <a:cs typeface="Calibri" panose="020F0502020204030204" pitchFamily="34" charset="0"/>
              </a:rPr>
              <a:t> con </a:t>
            </a:r>
            <a:r>
              <a:rPr lang="it-IT" sz="1600" i="1" dirty="0">
                <a:solidFill>
                  <a:srgbClr val="000000"/>
                </a:solidFill>
                <a:latin typeface="Calibri" panose="020F0502020204030204" pitchFamily="34" charset="0"/>
                <a:cs typeface="Calibri" panose="020F0502020204030204" pitchFamily="34" charset="0"/>
              </a:rPr>
              <a:t>d</a:t>
            </a:r>
            <a:r>
              <a:rPr lang="it-IT" sz="1600" dirty="0">
                <a:solidFill>
                  <a:srgbClr val="000000"/>
                </a:solidFill>
                <a:latin typeface="Calibri" panose="020F0502020204030204" pitchFamily="34" charset="0"/>
                <a:cs typeface="Calibri" panose="020F0502020204030204" pitchFamily="34" charset="0"/>
              </a:rPr>
              <a:t> o </a:t>
            </a:r>
            <a:r>
              <a:rPr lang="it-IT" sz="1600" i="1" dirty="0">
                <a:solidFill>
                  <a:srgbClr val="000000"/>
                </a:solidFill>
                <a:latin typeface="Calibri" panose="020F0502020204030204" pitchFamily="34" charset="0"/>
                <a:cs typeface="Calibri" panose="020F0502020204030204" pitchFamily="34" charset="0"/>
              </a:rPr>
              <a:t>q</a:t>
            </a:r>
            <a:r>
              <a:rPr lang="it-IT" sz="1600" dirty="0">
                <a:solidFill>
                  <a:srgbClr val="000000"/>
                </a:solidFill>
                <a:latin typeface="Calibri" panose="020F0502020204030204" pitchFamily="34" charset="0"/>
                <a:cs typeface="Calibri" panose="020F0502020204030204" pitchFamily="34" charset="0"/>
              </a:rPr>
              <a:t> con </a:t>
            </a:r>
            <a:r>
              <a:rPr lang="it-IT" sz="1600" i="1" dirty="0">
                <a:solidFill>
                  <a:srgbClr val="000000"/>
                </a:solidFill>
                <a:latin typeface="Calibri" panose="020F0502020204030204" pitchFamily="34" charset="0"/>
                <a:cs typeface="Calibri" panose="020F0502020204030204" pitchFamily="34" charset="0"/>
              </a:rPr>
              <a:t>p</a:t>
            </a:r>
            <a:r>
              <a:rPr lang="it-IT" sz="1600" dirty="0">
                <a:solidFill>
                  <a:srgbClr val="000000"/>
                </a:solidFill>
                <a:latin typeface="Calibri" panose="020F0502020204030204" pitchFamily="34" charset="0"/>
                <a:cs typeface="Calibri" panose="020F0502020204030204" pitchFamily="34" charset="0"/>
              </a:rPr>
              <a:t>) durante la lettura ad alta voce;</a:t>
            </a:r>
          </a:p>
          <a:p>
            <a:pPr marL="285750" indent="-285750" algn="just">
              <a:buFont typeface="Arial" panose="020B0604020202020204" pitchFamily="34" charset="0"/>
              <a:buChar char="•"/>
            </a:pPr>
            <a:r>
              <a:rPr lang="it-IT" sz="1600" dirty="0">
                <a:solidFill>
                  <a:srgbClr val="000000"/>
                </a:solidFill>
                <a:latin typeface="Calibri" panose="020F0502020204030204" pitchFamily="34" charset="0"/>
                <a:cs typeface="Calibri" panose="020F0502020204030204" pitchFamily="34" charset="0"/>
              </a:rPr>
              <a:t>errori nella lettura di numeri a due o più cifre, invertendo l’ordine (per esempio, 21 viene letto 12);</a:t>
            </a:r>
          </a:p>
          <a:p>
            <a:pPr marL="285750" indent="-285750" algn="just">
              <a:buFont typeface="Arial" panose="020B0604020202020204" pitchFamily="34" charset="0"/>
              <a:buChar char="•"/>
            </a:pPr>
            <a:r>
              <a:rPr lang="it-IT" sz="1600" dirty="0">
                <a:solidFill>
                  <a:srgbClr val="000000"/>
                </a:solidFill>
                <a:latin typeface="Calibri" panose="020F0502020204030204" pitchFamily="34" charset="0"/>
                <a:cs typeface="Calibri" panose="020F0502020204030204" pitchFamily="34" charset="0"/>
              </a:rPr>
              <a:t>confusione tra i simboli aritmetici;</a:t>
            </a:r>
          </a:p>
          <a:p>
            <a:pPr marL="285750" indent="-285750" algn="just">
              <a:buFont typeface="Arial" panose="020B0604020202020204" pitchFamily="34" charset="0"/>
              <a:buChar char="•"/>
            </a:pPr>
            <a:r>
              <a:rPr lang="it-IT" sz="1600" dirty="0">
                <a:solidFill>
                  <a:srgbClr val="000000"/>
                </a:solidFill>
                <a:latin typeface="Calibri" panose="020F0502020204030204" pitchFamily="34" charset="0"/>
                <a:cs typeface="Calibri" panose="020F0502020204030204" pitchFamily="34" charset="0"/>
              </a:rPr>
              <a:t>lentezza nell’apprendere cose nuove;</a:t>
            </a:r>
          </a:p>
          <a:p>
            <a:pPr marL="285750" indent="-285750" algn="just">
              <a:buFont typeface="Arial" panose="020B0604020202020204" pitchFamily="34" charset="0"/>
              <a:buChar char="•"/>
            </a:pPr>
            <a:r>
              <a:rPr lang="it-IT" sz="1600" dirty="0">
                <a:solidFill>
                  <a:srgbClr val="000000"/>
                </a:solidFill>
                <a:latin typeface="Calibri" panose="020F0502020204030204" pitchFamily="34" charset="0"/>
                <a:cs typeface="Calibri" panose="020F0502020204030204" pitchFamily="34" charset="0"/>
              </a:rPr>
              <a:t>lentezza nella memorizzazione;</a:t>
            </a:r>
          </a:p>
          <a:p>
            <a:pPr marL="285750" indent="-285750" algn="just">
              <a:buFont typeface="Arial" panose="020B0604020202020204" pitchFamily="34" charset="0"/>
              <a:buChar char="•"/>
            </a:pPr>
            <a:r>
              <a:rPr lang="it-IT" sz="1600" dirty="0">
                <a:solidFill>
                  <a:srgbClr val="000000"/>
                </a:solidFill>
                <a:latin typeface="Calibri" panose="020F0502020204030204" pitchFamily="34" charset="0"/>
                <a:cs typeface="Calibri" panose="020F0502020204030204" pitchFamily="34" charset="0"/>
              </a:rPr>
              <a:t>impulsività e difficoltà a pianificare le proprie attività;</a:t>
            </a:r>
          </a:p>
          <a:p>
            <a:pPr marL="285750" indent="-285750" algn="just">
              <a:buFont typeface="Arial" panose="020B0604020202020204" pitchFamily="34" charset="0"/>
              <a:buChar char="•"/>
            </a:pPr>
            <a:r>
              <a:rPr lang="it-IT" sz="1600" dirty="0">
                <a:solidFill>
                  <a:srgbClr val="000000"/>
                </a:solidFill>
                <a:latin typeface="Calibri" panose="020F0502020204030204" pitchFamily="34" charset="0"/>
                <a:cs typeface="Calibri" panose="020F0502020204030204" pitchFamily="34" charset="0"/>
              </a:rPr>
              <a:t>impugnatura goffa della penna;</a:t>
            </a:r>
          </a:p>
          <a:p>
            <a:pPr marL="285750" indent="-285750" algn="just">
              <a:buFont typeface="Arial" panose="020B0604020202020204" pitchFamily="34" charset="0"/>
              <a:buChar char="•"/>
            </a:pPr>
            <a:r>
              <a:rPr lang="it-IT" sz="1600" dirty="0">
                <a:solidFill>
                  <a:srgbClr val="000000"/>
                </a:solidFill>
                <a:latin typeface="Calibri" panose="020F0502020204030204" pitchFamily="34" charset="0"/>
                <a:cs typeface="Calibri" panose="020F0502020204030204" pitchFamily="34" charset="0"/>
              </a:rPr>
              <a:t>difficoltà a percepire i rapporti temporali (confusione tra ieri e domani);</a:t>
            </a:r>
          </a:p>
          <a:p>
            <a:pPr marL="285750" indent="-285750" algn="just">
              <a:buFont typeface="Arial" panose="020B0604020202020204" pitchFamily="34" charset="0"/>
              <a:buChar char="•"/>
            </a:pPr>
            <a:r>
              <a:rPr lang="it-IT" sz="1600" dirty="0">
                <a:solidFill>
                  <a:srgbClr val="000000"/>
                </a:solidFill>
                <a:latin typeface="Calibri" panose="020F0502020204030204" pitchFamily="34" charset="0"/>
                <a:cs typeface="Calibri" panose="020F0502020204030204" pitchFamily="34" charset="0"/>
              </a:rPr>
              <a:t>scarso coordinamento motorio e goffaggine.</a:t>
            </a:r>
          </a:p>
        </p:txBody>
      </p:sp>
      <p:pic>
        <p:nvPicPr>
          <p:cNvPr id="3" name="Audio 2">
            <a:hlinkClick r:id="" action="ppaction://media"/>
            <a:extLst>
              <a:ext uri="{FF2B5EF4-FFF2-40B4-BE49-F238E27FC236}">
                <a16:creationId xmlns:a16="http://schemas.microsoft.com/office/drawing/2014/main" id="{EB13EAC1-91E8-40B9-8957-DFE237EC3F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45745995"/>
      </p:ext>
    </p:extLst>
  </p:cSld>
  <p:clrMapOvr>
    <a:masterClrMapping/>
  </p:clrMapOvr>
  <mc:AlternateContent xmlns:mc="http://schemas.openxmlformats.org/markup-compatibility/2006" xmlns:p14="http://schemas.microsoft.com/office/powerpoint/2010/main">
    <mc:Choice Requires="p14">
      <p:transition spd="slow" p14:dur="2000" advTm="90991"/>
    </mc:Choice>
    <mc:Fallback xmlns="">
      <p:transition spd="slow" advTm="90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D91BD66-AD6A-41AF-840D-C8BA966B5F38}"/>
              </a:ext>
            </a:extLst>
          </p:cNvPr>
          <p:cNvSpPr/>
          <p:nvPr/>
        </p:nvSpPr>
        <p:spPr>
          <a:xfrm>
            <a:off x="657726" y="656687"/>
            <a:ext cx="8502315" cy="4247317"/>
          </a:xfrm>
          <a:prstGeom prst="rect">
            <a:avLst/>
          </a:prstGeom>
        </p:spPr>
        <p:txBody>
          <a:bodyPr wrap="square">
            <a:spAutoFit/>
          </a:bodyPr>
          <a:lstStyle/>
          <a:p>
            <a:pPr algn="just"/>
            <a:r>
              <a:rPr lang="it-IT" dirty="0">
                <a:solidFill>
                  <a:srgbClr val="000000"/>
                </a:solidFill>
                <a:latin typeface="Calibri" panose="020F0502020204030204" pitchFamily="34" charset="0"/>
                <a:cs typeface="Calibri" panose="020F0502020204030204" pitchFamily="34" charset="0"/>
              </a:rPr>
              <a:t>La </a:t>
            </a:r>
            <a:r>
              <a:rPr lang="it-IT" b="1" dirty="0">
                <a:solidFill>
                  <a:srgbClr val="000000"/>
                </a:solidFill>
                <a:latin typeface="Calibri" panose="020F0502020204030204" pitchFamily="34" charset="0"/>
                <a:cs typeface="Calibri" panose="020F0502020204030204" pitchFamily="34" charset="0"/>
              </a:rPr>
              <a:t>diagnosi differenziale</a:t>
            </a:r>
            <a:r>
              <a:rPr lang="it-IT" dirty="0">
                <a:solidFill>
                  <a:srgbClr val="000000"/>
                </a:solidFill>
                <a:latin typeface="Calibri" panose="020F0502020204030204" pitchFamily="34" charset="0"/>
                <a:cs typeface="Calibri" panose="020F0502020204030204" pitchFamily="34" charset="0"/>
              </a:rPr>
              <a:t> può presentare associazioni con: il </a:t>
            </a:r>
            <a:r>
              <a:rPr lang="it-IT" i="1" dirty="0">
                <a:solidFill>
                  <a:srgbClr val="000000"/>
                </a:solidFill>
                <a:latin typeface="Calibri" panose="020F0502020204030204" pitchFamily="34" charset="0"/>
                <a:cs typeface="Calibri" panose="020F0502020204030204" pitchFamily="34" charset="0"/>
              </a:rPr>
              <a:t>ritardo mentale</a:t>
            </a:r>
            <a:r>
              <a:rPr lang="it-IT" dirty="0">
                <a:solidFill>
                  <a:srgbClr val="000000"/>
                </a:solidFill>
                <a:latin typeface="Calibri" panose="020F0502020204030204" pitchFamily="34" charset="0"/>
                <a:cs typeface="Calibri" panose="020F0502020204030204" pitchFamily="34" charset="0"/>
              </a:rPr>
              <a:t>, nel quale non è soltanto deficitario il linguaggio, ma è presente anche una generale compromissione dell’intelligenza; il </a:t>
            </a:r>
            <a:r>
              <a:rPr lang="it-IT" i="1" dirty="0">
                <a:solidFill>
                  <a:srgbClr val="000000"/>
                </a:solidFill>
                <a:latin typeface="Calibri" panose="020F0502020204030204" pitchFamily="34" charset="0"/>
                <a:cs typeface="Calibri" panose="020F0502020204030204" pitchFamily="34" charset="0"/>
              </a:rPr>
              <a:t>disturbo autistico</a:t>
            </a:r>
            <a:r>
              <a:rPr lang="it-IT" dirty="0">
                <a:solidFill>
                  <a:srgbClr val="000000"/>
                </a:solidFill>
                <a:latin typeface="Calibri" panose="020F0502020204030204" pitchFamily="34" charset="0"/>
                <a:cs typeface="Calibri" panose="020F0502020204030204" pitchFamily="34" charset="0"/>
              </a:rPr>
              <a:t> e la </a:t>
            </a:r>
            <a:r>
              <a:rPr lang="it-IT" i="1" dirty="0">
                <a:solidFill>
                  <a:srgbClr val="000000"/>
                </a:solidFill>
                <a:latin typeface="Calibri" panose="020F0502020204030204" pitchFamily="34" charset="0"/>
                <a:cs typeface="Calibri" panose="020F0502020204030204" pitchFamily="34" charset="0"/>
              </a:rPr>
              <a:t>sindrome di Asperger</a:t>
            </a:r>
            <a:r>
              <a:rPr lang="it-IT" dirty="0">
                <a:solidFill>
                  <a:srgbClr val="000000"/>
                </a:solidFill>
                <a:latin typeface="Calibri" panose="020F0502020204030204" pitchFamily="34" charset="0"/>
                <a:cs typeface="Calibri" panose="020F0502020204030204" pitchFamily="34" charset="0"/>
              </a:rPr>
              <a:t>, in cui i bambini difettano di dialogo interno, di gioco simbolico o di fantasia e mostrano una persistente compromissione delle interazioni sociali, schemi di comportamento ripetitivi e stereotipati, attività e interessi molto ristretti; il </a:t>
            </a:r>
            <a:r>
              <a:rPr lang="it-IT" i="1" dirty="0">
                <a:solidFill>
                  <a:srgbClr val="000000"/>
                </a:solidFill>
                <a:latin typeface="Calibri" panose="020F0502020204030204" pitchFamily="34" charset="0"/>
                <a:cs typeface="Calibri" panose="020F0502020204030204" pitchFamily="34" charset="0"/>
              </a:rPr>
              <a:t>disturbo della fonazione</a:t>
            </a:r>
            <a:r>
              <a:rPr lang="it-IT" dirty="0">
                <a:solidFill>
                  <a:srgbClr val="000000"/>
                </a:solidFill>
                <a:latin typeface="Calibri" panose="020F0502020204030204" pitchFamily="34" charset="0"/>
                <a:cs typeface="Calibri" panose="020F0502020204030204" pitchFamily="34" charset="0"/>
              </a:rPr>
              <a:t> e la </a:t>
            </a:r>
            <a:r>
              <a:rPr lang="it-IT" i="1" dirty="0">
                <a:solidFill>
                  <a:srgbClr val="000000"/>
                </a:solidFill>
                <a:latin typeface="Calibri" panose="020F0502020204030204" pitchFamily="34" charset="0"/>
                <a:cs typeface="Calibri" panose="020F0502020204030204" pitchFamily="34" charset="0"/>
              </a:rPr>
              <a:t>balbuzie</a:t>
            </a:r>
            <a:r>
              <a:rPr lang="it-IT" dirty="0">
                <a:solidFill>
                  <a:srgbClr val="000000"/>
                </a:solidFill>
                <a:latin typeface="Calibri" panose="020F0502020204030204" pitchFamily="34" charset="0"/>
                <a:cs typeface="Calibri" panose="020F0502020204030204" pitchFamily="34" charset="0"/>
              </a:rPr>
              <a:t>, in cui i soggetti, diversamente dalla sintomatologia del disturbo misto, conservano una normale competenza linguistica dal punto di vista sia espressivo che recettivo.</a:t>
            </a:r>
          </a:p>
          <a:p>
            <a:pPr algn="just"/>
            <a:endParaRPr lang="it-IT" dirty="0">
              <a:solidFill>
                <a:srgbClr val="000000"/>
              </a:solidFill>
              <a:latin typeface="Calibri" panose="020F0502020204030204" pitchFamily="34" charset="0"/>
              <a:cs typeface="Calibri" panose="020F0502020204030204" pitchFamily="34" charset="0"/>
            </a:endParaRPr>
          </a:p>
          <a:p>
            <a:pPr algn="just"/>
            <a:r>
              <a:rPr lang="it-IT" dirty="0">
                <a:solidFill>
                  <a:srgbClr val="000000"/>
                </a:solidFill>
                <a:latin typeface="Calibri" panose="020F0502020204030204" pitchFamily="34" charset="0"/>
                <a:cs typeface="Calibri" panose="020F0502020204030204" pitchFamily="34" charset="0"/>
              </a:rPr>
              <a:t>Il </a:t>
            </a:r>
            <a:r>
              <a:rPr lang="it-IT" b="1" dirty="0">
                <a:solidFill>
                  <a:srgbClr val="000000"/>
                </a:solidFill>
                <a:latin typeface="Calibri" panose="020F0502020204030204" pitchFamily="34" charset="0"/>
                <a:cs typeface="Calibri" panose="020F0502020204030204" pitchFamily="34" charset="0"/>
              </a:rPr>
              <a:t>trattamento terapeutico</a:t>
            </a:r>
            <a:r>
              <a:rPr lang="it-IT" dirty="0">
                <a:solidFill>
                  <a:srgbClr val="000000"/>
                </a:solidFill>
                <a:latin typeface="Calibri" panose="020F0502020204030204" pitchFamily="34" charset="0"/>
                <a:cs typeface="Calibri" panose="020F0502020204030204" pitchFamily="34" charset="0"/>
              </a:rPr>
              <a:t> presuppone un’istruzione linguistica che aiuti il bambino a colmare le sue lacune verbali, accompagnata da intervento logopedico, </a:t>
            </a:r>
            <a:r>
              <a:rPr lang="it-IT" i="1" dirty="0" err="1">
                <a:solidFill>
                  <a:srgbClr val="000000"/>
                </a:solidFill>
                <a:latin typeface="Calibri" panose="020F0502020204030204" pitchFamily="34" charset="0"/>
                <a:cs typeface="Calibri" panose="020F0502020204030204" pitchFamily="34" charset="0"/>
              </a:rPr>
              <a:t>parent</a:t>
            </a:r>
            <a:r>
              <a:rPr lang="it-IT" i="1" dirty="0">
                <a:solidFill>
                  <a:srgbClr val="000000"/>
                </a:solidFill>
                <a:latin typeface="Calibri" panose="020F0502020204030204" pitchFamily="34" charset="0"/>
                <a:cs typeface="Calibri" panose="020F0502020204030204" pitchFamily="34" charset="0"/>
              </a:rPr>
              <a:t> training</a:t>
            </a:r>
            <a:r>
              <a:rPr lang="it-IT" dirty="0">
                <a:solidFill>
                  <a:srgbClr val="000000"/>
                </a:solidFill>
                <a:latin typeface="Calibri" panose="020F0502020204030204" pitchFamily="34" charset="0"/>
                <a:cs typeface="Calibri" panose="020F0502020204030204" pitchFamily="34" charset="0"/>
              </a:rPr>
              <a:t>, terapia di sostegno psicologico ed eventuale terapia di gruppo. Il miglioramento clinico delle capacità di linguaggio, in alcuni casi, può essere completo; nelle forme più gravi il deficit diventa progressivo, con maggiore probabilità di evolvere in disturbi dell’apprendimento.</a:t>
            </a:r>
          </a:p>
        </p:txBody>
      </p:sp>
      <p:pic>
        <p:nvPicPr>
          <p:cNvPr id="5" name="Audio 4">
            <a:hlinkClick r:id="" action="ppaction://media"/>
            <a:extLst>
              <a:ext uri="{FF2B5EF4-FFF2-40B4-BE49-F238E27FC236}">
                <a16:creationId xmlns:a16="http://schemas.microsoft.com/office/drawing/2014/main" id="{D250F97F-E7F2-4438-B510-B5617198C6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38072295"/>
      </p:ext>
    </p:extLst>
  </p:cSld>
  <p:clrMapOvr>
    <a:masterClrMapping/>
  </p:clrMapOvr>
  <mc:AlternateContent xmlns:mc="http://schemas.openxmlformats.org/markup-compatibility/2006" xmlns:p14="http://schemas.microsoft.com/office/powerpoint/2010/main">
    <mc:Choice Requires="p14">
      <p:transition spd="slow" p14:dur="2000" advTm="37688"/>
    </mc:Choice>
    <mc:Fallback xmlns="">
      <p:transition spd="slow" advTm="37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07686C0A-BAD4-4774-A214-85D6D716DA45}"/>
              </a:ext>
            </a:extLst>
          </p:cNvPr>
          <p:cNvSpPr/>
          <p:nvPr/>
        </p:nvSpPr>
        <p:spPr>
          <a:xfrm>
            <a:off x="625642" y="337441"/>
            <a:ext cx="8823158" cy="4524315"/>
          </a:xfrm>
          <a:prstGeom prst="rect">
            <a:avLst/>
          </a:prstGeom>
        </p:spPr>
        <p:txBody>
          <a:bodyPr wrap="square">
            <a:spAutoFit/>
          </a:bodyPr>
          <a:lstStyle/>
          <a:p>
            <a:pPr algn="ctr"/>
            <a:r>
              <a:rPr lang="it-IT" b="1" dirty="0">
                <a:solidFill>
                  <a:srgbClr val="000000"/>
                </a:solidFill>
                <a:latin typeface="Calibri" panose="020F0502020204030204" pitchFamily="34" charset="0"/>
                <a:cs typeface="Calibri" panose="020F0502020204030204" pitchFamily="34" charset="0"/>
              </a:rPr>
              <a:t>La balbuzie</a:t>
            </a:r>
          </a:p>
          <a:p>
            <a:pPr algn="just"/>
            <a:endParaRPr lang="it-IT" b="1" dirty="0">
              <a:solidFill>
                <a:srgbClr val="000000"/>
              </a:solidFill>
              <a:latin typeface="Calibri" panose="020F0502020204030204" pitchFamily="34" charset="0"/>
              <a:cs typeface="Calibri" panose="020F0502020204030204" pitchFamily="34" charset="0"/>
            </a:endParaRPr>
          </a:p>
          <a:p>
            <a:pPr algn="just"/>
            <a:r>
              <a:rPr lang="it-IT" dirty="0">
                <a:solidFill>
                  <a:srgbClr val="000000"/>
                </a:solidFill>
                <a:latin typeface="Calibri" panose="020F0502020204030204" pitchFamily="34" charset="0"/>
                <a:cs typeface="Calibri" panose="020F0502020204030204" pitchFamily="34" charset="0"/>
              </a:rPr>
              <a:t>La balbuzie è un’anomalia del normale fluire e della cadenza dell’eloquio, il quale risulta caratterizzato da frequenti ripetizioni e/o prolungamenti di suoni o di sillabe oppure da arresti della fonazione, per cui il balbuziente non riesce a produrre suoni. Essa è un tipico disordine evolutivo che comincia nella prima infanzia e continua nell’età adulta in almeno il 20% dei casi. </a:t>
            </a:r>
          </a:p>
          <a:p>
            <a:pPr algn="just"/>
            <a:endParaRPr lang="it-IT" dirty="0">
              <a:solidFill>
                <a:srgbClr val="000000"/>
              </a:solidFill>
              <a:latin typeface="Calibri" panose="020F0502020204030204" pitchFamily="34" charset="0"/>
              <a:cs typeface="Calibri" panose="020F0502020204030204" pitchFamily="34" charset="0"/>
            </a:endParaRPr>
          </a:p>
          <a:p>
            <a:pPr algn="just"/>
            <a:r>
              <a:rPr lang="it-IT" dirty="0">
                <a:solidFill>
                  <a:srgbClr val="000000"/>
                </a:solidFill>
                <a:latin typeface="Calibri" panose="020F0502020204030204" pitchFamily="34" charset="0"/>
                <a:cs typeface="Calibri" panose="020F0502020204030204" pitchFamily="34" charset="0"/>
              </a:rPr>
              <a:t>Ne sono manifestazioni tipiche:</a:t>
            </a:r>
          </a:p>
          <a:p>
            <a:pPr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le </a:t>
            </a:r>
            <a:r>
              <a:rPr lang="it-IT" b="1" dirty="0">
                <a:solidFill>
                  <a:srgbClr val="000000"/>
                </a:solidFill>
                <a:latin typeface="Calibri" panose="020F0502020204030204" pitchFamily="34" charset="0"/>
                <a:cs typeface="Calibri" panose="020F0502020204030204" pitchFamily="34" charset="0"/>
              </a:rPr>
              <a:t>ripetizioni</a:t>
            </a:r>
            <a:r>
              <a:rPr lang="it-IT" dirty="0">
                <a:solidFill>
                  <a:srgbClr val="000000"/>
                </a:solidFill>
                <a:latin typeface="Calibri" panose="020F0502020204030204" pitchFamily="34" charset="0"/>
                <a:cs typeface="Calibri" panose="020F0502020204030204" pitchFamily="34" charset="0"/>
              </a:rPr>
              <a:t>, che si verificano quando suoni e sillabe (a volte anche parole e frasi) sono ripetuti due o più volte. Per esempio: “te-te-telefono, do-do-domani, </a:t>
            </a:r>
            <a:r>
              <a:rPr lang="it-IT" dirty="0" err="1">
                <a:solidFill>
                  <a:srgbClr val="000000"/>
                </a:solidFill>
                <a:latin typeface="Calibri" panose="020F0502020204030204" pitchFamily="34" charset="0"/>
                <a:cs typeface="Calibri" panose="020F0502020204030204" pitchFamily="34" charset="0"/>
              </a:rPr>
              <a:t>ca</a:t>
            </a:r>
            <a:r>
              <a:rPr lang="it-IT" dirty="0">
                <a:solidFill>
                  <a:srgbClr val="000000"/>
                </a:solidFill>
                <a:latin typeface="Calibri" panose="020F0502020204030204" pitchFamily="34" charset="0"/>
                <a:cs typeface="Calibri" panose="020F0502020204030204" pitchFamily="34" charset="0"/>
              </a:rPr>
              <a:t>-</a:t>
            </a:r>
            <a:r>
              <a:rPr lang="it-IT" dirty="0" err="1">
                <a:solidFill>
                  <a:srgbClr val="000000"/>
                </a:solidFill>
                <a:latin typeface="Calibri" panose="020F0502020204030204" pitchFamily="34" charset="0"/>
                <a:cs typeface="Calibri" panose="020F0502020204030204" pitchFamily="34" charset="0"/>
              </a:rPr>
              <a:t>ca</a:t>
            </a:r>
            <a:r>
              <a:rPr lang="it-IT" dirty="0">
                <a:solidFill>
                  <a:srgbClr val="000000"/>
                </a:solidFill>
                <a:latin typeface="Calibri" panose="020F0502020204030204" pitchFamily="34" charset="0"/>
                <a:cs typeface="Calibri" panose="020F0502020204030204" pitchFamily="34" charset="0"/>
              </a:rPr>
              <a:t>-cavallo, </a:t>
            </a:r>
            <a:r>
              <a:rPr lang="it-IT" dirty="0" err="1">
                <a:solidFill>
                  <a:srgbClr val="000000"/>
                </a:solidFill>
                <a:latin typeface="Calibri" panose="020F0502020204030204" pitchFamily="34" charset="0"/>
                <a:cs typeface="Calibri" panose="020F0502020204030204" pitchFamily="34" charset="0"/>
              </a:rPr>
              <a:t>gio</a:t>
            </a:r>
            <a:r>
              <a:rPr lang="it-IT" dirty="0">
                <a:solidFill>
                  <a:srgbClr val="000000"/>
                </a:solidFill>
                <a:latin typeface="Calibri" panose="020F0502020204030204" pitchFamily="34" charset="0"/>
                <a:cs typeface="Calibri" panose="020F0502020204030204" pitchFamily="34" charset="0"/>
              </a:rPr>
              <a:t>-</a:t>
            </a:r>
            <a:r>
              <a:rPr lang="it-IT" dirty="0" err="1">
                <a:solidFill>
                  <a:srgbClr val="000000"/>
                </a:solidFill>
                <a:latin typeface="Calibri" panose="020F0502020204030204" pitchFamily="34" charset="0"/>
                <a:cs typeface="Calibri" panose="020F0502020204030204" pitchFamily="34" charset="0"/>
              </a:rPr>
              <a:t>gio</a:t>
            </a:r>
            <a:r>
              <a:rPr lang="it-IT" dirty="0">
                <a:solidFill>
                  <a:srgbClr val="000000"/>
                </a:solidFill>
                <a:latin typeface="Calibri" panose="020F0502020204030204" pitchFamily="34" charset="0"/>
                <a:cs typeface="Calibri" panose="020F0502020204030204" pitchFamily="34" charset="0"/>
              </a:rPr>
              <a:t>-giocattolo”;</a:t>
            </a:r>
          </a:p>
          <a:p>
            <a:pPr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i </a:t>
            </a:r>
            <a:r>
              <a:rPr lang="it-IT" b="1" dirty="0">
                <a:solidFill>
                  <a:srgbClr val="000000"/>
                </a:solidFill>
                <a:latin typeface="Calibri" panose="020F0502020204030204" pitchFamily="34" charset="0"/>
                <a:cs typeface="Calibri" panose="020F0502020204030204" pitchFamily="34" charset="0"/>
              </a:rPr>
              <a:t>prolungamenti</a:t>
            </a:r>
            <a:r>
              <a:rPr lang="it-IT" dirty="0">
                <a:solidFill>
                  <a:srgbClr val="000000"/>
                </a:solidFill>
                <a:latin typeface="Calibri" panose="020F0502020204030204" pitchFamily="34" charset="0"/>
                <a:cs typeface="Calibri" panose="020F0502020204030204" pitchFamily="34" charset="0"/>
              </a:rPr>
              <a:t>, che sono invece allungamenti innaturali di suoni. Per esempio; “</a:t>
            </a:r>
            <a:r>
              <a:rPr lang="it-IT" dirty="0" err="1">
                <a:solidFill>
                  <a:srgbClr val="000000"/>
                </a:solidFill>
                <a:latin typeface="Calibri" panose="020F0502020204030204" pitchFamily="34" charset="0"/>
                <a:cs typeface="Calibri" panose="020F0502020204030204" pitchFamily="34" charset="0"/>
              </a:rPr>
              <a:t>mmmmamma</a:t>
            </a:r>
            <a:r>
              <a:rPr lang="it-IT" dirty="0">
                <a:solidFill>
                  <a:srgbClr val="000000"/>
                </a:solidFill>
                <a:latin typeface="Calibri" panose="020F0502020204030204" pitchFamily="34" charset="0"/>
                <a:cs typeface="Calibri" panose="020F0502020204030204" pitchFamily="34" charset="0"/>
              </a:rPr>
              <a:t>, </a:t>
            </a:r>
            <a:r>
              <a:rPr lang="it-IT" dirty="0" err="1">
                <a:solidFill>
                  <a:srgbClr val="000000"/>
                </a:solidFill>
                <a:latin typeface="Calibri" panose="020F0502020204030204" pitchFamily="34" charset="0"/>
                <a:cs typeface="Calibri" panose="020F0502020204030204" pitchFamily="34" charset="0"/>
              </a:rPr>
              <a:t>mmmmerenda</a:t>
            </a:r>
            <a:r>
              <a:rPr lang="it-IT" dirty="0">
                <a:solidFill>
                  <a:srgbClr val="000000"/>
                </a:solidFill>
                <a:latin typeface="Calibri" panose="020F0502020204030204" pitchFamily="34" charset="0"/>
                <a:cs typeface="Calibri" panose="020F0502020204030204" pitchFamily="34" charset="0"/>
              </a:rPr>
              <a:t>, </a:t>
            </a:r>
            <a:r>
              <a:rPr lang="it-IT" dirty="0" err="1">
                <a:solidFill>
                  <a:srgbClr val="000000"/>
                </a:solidFill>
                <a:latin typeface="Calibri" panose="020F0502020204030204" pitchFamily="34" charset="0"/>
                <a:cs typeface="Calibri" panose="020F0502020204030204" pitchFamily="34" charset="0"/>
              </a:rPr>
              <a:t>sssstella</a:t>
            </a:r>
            <a:r>
              <a:rPr lang="it-IT" dirty="0">
                <a:solidFill>
                  <a:srgbClr val="000000"/>
                </a:solidFill>
                <a:latin typeface="Calibri" panose="020F0502020204030204" pitchFamily="34" charset="0"/>
                <a:cs typeface="Calibri" panose="020F0502020204030204" pitchFamily="34" charset="0"/>
              </a:rPr>
              <a:t>”;</a:t>
            </a:r>
          </a:p>
          <a:p>
            <a:pPr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i </a:t>
            </a:r>
            <a:r>
              <a:rPr lang="it-IT" b="1" dirty="0">
                <a:solidFill>
                  <a:srgbClr val="000000"/>
                </a:solidFill>
                <a:latin typeface="Calibri" panose="020F0502020204030204" pitchFamily="34" charset="0"/>
                <a:cs typeface="Calibri" panose="020F0502020204030204" pitchFamily="34" charset="0"/>
              </a:rPr>
              <a:t>blocchi</a:t>
            </a:r>
            <a:r>
              <a:rPr lang="it-IT" dirty="0">
                <a:solidFill>
                  <a:srgbClr val="000000"/>
                </a:solidFill>
                <a:latin typeface="Calibri" panose="020F0502020204030204" pitchFamily="34" charset="0"/>
                <a:cs typeface="Calibri" panose="020F0502020204030204" pitchFamily="34" charset="0"/>
              </a:rPr>
              <a:t>, che consistono in cessazioni inappropriate dei suoni e del flusso dell’aria, spesso associate al blocco della lingua, delle labbra e/o della piega vocale.</a:t>
            </a:r>
          </a:p>
        </p:txBody>
      </p:sp>
      <p:pic>
        <p:nvPicPr>
          <p:cNvPr id="5" name="Audio 4">
            <a:hlinkClick r:id="" action="ppaction://media"/>
            <a:extLst>
              <a:ext uri="{FF2B5EF4-FFF2-40B4-BE49-F238E27FC236}">
                <a16:creationId xmlns:a16="http://schemas.microsoft.com/office/drawing/2014/main" id="{7C85F6D6-F68A-49CC-BAE9-D54B0881B9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65281659"/>
      </p:ext>
    </p:extLst>
  </p:cSld>
  <p:clrMapOvr>
    <a:masterClrMapping/>
  </p:clrMapOvr>
  <mc:AlternateContent xmlns:mc="http://schemas.openxmlformats.org/markup-compatibility/2006" xmlns:p14="http://schemas.microsoft.com/office/powerpoint/2010/main">
    <mc:Choice Requires="p14">
      <p:transition spd="slow" p14:dur="2000" advTm="24214"/>
    </mc:Choice>
    <mc:Fallback xmlns="">
      <p:transition spd="slow" advTm="24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D11267E-A499-43E3-90A0-B2AE714AA879}"/>
              </a:ext>
            </a:extLst>
          </p:cNvPr>
          <p:cNvSpPr/>
          <p:nvPr/>
        </p:nvSpPr>
        <p:spPr>
          <a:xfrm>
            <a:off x="320842" y="335845"/>
            <a:ext cx="8823158" cy="2862322"/>
          </a:xfrm>
          <a:prstGeom prst="rect">
            <a:avLst/>
          </a:prstGeom>
        </p:spPr>
        <p:txBody>
          <a:bodyPr wrap="square">
            <a:spAutoFit/>
          </a:bodyPr>
          <a:lstStyle/>
          <a:p>
            <a:pPr algn="just"/>
            <a:r>
              <a:rPr lang="it-IT" dirty="0">
                <a:solidFill>
                  <a:srgbClr val="000000"/>
                </a:solidFill>
                <a:latin typeface="Calibri" panose="020F0502020204030204" pitchFamily="34" charset="0"/>
                <a:cs typeface="Calibri" panose="020F0502020204030204" pitchFamily="34" charset="0"/>
              </a:rPr>
              <a:t>Il disturbo – spesso assente durante la lettura orale, il canto o il colloquio con oggetti inanimati e/o con gli animali – è invece aggravato dallo stress, dall’ansia e da tutte quelle situazioni in cui il soggetto sente su di sé una speciale tensione a comunicare (es. sostenere un’interrogazione a scuola, un colloquio di lavoro, etc.). Il disagio è generalmente accompagnato da </a:t>
            </a:r>
            <a:r>
              <a:rPr lang="it-IT" b="1" dirty="0">
                <a:solidFill>
                  <a:srgbClr val="000000"/>
                </a:solidFill>
                <a:latin typeface="Calibri" panose="020F0502020204030204" pitchFamily="34" charset="0"/>
                <a:cs typeface="Calibri" panose="020F0502020204030204" pitchFamily="34" charset="0"/>
              </a:rPr>
              <a:t>movimenti muscolari</a:t>
            </a:r>
            <a:r>
              <a:rPr lang="it-IT" dirty="0">
                <a:solidFill>
                  <a:srgbClr val="000000"/>
                </a:solidFill>
                <a:latin typeface="Calibri" panose="020F0502020204030204" pitchFamily="34" charset="0"/>
                <a:cs typeface="Calibri" panose="020F0502020204030204" pitchFamily="34" charset="0"/>
              </a:rPr>
              <a:t> (es. tic, tremori delle labbra o del viso, scosse del capo, chiusura delle mani a pugno, movimenti respiratori, etc.), </a:t>
            </a:r>
            <a:r>
              <a:rPr lang="it-IT" b="1" dirty="0">
                <a:solidFill>
                  <a:srgbClr val="000000"/>
                </a:solidFill>
                <a:latin typeface="Calibri" panose="020F0502020204030204" pitchFamily="34" charset="0"/>
                <a:cs typeface="Calibri" panose="020F0502020204030204" pitchFamily="34" charset="0"/>
              </a:rPr>
              <a:t>timore anticipatorio</a:t>
            </a:r>
            <a:r>
              <a:rPr lang="it-IT" dirty="0">
                <a:solidFill>
                  <a:srgbClr val="000000"/>
                </a:solidFill>
                <a:latin typeface="Calibri" panose="020F0502020204030204" pitchFamily="34" charset="0"/>
                <a:cs typeface="Calibri" panose="020F0502020204030204" pitchFamily="34" charset="0"/>
              </a:rPr>
              <a:t> di suoni e parole che possono rivelarsi problematici, </a:t>
            </a:r>
            <a:r>
              <a:rPr lang="it-IT" b="1" dirty="0">
                <a:solidFill>
                  <a:srgbClr val="000000"/>
                </a:solidFill>
                <a:latin typeface="Calibri" panose="020F0502020204030204" pitchFamily="34" charset="0"/>
                <a:cs typeface="Calibri" panose="020F0502020204030204" pitchFamily="34" charset="0"/>
              </a:rPr>
              <a:t>strategie di astensione</a:t>
            </a:r>
            <a:r>
              <a:rPr lang="it-IT" dirty="0">
                <a:solidFill>
                  <a:srgbClr val="000000"/>
                </a:solidFill>
                <a:latin typeface="Calibri" panose="020F0502020204030204" pitchFamily="34" charset="0"/>
                <a:cs typeface="Calibri" panose="020F0502020204030204" pitchFamily="34" charset="0"/>
              </a:rPr>
              <a:t> dalla pronuncia di specifiche parole o dall’elusione di situazioni ritenute «pericolose» (es. parlare al telefono o in pubblico). La sua incidenza sullo stato emozionale e funzionale della persona è spesso critica. Negli individui adulti il disturbo può limitare la scelta del lavoro o la carriera.</a:t>
            </a:r>
            <a:endParaRPr lang="it-IT" dirty="0">
              <a:solidFill>
                <a:srgbClr val="000000"/>
              </a:solidFill>
              <a:effectLst/>
              <a:latin typeface="Calibri" panose="020F0502020204030204" pitchFamily="34" charset="0"/>
              <a:cs typeface="Calibri" panose="020F0502020204030204" pitchFamily="34" charset="0"/>
            </a:endParaRPr>
          </a:p>
        </p:txBody>
      </p:sp>
      <p:sp>
        <p:nvSpPr>
          <p:cNvPr id="3" name="Rettangolo 2">
            <a:extLst>
              <a:ext uri="{FF2B5EF4-FFF2-40B4-BE49-F238E27FC236}">
                <a16:creationId xmlns:a16="http://schemas.microsoft.com/office/drawing/2014/main" id="{CAFC727D-7163-4BC0-AE8F-A7A318C5FFE8}"/>
              </a:ext>
            </a:extLst>
          </p:cNvPr>
          <p:cNvSpPr/>
          <p:nvPr/>
        </p:nvSpPr>
        <p:spPr>
          <a:xfrm>
            <a:off x="320841" y="3429000"/>
            <a:ext cx="8823157" cy="2585323"/>
          </a:xfrm>
          <a:prstGeom prst="rect">
            <a:avLst/>
          </a:prstGeom>
        </p:spPr>
        <p:txBody>
          <a:bodyPr wrap="square">
            <a:spAutoFit/>
          </a:bodyPr>
          <a:lstStyle/>
          <a:p>
            <a:pPr algn="just"/>
            <a:r>
              <a:rPr lang="it-IT" dirty="0">
                <a:solidFill>
                  <a:srgbClr val="000000"/>
                </a:solidFill>
                <a:latin typeface="Calibri" panose="020F0502020204030204" pitchFamily="34" charset="0"/>
                <a:cs typeface="Calibri" panose="020F0502020204030204" pitchFamily="34" charset="0"/>
              </a:rPr>
              <a:t>La balbuzie si manifesta, in media, prima dei 12 anni: l’età d’insorgenza si colloca solitamente tra i 18 mesi e i 9 anni. Il disturbo non deve essere confuso con la normale mancanza di </a:t>
            </a:r>
            <a:r>
              <a:rPr lang="it-IT" dirty="0" err="1">
                <a:solidFill>
                  <a:srgbClr val="000000"/>
                </a:solidFill>
                <a:latin typeface="Calibri" panose="020F0502020204030204" pitchFamily="34" charset="0"/>
                <a:cs typeface="Calibri" panose="020F0502020204030204" pitchFamily="34" charset="0"/>
              </a:rPr>
              <a:t>fluenza</a:t>
            </a:r>
            <a:r>
              <a:rPr lang="it-IT" dirty="0">
                <a:solidFill>
                  <a:srgbClr val="000000"/>
                </a:solidFill>
                <a:latin typeface="Calibri" panose="020F0502020204030204" pitchFamily="34" charset="0"/>
                <a:cs typeface="Calibri" panose="020F0502020204030204" pitchFamily="34" charset="0"/>
              </a:rPr>
              <a:t> presentata dai bambini in età prescolare quando cominciano ad articolare le prime parole. La differenza sta nel fatto che per il balbuziente le difficoltà di eloquio sono di gran lunga superiori a quelle incontrate da un bambino normale; inoltre, i soggetti con balbuzie appaiono tesi e a disagio ogni volta che parlano, mentre quelli normali si mostrano a loro agio seppur ancora privi di un linguaggio fluente. La maggior parte dei balbuzienti tarda ad acquisire consapevolezza del problema. Peraltro, nella prima fase, la </a:t>
            </a:r>
            <a:r>
              <a:rPr lang="it-IT" dirty="0" err="1">
                <a:solidFill>
                  <a:srgbClr val="000000"/>
                </a:solidFill>
                <a:latin typeface="Calibri" panose="020F0502020204030204" pitchFamily="34" charset="0"/>
                <a:cs typeface="Calibri" panose="020F0502020204030204" pitchFamily="34" charset="0"/>
              </a:rPr>
              <a:t>disfluenza</a:t>
            </a:r>
            <a:r>
              <a:rPr lang="it-IT" dirty="0">
                <a:solidFill>
                  <a:srgbClr val="000000"/>
                </a:solidFill>
                <a:latin typeface="Calibri" panose="020F0502020204030204" pitchFamily="34" charset="0"/>
                <a:cs typeface="Calibri" panose="020F0502020204030204" pitchFamily="34" charset="0"/>
              </a:rPr>
              <a:t> può essere occasionale o alternarsi a periodi di relativa </a:t>
            </a:r>
            <a:r>
              <a:rPr lang="it-IT" dirty="0" err="1">
                <a:solidFill>
                  <a:srgbClr val="000000"/>
                </a:solidFill>
                <a:latin typeface="Calibri" panose="020F0502020204030204" pitchFamily="34" charset="0"/>
                <a:cs typeface="Calibri" panose="020F0502020204030204" pitchFamily="34" charset="0"/>
              </a:rPr>
              <a:t>fluenza</a:t>
            </a:r>
            <a:r>
              <a:rPr lang="it-IT" dirty="0">
                <a:solidFill>
                  <a:srgbClr val="000000"/>
                </a:solidFill>
                <a:latin typeface="Calibri" panose="020F0502020204030204" pitchFamily="34" charset="0"/>
                <a:cs typeface="Calibri" panose="020F0502020204030204" pitchFamily="34" charset="0"/>
              </a:rPr>
              <a:t>.</a:t>
            </a:r>
            <a:endParaRPr lang="it-IT" dirty="0">
              <a:solidFill>
                <a:srgbClr val="000000"/>
              </a:solidFill>
              <a:effectLst/>
              <a:latin typeface="Calibri" panose="020F0502020204030204" pitchFamily="34" charset="0"/>
              <a:cs typeface="Calibri" panose="020F0502020204030204" pitchFamily="34" charset="0"/>
            </a:endParaRPr>
          </a:p>
        </p:txBody>
      </p:sp>
      <p:pic>
        <p:nvPicPr>
          <p:cNvPr id="5" name="Audio 4">
            <a:hlinkClick r:id="" action="ppaction://media"/>
            <a:extLst>
              <a:ext uri="{FF2B5EF4-FFF2-40B4-BE49-F238E27FC236}">
                <a16:creationId xmlns:a16="http://schemas.microsoft.com/office/drawing/2014/main" id="{C558D420-D3F9-454F-B353-AA786C8A0C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94488136"/>
      </p:ext>
    </p:extLst>
  </p:cSld>
  <p:clrMapOvr>
    <a:masterClrMapping/>
  </p:clrMapOvr>
  <mc:AlternateContent xmlns:mc="http://schemas.openxmlformats.org/markup-compatibility/2006" xmlns:p14="http://schemas.microsoft.com/office/powerpoint/2010/main">
    <mc:Choice Requires="p14">
      <p:transition spd="slow" p14:dur="2000" advTm="30200"/>
    </mc:Choice>
    <mc:Fallback xmlns="">
      <p:transition spd="slow" advTm="30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EBB9A99B-4B7D-45E7-A1C5-E06102C44BEF}"/>
              </a:ext>
            </a:extLst>
          </p:cNvPr>
          <p:cNvSpPr/>
          <p:nvPr/>
        </p:nvSpPr>
        <p:spPr>
          <a:xfrm>
            <a:off x="449179" y="576984"/>
            <a:ext cx="9015663" cy="5632311"/>
          </a:xfrm>
          <a:prstGeom prst="rect">
            <a:avLst/>
          </a:prstGeom>
        </p:spPr>
        <p:txBody>
          <a:bodyPr wrap="square">
            <a:spAutoFit/>
          </a:bodyPr>
          <a:lstStyle/>
          <a:p>
            <a:pPr algn="just"/>
            <a:r>
              <a:rPr lang="it-IT" dirty="0">
                <a:solidFill>
                  <a:srgbClr val="000000"/>
                </a:solidFill>
                <a:latin typeface="Calibri" panose="020F0502020204030204" pitchFamily="34" charset="0"/>
                <a:cs typeface="Calibri" panose="020F0502020204030204" pitchFamily="34" charset="0"/>
              </a:rPr>
              <a:t>Non si conoscono a oggi cause singole ed esclusive del disturbo ma la </a:t>
            </a:r>
            <a:r>
              <a:rPr lang="it-IT" b="1" dirty="0">
                <a:solidFill>
                  <a:srgbClr val="000000"/>
                </a:solidFill>
                <a:latin typeface="Calibri" panose="020F0502020204030204" pitchFamily="34" charset="0"/>
                <a:cs typeface="Calibri" panose="020F0502020204030204" pitchFamily="34" charset="0"/>
              </a:rPr>
              <a:t>base genetica</a:t>
            </a:r>
            <a:r>
              <a:rPr lang="it-IT" dirty="0">
                <a:solidFill>
                  <a:srgbClr val="000000"/>
                </a:solidFill>
                <a:latin typeface="Calibri" panose="020F0502020204030204" pitchFamily="34" charset="0"/>
                <a:cs typeface="Calibri" panose="020F0502020204030204" pitchFamily="34" charset="0"/>
              </a:rPr>
              <a:t> resta la più accreditata. I soggetti con parenti di primo grado che balbettano hanno una probabilità tre volte superiore di sviluppare la balbuzie. In alcuni casi rivestono un ruolo importante i </a:t>
            </a:r>
            <a:r>
              <a:rPr lang="it-IT" b="1" dirty="0">
                <a:solidFill>
                  <a:srgbClr val="000000"/>
                </a:solidFill>
                <a:latin typeface="Calibri" panose="020F0502020204030204" pitchFamily="34" charset="0"/>
                <a:cs typeface="Calibri" panose="020F0502020204030204" pitchFamily="34" charset="0"/>
              </a:rPr>
              <a:t>fattori congeniti</a:t>
            </a:r>
            <a:r>
              <a:rPr lang="it-IT" dirty="0">
                <a:solidFill>
                  <a:srgbClr val="000000"/>
                </a:solidFill>
                <a:latin typeface="Calibri" panose="020F0502020204030204" pitchFamily="34" charset="0"/>
                <a:cs typeface="Calibri" panose="020F0502020204030204" pitchFamily="34" charset="0"/>
              </a:rPr>
              <a:t>, come i traumi fisici alla nascita o in prossimità della nascita (es. danni cerebrali, ritardi mentali). </a:t>
            </a:r>
          </a:p>
          <a:p>
            <a:pPr algn="just"/>
            <a:endParaRPr lang="it-IT" dirty="0">
              <a:solidFill>
                <a:srgbClr val="000000"/>
              </a:solidFill>
              <a:latin typeface="Calibri" panose="020F0502020204030204" pitchFamily="34" charset="0"/>
              <a:cs typeface="Calibri" panose="020F0502020204030204" pitchFamily="34" charset="0"/>
            </a:endParaRPr>
          </a:p>
          <a:p>
            <a:pPr algn="just"/>
            <a:r>
              <a:rPr lang="it-IT" dirty="0">
                <a:solidFill>
                  <a:srgbClr val="000000"/>
                </a:solidFill>
                <a:latin typeface="Calibri" panose="020F0502020204030204" pitchFamily="34" charset="0"/>
                <a:cs typeface="Calibri" panose="020F0502020204030204" pitchFamily="34" charset="0"/>
              </a:rPr>
              <a:t>La </a:t>
            </a:r>
            <a:r>
              <a:rPr lang="it-IT" b="1" dirty="0">
                <a:solidFill>
                  <a:srgbClr val="000000"/>
                </a:solidFill>
                <a:latin typeface="Calibri" panose="020F0502020204030204" pitchFamily="34" charset="0"/>
                <a:cs typeface="Calibri" panose="020F0502020204030204" pitchFamily="34" charset="0"/>
              </a:rPr>
              <a:t>diagnosi differenziale</a:t>
            </a:r>
            <a:r>
              <a:rPr lang="it-IT" dirty="0">
                <a:solidFill>
                  <a:srgbClr val="000000"/>
                </a:solidFill>
                <a:latin typeface="Calibri" panose="020F0502020204030204" pitchFamily="34" charset="0"/>
                <a:cs typeface="Calibri" panose="020F0502020204030204" pitchFamily="34" charset="0"/>
              </a:rPr>
              <a:t> può evidenziare anche associazioni con la </a:t>
            </a:r>
            <a:r>
              <a:rPr lang="it-IT" i="1" dirty="0">
                <a:solidFill>
                  <a:srgbClr val="000000"/>
                </a:solidFill>
                <a:latin typeface="Calibri" panose="020F0502020204030204" pitchFamily="34" charset="0"/>
                <a:cs typeface="Calibri" panose="020F0502020204030204" pitchFamily="34" charset="0"/>
              </a:rPr>
              <a:t>compromissione dell’udito</a:t>
            </a:r>
            <a:r>
              <a:rPr lang="it-IT" dirty="0">
                <a:solidFill>
                  <a:srgbClr val="000000"/>
                </a:solidFill>
                <a:latin typeface="Calibri" panose="020F0502020204030204" pitchFamily="34" charset="0"/>
                <a:cs typeface="Calibri" panose="020F0502020204030204" pitchFamily="34" charset="0"/>
              </a:rPr>
              <a:t> o altro </a:t>
            </a:r>
            <a:r>
              <a:rPr lang="it-IT" i="1" dirty="0">
                <a:solidFill>
                  <a:srgbClr val="000000"/>
                </a:solidFill>
                <a:latin typeface="Calibri" panose="020F0502020204030204" pitchFamily="34" charset="0"/>
                <a:cs typeface="Calibri" panose="020F0502020204030204" pitchFamily="34" charset="0"/>
              </a:rPr>
              <a:t>deficit sensoriale</a:t>
            </a:r>
            <a:r>
              <a:rPr lang="it-IT" dirty="0">
                <a:solidFill>
                  <a:srgbClr val="000000"/>
                </a:solidFill>
                <a:latin typeface="Calibri" panose="020F0502020204030204" pitchFamily="34" charset="0"/>
                <a:cs typeface="Calibri" panose="020F0502020204030204" pitchFamily="34" charset="0"/>
              </a:rPr>
              <a:t> o con un </a:t>
            </a:r>
            <a:r>
              <a:rPr lang="it-IT" i="1" dirty="0">
                <a:solidFill>
                  <a:srgbClr val="000000"/>
                </a:solidFill>
                <a:latin typeface="Calibri" panose="020F0502020204030204" pitchFamily="34" charset="0"/>
                <a:cs typeface="Calibri" panose="020F0502020204030204" pitchFamily="34" charset="0"/>
              </a:rPr>
              <a:t>deficit motorio della parola</a:t>
            </a:r>
            <a:r>
              <a:rPr lang="it-IT" dirty="0">
                <a:solidFill>
                  <a:srgbClr val="000000"/>
                </a:solidFill>
                <a:latin typeface="Calibri" panose="020F0502020204030204" pitchFamily="34" charset="0"/>
                <a:cs typeface="Calibri" panose="020F0502020204030204" pitchFamily="34" charset="0"/>
              </a:rPr>
              <a:t>. </a:t>
            </a:r>
          </a:p>
          <a:p>
            <a:pPr algn="just"/>
            <a:endParaRPr lang="it-IT" dirty="0">
              <a:solidFill>
                <a:srgbClr val="000000"/>
              </a:solidFill>
              <a:latin typeface="Calibri" panose="020F0502020204030204" pitchFamily="34" charset="0"/>
              <a:cs typeface="Calibri" panose="020F0502020204030204" pitchFamily="34" charset="0"/>
            </a:endParaRPr>
          </a:p>
          <a:p>
            <a:pPr algn="just"/>
            <a:r>
              <a:rPr lang="it-IT" dirty="0">
                <a:solidFill>
                  <a:srgbClr val="000000"/>
                </a:solidFill>
                <a:latin typeface="Calibri" panose="020F0502020204030204" pitchFamily="34" charset="0"/>
                <a:cs typeface="Calibri" panose="020F0502020204030204" pitchFamily="34" charset="0"/>
              </a:rPr>
              <a:t>Il </a:t>
            </a:r>
            <a:r>
              <a:rPr lang="it-IT" b="1" dirty="0">
                <a:solidFill>
                  <a:srgbClr val="000000"/>
                </a:solidFill>
                <a:latin typeface="Calibri" panose="020F0502020204030204" pitchFamily="34" charset="0"/>
                <a:cs typeface="Calibri" panose="020F0502020204030204" pitchFamily="34" charset="0"/>
              </a:rPr>
              <a:t>trattamento logopedico</a:t>
            </a:r>
            <a:r>
              <a:rPr lang="it-IT" dirty="0">
                <a:solidFill>
                  <a:srgbClr val="000000"/>
                </a:solidFill>
                <a:latin typeface="Calibri" panose="020F0502020204030204" pitchFamily="34" charset="0"/>
                <a:cs typeface="Calibri" panose="020F0502020204030204" pitchFamily="34" charset="0"/>
              </a:rPr>
              <a:t>, specificamente indicato nella cura del disturbo, comprende l’impiego di tecniche di </a:t>
            </a:r>
            <a:r>
              <a:rPr lang="it-IT" i="1" dirty="0">
                <a:solidFill>
                  <a:srgbClr val="000000"/>
                </a:solidFill>
                <a:latin typeface="Calibri" panose="020F0502020204030204" pitchFamily="34" charset="0"/>
                <a:cs typeface="Calibri" panose="020F0502020204030204" pitchFamily="34" charset="0"/>
              </a:rPr>
              <a:t>respirazione</a:t>
            </a:r>
            <a:r>
              <a:rPr lang="it-IT" dirty="0">
                <a:solidFill>
                  <a:srgbClr val="000000"/>
                </a:solidFill>
                <a:latin typeface="Calibri" panose="020F0502020204030204" pitchFamily="34" charset="0"/>
                <a:cs typeface="Calibri" panose="020F0502020204030204" pitchFamily="34" charset="0"/>
              </a:rPr>
              <a:t> e </a:t>
            </a:r>
            <a:r>
              <a:rPr lang="it-IT" i="1" dirty="0">
                <a:solidFill>
                  <a:srgbClr val="000000"/>
                </a:solidFill>
                <a:latin typeface="Calibri" panose="020F0502020204030204" pitchFamily="34" charset="0"/>
                <a:cs typeface="Calibri" panose="020F0502020204030204" pitchFamily="34" charset="0"/>
              </a:rPr>
              <a:t>rilassamento</a:t>
            </a:r>
            <a:r>
              <a:rPr lang="it-IT" dirty="0">
                <a:solidFill>
                  <a:srgbClr val="000000"/>
                </a:solidFill>
                <a:latin typeface="Calibri" panose="020F0502020204030204" pitchFamily="34" charset="0"/>
                <a:cs typeface="Calibri" panose="020F0502020204030204" pitchFamily="34" charset="0"/>
              </a:rPr>
              <a:t>. Il balbuziente impara, attraverso appositi esercizi, a rallentare la velocità dell’eloquio e a modulare il volume della voce. Sicuramente utili, in affianco alla logopedia, possono rivelarsi altri tipi di trattamento, come l’ipnosi, la psicoanalisi, la psicoterapia individuale, la psicoterapia di gruppo, il </a:t>
            </a:r>
            <a:r>
              <a:rPr lang="it-IT" i="1" dirty="0" err="1">
                <a:solidFill>
                  <a:srgbClr val="000000"/>
                </a:solidFill>
                <a:latin typeface="Calibri" panose="020F0502020204030204" pitchFamily="34" charset="0"/>
                <a:cs typeface="Calibri" panose="020F0502020204030204" pitchFamily="34" charset="0"/>
              </a:rPr>
              <a:t>parent</a:t>
            </a:r>
            <a:r>
              <a:rPr lang="it-IT" i="1" dirty="0">
                <a:solidFill>
                  <a:srgbClr val="000000"/>
                </a:solidFill>
                <a:latin typeface="Calibri" panose="020F0502020204030204" pitchFamily="34" charset="0"/>
                <a:cs typeface="Calibri" panose="020F0502020204030204" pitchFamily="34" charset="0"/>
              </a:rPr>
              <a:t> training</a:t>
            </a:r>
            <a:r>
              <a:rPr lang="it-IT" dirty="0">
                <a:solidFill>
                  <a:srgbClr val="000000"/>
                </a:solidFill>
                <a:latin typeface="Calibri" panose="020F0502020204030204" pitchFamily="34" charset="0"/>
                <a:cs typeface="Calibri" panose="020F0502020204030204" pitchFamily="34" charset="0"/>
              </a:rPr>
              <a:t>.</a:t>
            </a:r>
          </a:p>
          <a:p>
            <a:pPr algn="just"/>
            <a:endParaRPr lang="it-IT" dirty="0">
              <a:solidFill>
                <a:srgbClr val="000000"/>
              </a:solidFill>
              <a:latin typeface="Calibri" panose="020F0502020204030204" pitchFamily="34" charset="0"/>
              <a:cs typeface="Calibri" panose="020F0502020204030204" pitchFamily="34" charset="0"/>
            </a:endParaRPr>
          </a:p>
          <a:p>
            <a:pPr algn="just"/>
            <a:r>
              <a:rPr lang="it-IT" dirty="0">
                <a:solidFill>
                  <a:srgbClr val="000000"/>
                </a:solidFill>
                <a:latin typeface="Calibri" panose="020F0502020204030204" pitchFamily="34" charset="0"/>
                <a:cs typeface="Calibri" panose="020F0502020204030204" pitchFamily="34" charset="0"/>
              </a:rPr>
              <a:t>La </a:t>
            </a:r>
            <a:r>
              <a:rPr lang="it-IT" b="1" dirty="0">
                <a:solidFill>
                  <a:srgbClr val="000000"/>
                </a:solidFill>
                <a:latin typeface="Calibri" panose="020F0502020204030204" pitchFamily="34" charset="0"/>
                <a:cs typeface="Calibri" panose="020F0502020204030204" pitchFamily="34" charset="0"/>
              </a:rPr>
              <a:t>psicoterapia cognitivo-comportamentale</a:t>
            </a:r>
            <a:r>
              <a:rPr lang="it-IT" dirty="0">
                <a:solidFill>
                  <a:srgbClr val="000000"/>
                </a:solidFill>
                <a:latin typeface="Calibri" panose="020F0502020204030204" pitchFamily="34" charset="0"/>
                <a:cs typeface="Calibri" panose="020F0502020204030204" pitchFamily="34" charset="0"/>
              </a:rPr>
              <a:t> considera la balbuzie un comportamento che può essere modificato agendo sui «</a:t>
            </a:r>
            <a:r>
              <a:rPr lang="it-IT" i="1" dirty="0">
                <a:solidFill>
                  <a:srgbClr val="000000"/>
                </a:solidFill>
                <a:latin typeface="Calibri" panose="020F0502020204030204" pitchFamily="34" charset="0"/>
                <a:cs typeface="Calibri" panose="020F0502020204030204" pitchFamily="34" charset="0"/>
              </a:rPr>
              <a:t>vissuti disfunzionali</a:t>
            </a:r>
            <a:r>
              <a:rPr lang="it-IT" dirty="0">
                <a:solidFill>
                  <a:srgbClr val="000000"/>
                </a:solidFill>
                <a:latin typeface="Calibri" panose="020F0502020204030204" pitchFamily="34" charset="0"/>
                <a:cs typeface="Calibri" panose="020F0502020204030204" pitchFamily="34" charset="0"/>
              </a:rPr>
              <a:t>» che vi sono associati e sui comportamenti deleteri che il balbuziente tende a mettere in atto quando il disturbo si presenta.</a:t>
            </a:r>
          </a:p>
          <a:p>
            <a:pPr algn="just"/>
            <a:r>
              <a:rPr lang="it-IT" dirty="0">
                <a:solidFill>
                  <a:srgbClr val="000000"/>
                </a:solidFill>
                <a:latin typeface="Calibri" panose="020F0502020204030204" pitchFamily="34" charset="0"/>
                <a:cs typeface="Calibri" panose="020F0502020204030204" pitchFamily="34" charset="0"/>
              </a:rPr>
              <a:t>Alcuni studi indicano che l’80% dei soggetti con balbuzie guarisce, con il 60% di remissioni spontanee (che avvengono tipicamente prima dei 16 anni di età).</a:t>
            </a:r>
          </a:p>
        </p:txBody>
      </p:sp>
      <p:pic>
        <p:nvPicPr>
          <p:cNvPr id="5" name="Audio 4">
            <a:hlinkClick r:id="" action="ppaction://media"/>
            <a:extLst>
              <a:ext uri="{FF2B5EF4-FFF2-40B4-BE49-F238E27FC236}">
                <a16:creationId xmlns:a16="http://schemas.microsoft.com/office/drawing/2014/main" id="{DDE6BDA4-1A98-4D70-AAAA-626FB96149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43423805"/>
      </p:ext>
    </p:extLst>
  </p:cSld>
  <p:clrMapOvr>
    <a:masterClrMapping/>
  </p:clrMapOvr>
  <mc:AlternateContent xmlns:mc="http://schemas.openxmlformats.org/markup-compatibility/2006" xmlns:p14="http://schemas.microsoft.com/office/powerpoint/2010/main">
    <mc:Choice Requires="p14">
      <p:transition spd="slow" p14:dur="2000" advTm="54535"/>
    </mc:Choice>
    <mc:Fallback xmlns="">
      <p:transition spd="slow" advTm="54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94E4E467-0715-424B-9997-62E03C279796}"/>
              </a:ext>
            </a:extLst>
          </p:cNvPr>
          <p:cNvSpPr/>
          <p:nvPr/>
        </p:nvSpPr>
        <p:spPr>
          <a:xfrm>
            <a:off x="481263" y="335845"/>
            <a:ext cx="8871284" cy="5909310"/>
          </a:xfrm>
          <a:prstGeom prst="rect">
            <a:avLst/>
          </a:prstGeom>
        </p:spPr>
        <p:txBody>
          <a:bodyPr wrap="square">
            <a:spAutoFit/>
          </a:bodyPr>
          <a:lstStyle/>
          <a:p>
            <a:r>
              <a:rPr lang="it-IT" dirty="0">
                <a:solidFill>
                  <a:srgbClr val="000000"/>
                </a:solidFill>
                <a:latin typeface="Calibri" panose="020F0502020204030204" pitchFamily="34" charset="0"/>
                <a:cs typeface="Calibri" panose="020F0502020204030204" pitchFamily="34" charset="0"/>
              </a:rPr>
              <a:t>Ecco alcuni </a:t>
            </a:r>
            <a:r>
              <a:rPr lang="it-IT" b="1" dirty="0">
                <a:solidFill>
                  <a:srgbClr val="000000"/>
                </a:solidFill>
                <a:latin typeface="Calibri" panose="020F0502020204030204" pitchFamily="34" charset="0"/>
                <a:cs typeface="Calibri" panose="020F0502020204030204" pitchFamily="34" charset="0"/>
              </a:rPr>
              <a:t>consigli utili per gli insegnanti</a:t>
            </a:r>
            <a:r>
              <a:rPr lang="it-IT" dirty="0">
                <a:solidFill>
                  <a:srgbClr val="000000"/>
                </a:solidFill>
                <a:latin typeface="Calibri" panose="020F0502020204030204" pitchFamily="34" charset="0"/>
                <a:cs typeface="Calibri" panose="020F0502020204030204" pitchFamily="34" charset="0"/>
              </a:rPr>
              <a:t>:</a:t>
            </a:r>
          </a:p>
          <a:p>
            <a:endParaRPr lang="it-IT" dirty="0">
              <a:solidFill>
                <a:srgbClr val="000000"/>
              </a:solidFill>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non dire all’alunno balbuziente di “rallentare” né di “rilassarsi”. Non serve a nulla e gli fa sentire che l’insegnante è concentrato sul suo modo di parlare;</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non completare le parole né parlare al posto dell’alunno anticipandogli le parole;</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educare tutti i membri della classe all’ascolto e a rispettare i turni della conversazione. Per tutti i bambini – e soprattutto per quelli che balbettano – è molto più facile parlare quando ci sono poche interruzioni e hanno l’attenzione dell’ascoltatore;</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aspettarsi dall’alunno balbuziente la stessa qualità e quantità di lavoro di quelli che non balbettano;</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dare l’esempio nella comunicazione. Spesso un insegnante che parla velocemente induce nel balbuziente l’idea di avere fretta, per cui durante un dialogo o un’interrogazione egli cercherà di parlare a sua volta in fretta. La velocità per una persona che balbetta, unita all’ansia di essere interrogato, può accentuare il problema. Ecco perché bisogna cercare di parlare senza fretta, facendo buon uso delle pause;</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seguire il contenuto, non la difficoltà. Come? Facendo osservazioni tali da fare intendere all’alunno balbuziente che si sta ascoltando il contenuto di ciò che dice e non come lo dice;</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avere con lo studente che balbetta un confronto sulle sue esigenze, che vanno rispettate, ma senza essere troppo accomodanti. L’alunno balbuziente non va trattato da «diverso», né va commiserato, ma va compreso.</a:t>
            </a:r>
          </a:p>
        </p:txBody>
      </p:sp>
      <p:pic>
        <p:nvPicPr>
          <p:cNvPr id="5" name="Audio 4">
            <a:hlinkClick r:id="" action="ppaction://media"/>
            <a:extLst>
              <a:ext uri="{FF2B5EF4-FFF2-40B4-BE49-F238E27FC236}">
                <a16:creationId xmlns:a16="http://schemas.microsoft.com/office/drawing/2014/main" id="{F000C3AA-C967-4347-8E34-69B8108AE8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72885203"/>
      </p:ext>
    </p:extLst>
  </p:cSld>
  <p:clrMapOvr>
    <a:masterClrMapping/>
  </p:clrMapOvr>
  <mc:AlternateContent xmlns:mc="http://schemas.openxmlformats.org/markup-compatibility/2006" xmlns:p14="http://schemas.microsoft.com/office/powerpoint/2010/main">
    <mc:Choice Requires="p14">
      <p:transition spd="slow" p14:dur="2000" advTm="26318"/>
    </mc:Choice>
    <mc:Fallback xmlns="">
      <p:transition spd="slow" advTm="26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15C5D7A-58F4-4FCC-A3F4-170735ECC782}"/>
              </a:ext>
            </a:extLst>
          </p:cNvPr>
          <p:cNvSpPr/>
          <p:nvPr/>
        </p:nvSpPr>
        <p:spPr>
          <a:xfrm>
            <a:off x="481263" y="335845"/>
            <a:ext cx="9256295" cy="6463308"/>
          </a:xfrm>
          <a:prstGeom prst="rect">
            <a:avLst/>
          </a:prstGeom>
        </p:spPr>
        <p:txBody>
          <a:bodyPr wrap="square">
            <a:spAutoFit/>
          </a:bodyPr>
          <a:lstStyle/>
          <a:p>
            <a:pPr algn="just"/>
            <a:r>
              <a:rPr lang="it-IT" b="1" dirty="0">
                <a:solidFill>
                  <a:srgbClr val="000000"/>
                </a:solidFill>
                <a:latin typeface="Calibri" panose="020F0502020204030204" pitchFamily="34" charset="0"/>
                <a:cs typeface="Calibri" panose="020F0502020204030204" pitchFamily="34" charset="0"/>
              </a:rPr>
              <a:t>Il trattamento rieducativo per i disturbi del linguaggio</a:t>
            </a:r>
          </a:p>
          <a:p>
            <a:pPr algn="just"/>
            <a:endParaRPr lang="it-IT" b="1" dirty="0">
              <a:solidFill>
                <a:srgbClr val="000000"/>
              </a:solidFill>
              <a:latin typeface="Calibri" panose="020F0502020204030204" pitchFamily="34" charset="0"/>
              <a:cs typeface="Calibri" panose="020F0502020204030204" pitchFamily="34" charset="0"/>
            </a:endParaRPr>
          </a:p>
          <a:p>
            <a:pPr algn="just"/>
            <a:r>
              <a:rPr lang="it-IT" dirty="0">
                <a:solidFill>
                  <a:srgbClr val="000000"/>
                </a:solidFill>
                <a:latin typeface="Calibri" panose="020F0502020204030204" pitchFamily="34" charset="0"/>
                <a:cs typeface="Calibri" panose="020F0502020204030204" pitchFamily="34" charset="0"/>
              </a:rPr>
              <a:t>L’azione rieducativa è tesa a far uscire il soggetto dall’isolamento sociale nel quale s’è rinchiuso a causa della sua difficoltà a comunicare, così che possa avere relazioni normali con il mondo esterno.</a:t>
            </a:r>
          </a:p>
          <a:p>
            <a:pPr algn="just"/>
            <a:r>
              <a:rPr lang="it-IT" dirty="0">
                <a:solidFill>
                  <a:srgbClr val="000000"/>
                </a:solidFill>
                <a:latin typeface="Calibri" panose="020F0502020204030204" pitchFamily="34" charset="0"/>
                <a:cs typeface="Calibri" panose="020F0502020204030204" pitchFamily="34" charset="0"/>
              </a:rPr>
              <a:t>È evidente che le azioni si svolgono in maniera diversa a seconda che l’insegnante si trovi ad operare nella scuola dell’infanzia o nei gradi successivi. In ogni caso, l’apertura degli ambienti scolastici all’interazione tra gli alunni, la funzionalità (sul piano organizzativo) della giornata scolastica agli scambi comunicativi più fitti e l’ampia disponibilità di materiale didattico costituiscono condizioni indispensabili per la riuscita di qualsiasi percorso rieducativo. Nella scuola materna, poi, si richiede la disponibilità di spazi per le attività narrative (la cosiddetta fabulazione).</a:t>
            </a:r>
          </a:p>
          <a:p>
            <a:pPr algn="just"/>
            <a:r>
              <a:rPr lang="it-IT" dirty="0">
                <a:solidFill>
                  <a:srgbClr val="000000"/>
                </a:solidFill>
                <a:latin typeface="Calibri" panose="020F0502020204030204" pitchFamily="34" charset="0"/>
                <a:cs typeface="Calibri" panose="020F0502020204030204" pitchFamily="34" charset="0"/>
              </a:rPr>
              <a:t>Già dall’infanzia, dunque, è possibile rilevare difficoltà che potrebbero essere predittive di un disturbo dislessico, specie se permangono dopo i quattro anni:</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confusione di suoni;</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frasi incomplete;</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sintassi inadeguata;</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sostituzione di lettere </a:t>
            </a:r>
            <a:r>
              <a:rPr lang="it-IT" i="1" dirty="0">
                <a:solidFill>
                  <a:srgbClr val="000000"/>
                </a:solidFill>
                <a:latin typeface="Calibri" panose="020F0502020204030204" pitchFamily="34" charset="0"/>
                <a:cs typeface="Calibri" panose="020F0502020204030204" pitchFamily="34" charset="0"/>
              </a:rPr>
              <a:t>s/z - r/l - p/b</a:t>
            </a:r>
            <a:r>
              <a:rPr lang="it-IT" dirty="0">
                <a:solidFill>
                  <a:srgbClr val="000000"/>
                </a:solidFill>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omissione di lettere e parti di parola;</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uso di parole non adeguate al contesto;</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scarsa abilità nei giochi linguistici;</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difficoltà nel riconoscimento e nella costruzione delle rime;</a:t>
            </a:r>
          </a:p>
          <a:p>
            <a:pPr marL="285750" indent="-285750" algn="just">
              <a:buFont typeface="Arial" panose="020B0604020202020204" pitchFamily="34" charset="0"/>
              <a:buChar char="•"/>
            </a:pPr>
            <a:r>
              <a:rPr lang="it-IT" dirty="0">
                <a:solidFill>
                  <a:srgbClr val="000000"/>
                </a:solidFill>
                <a:latin typeface="Calibri" panose="020F0502020204030204" pitchFamily="34" charset="0"/>
                <a:cs typeface="Calibri" panose="020F0502020204030204" pitchFamily="34" charset="0"/>
              </a:rPr>
              <a:t>difficoltà nell’isolare il primo suono delle parole o l’ultimo.</a:t>
            </a:r>
          </a:p>
        </p:txBody>
      </p:sp>
      <p:pic>
        <p:nvPicPr>
          <p:cNvPr id="6" name="Audio 5">
            <a:hlinkClick r:id="" action="ppaction://media"/>
            <a:extLst>
              <a:ext uri="{FF2B5EF4-FFF2-40B4-BE49-F238E27FC236}">
                <a16:creationId xmlns:a16="http://schemas.microsoft.com/office/drawing/2014/main" id="{E309B49B-CCED-49C9-A2FB-D07FB2494B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87023412"/>
      </p:ext>
    </p:extLst>
  </p:cSld>
  <p:clrMapOvr>
    <a:masterClrMapping/>
  </p:clrMapOvr>
  <mc:AlternateContent xmlns:mc="http://schemas.openxmlformats.org/markup-compatibility/2006" xmlns:p14="http://schemas.microsoft.com/office/powerpoint/2010/main">
    <mc:Choice Requires="p14">
      <p:transition spd="slow" p14:dur="2000" advTm="30358"/>
    </mc:Choice>
    <mc:Fallback xmlns="">
      <p:transition spd="slow" advTm="30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FDD94099-FF71-4328-BF91-35BA16165DBF}"/>
              </a:ext>
            </a:extLst>
          </p:cNvPr>
          <p:cNvSpPr/>
          <p:nvPr/>
        </p:nvSpPr>
        <p:spPr>
          <a:xfrm>
            <a:off x="385009" y="919240"/>
            <a:ext cx="8951495" cy="4524315"/>
          </a:xfrm>
          <a:prstGeom prst="rect">
            <a:avLst/>
          </a:prstGeom>
        </p:spPr>
        <p:txBody>
          <a:bodyPr wrap="square">
            <a:spAutoFit/>
          </a:bodyPr>
          <a:lstStyle/>
          <a:p>
            <a:pPr algn="just"/>
            <a:r>
              <a:rPr lang="it-IT" dirty="0">
                <a:solidFill>
                  <a:srgbClr val="000000"/>
                </a:solidFill>
                <a:latin typeface="Calibri" panose="020F0502020204030204" pitchFamily="34" charset="0"/>
                <a:cs typeface="Calibri" panose="020F0502020204030204" pitchFamily="34" charset="0"/>
              </a:rPr>
              <a:t>Individuare precocemente un ritardo o un disturbo nei processi cognitivi e relazionali permette quasi sempre di raggiungere risultati soddisfacenti. L’individuazione e il trattamento «dovrebbero essere multidisciplinari, coinvolgendo i genitori, gli insegnanti, i pediatri, i neuropsichiatri infantili, gli otorinolaringoiatri, gli psicologi dell’età evolutiva, i logopedisti e i linguisti. Specifici deficit cognitivi e del linguaggio del bambino dovrebbero essere presi in considerazione nel fornire un trattamento e dovrebbero focalizzarsi sull’interrelazione tra la voce, la parola, il linguaggio e la </a:t>
            </a:r>
            <a:r>
              <a:rPr lang="it-IT" dirty="0" err="1">
                <a:solidFill>
                  <a:srgbClr val="000000"/>
                </a:solidFill>
                <a:latin typeface="Calibri" panose="020F0502020204030204" pitchFamily="34" charset="0"/>
                <a:cs typeface="Calibri" panose="020F0502020204030204" pitchFamily="34" charset="0"/>
              </a:rPr>
              <a:t>cognitività</a:t>
            </a:r>
            <a:r>
              <a:rPr lang="it-IT" dirty="0">
                <a:solidFill>
                  <a:srgbClr val="000000"/>
                </a:solidFill>
                <a:latin typeface="Calibri" panose="020F0502020204030204" pitchFamily="34" charset="0"/>
                <a:cs typeface="Calibri" panose="020F0502020204030204" pitchFamily="34" charset="0"/>
              </a:rPr>
              <a:t>. </a:t>
            </a:r>
          </a:p>
          <a:p>
            <a:pPr algn="just"/>
            <a:endParaRPr lang="it-IT" dirty="0">
              <a:solidFill>
                <a:srgbClr val="000000"/>
              </a:solidFill>
              <a:latin typeface="Calibri" panose="020F0502020204030204" pitchFamily="34" charset="0"/>
              <a:cs typeface="Calibri" panose="020F0502020204030204" pitchFamily="34" charset="0"/>
            </a:endParaRPr>
          </a:p>
          <a:p>
            <a:pPr algn="just"/>
            <a:r>
              <a:rPr lang="it-IT" dirty="0">
                <a:solidFill>
                  <a:srgbClr val="000000"/>
                </a:solidFill>
                <a:latin typeface="Calibri" panose="020F0502020204030204" pitchFamily="34" charset="0"/>
                <a:cs typeface="Calibri" panose="020F0502020204030204" pitchFamily="34" charset="0"/>
              </a:rPr>
              <a:t>L’eziologia, lo schema e la gravità del ritardo di linguaggio dovrebbero determinare la scelta del trattamento in termini di intensità (estensione d’indagine), obiettivi (figure professionali coinvolte nel trattamento) e modalità (tipo di trattamento offerto). L’obiettivo del trattamento dovrebbe includere il minimizzare la disabilità e massimizzare il potenziale del bambino».</a:t>
            </a:r>
          </a:p>
          <a:p>
            <a:pPr algn="just"/>
            <a:endParaRPr lang="it-IT" dirty="0">
              <a:solidFill>
                <a:srgbClr val="000000"/>
              </a:solidFill>
              <a:latin typeface="Calibri" panose="020F0502020204030204" pitchFamily="34" charset="0"/>
              <a:cs typeface="Calibri" panose="020F0502020204030204" pitchFamily="34" charset="0"/>
            </a:endParaRPr>
          </a:p>
          <a:p>
            <a:pPr algn="just"/>
            <a:r>
              <a:rPr lang="it-IT" dirty="0">
                <a:solidFill>
                  <a:srgbClr val="000000"/>
                </a:solidFill>
                <a:latin typeface="Calibri" panose="020F0502020204030204" pitchFamily="34" charset="0"/>
                <a:cs typeface="Calibri" panose="020F0502020204030204" pitchFamily="34" charset="0"/>
              </a:rPr>
              <a:t>I percorsi di recupero dovrebbero essere personalizzati in relazione alle caratteristiche psicologiche del soggetto, agli ambiti di competenza, alle potenzialità e alle difficoltà riscontrati, ai tempi di attenzione, ai livelli motivazionali e di </a:t>
            </a:r>
            <a:r>
              <a:rPr lang="it-IT" dirty="0" err="1">
                <a:solidFill>
                  <a:srgbClr val="000000"/>
                </a:solidFill>
                <a:latin typeface="Calibri" panose="020F0502020204030204" pitchFamily="34" charset="0"/>
                <a:cs typeface="Calibri" panose="020F0502020204030204" pitchFamily="34" charset="0"/>
              </a:rPr>
              <a:t>metacognizione</a:t>
            </a:r>
            <a:r>
              <a:rPr lang="it-IT" dirty="0">
                <a:solidFill>
                  <a:srgbClr val="000000"/>
                </a:solidFill>
                <a:latin typeface="Calibri" panose="020F0502020204030204" pitchFamily="34" charset="0"/>
                <a:cs typeface="Calibri" panose="020F0502020204030204" pitchFamily="34" charset="0"/>
              </a:rPr>
              <a:t> individuati.</a:t>
            </a:r>
          </a:p>
        </p:txBody>
      </p:sp>
      <p:pic>
        <p:nvPicPr>
          <p:cNvPr id="6" name="Audio 5">
            <a:hlinkClick r:id="" action="ppaction://media"/>
            <a:extLst>
              <a:ext uri="{FF2B5EF4-FFF2-40B4-BE49-F238E27FC236}">
                <a16:creationId xmlns:a16="http://schemas.microsoft.com/office/drawing/2014/main" id="{CD9AD44A-0774-468C-ABAB-8F8CFC990C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26835408"/>
      </p:ext>
    </p:extLst>
  </p:cSld>
  <p:clrMapOvr>
    <a:masterClrMapping/>
  </p:clrMapOvr>
  <mc:AlternateContent xmlns:mc="http://schemas.openxmlformats.org/markup-compatibility/2006" xmlns:p14="http://schemas.microsoft.com/office/powerpoint/2010/main">
    <mc:Choice Requires="p14">
      <p:transition spd="slow" p14:dur="2000" advTm="12466"/>
    </mc:Choice>
    <mc:Fallback xmlns="">
      <p:transition spd="slow" advTm="12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F8E6C33-EE3C-4F6F-AE00-C0023746894F}"/>
              </a:ext>
            </a:extLst>
          </p:cNvPr>
          <p:cNvSpPr/>
          <p:nvPr/>
        </p:nvSpPr>
        <p:spPr>
          <a:xfrm>
            <a:off x="721895" y="1244366"/>
            <a:ext cx="8614610" cy="3693319"/>
          </a:xfrm>
          <a:prstGeom prst="rect">
            <a:avLst/>
          </a:prstGeom>
        </p:spPr>
        <p:txBody>
          <a:bodyPr wrap="square">
            <a:spAutoFit/>
          </a:bodyPr>
          <a:lstStyle/>
          <a:p>
            <a:pPr algn="just"/>
            <a:r>
              <a:rPr lang="it-IT" dirty="0">
                <a:solidFill>
                  <a:srgbClr val="000000"/>
                </a:solidFill>
                <a:latin typeface="Calibri" panose="020F0502020204030204" pitchFamily="34" charset="0"/>
                <a:cs typeface="Calibri" panose="020F0502020204030204" pitchFamily="34" charset="0"/>
              </a:rPr>
              <a:t>Il docente, dal canto suo, non diversamente dal logopedista, deve fare in modo che l’insegnamento sia vissuto dai bambini come un </a:t>
            </a:r>
            <a:r>
              <a:rPr lang="it-IT" b="1" dirty="0">
                <a:solidFill>
                  <a:srgbClr val="000000"/>
                </a:solidFill>
                <a:latin typeface="Calibri" panose="020F0502020204030204" pitchFamily="34" charset="0"/>
                <a:cs typeface="Calibri" panose="020F0502020204030204" pitchFamily="34" charset="0"/>
              </a:rPr>
              <a:t>gioco</a:t>
            </a:r>
            <a:r>
              <a:rPr lang="it-IT" dirty="0">
                <a:solidFill>
                  <a:srgbClr val="000000"/>
                </a:solidFill>
                <a:latin typeface="Calibri" panose="020F0502020204030204" pitchFamily="34" charset="0"/>
                <a:cs typeface="Calibri" panose="020F0502020204030204" pitchFamily="34" charset="0"/>
              </a:rPr>
              <a:t>. Particolarmente importanti sono le </a:t>
            </a:r>
            <a:r>
              <a:rPr lang="it-IT" b="1" dirty="0">
                <a:solidFill>
                  <a:srgbClr val="000000"/>
                </a:solidFill>
                <a:latin typeface="Calibri" panose="020F0502020204030204" pitchFamily="34" charset="0"/>
                <a:cs typeface="Calibri" panose="020F0502020204030204" pitchFamily="34" charset="0"/>
              </a:rPr>
              <a:t>azioni mirate a dinamizzare le funzioni linguistiche</a:t>
            </a:r>
            <a:r>
              <a:rPr lang="it-IT" dirty="0">
                <a:solidFill>
                  <a:srgbClr val="000000"/>
                </a:solidFill>
                <a:latin typeface="Calibri" panose="020F0502020204030204" pitchFamily="34" charset="0"/>
                <a:cs typeface="Calibri" panose="020F0502020204030204" pitchFamily="34" charset="0"/>
              </a:rPr>
              <a:t> come i </a:t>
            </a:r>
            <a:r>
              <a:rPr lang="it-IT" i="1" dirty="0">
                <a:solidFill>
                  <a:srgbClr val="000000"/>
                </a:solidFill>
                <a:latin typeface="Calibri" panose="020F0502020204030204" pitchFamily="34" charset="0"/>
                <a:cs typeface="Calibri" panose="020F0502020204030204" pitchFamily="34" charset="0"/>
              </a:rPr>
              <a:t>giochi dialogici</a:t>
            </a:r>
            <a:r>
              <a:rPr lang="it-IT" dirty="0">
                <a:solidFill>
                  <a:srgbClr val="000000"/>
                </a:solidFill>
                <a:latin typeface="Calibri" panose="020F0502020204030204" pitchFamily="34" charset="0"/>
                <a:cs typeface="Calibri" panose="020F0502020204030204" pitchFamily="34" charset="0"/>
              </a:rPr>
              <a:t>, i </a:t>
            </a:r>
            <a:r>
              <a:rPr lang="it-IT" i="1" dirty="0">
                <a:solidFill>
                  <a:srgbClr val="000000"/>
                </a:solidFill>
                <a:latin typeface="Calibri" panose="020F0502020204030204" pitchFamily="34" charset="0"/>
                <a:cs typeface="Calibri" panose="020F0502020204030204" pitchFamily="34" charset="0"/>
              </a:rPr>
              <a:t>giochi verbo-motori</a:t>
            </a:r>
            <a:r>
              <a:rPr lang="it-IT" dirty="0">
                <a:solidFill>
                  <a:srgbClr val="000000"/>
                </a:solidFill>
                <a:latin typeface="Calibri" panose="020F0502020204030204" pitchFamily="34" charset="0"/>
                <a:cs typeface="Calibri" panose="020F0502020204030204" pitchFamily="34" charset="0"/>
              </a:rPr>
              <a:t>, i </a:t>
            </a:r>
            <a:r>
              <a:rPr lang="it-IT" i="1" dirty="0">
                <a:solidFill>
                  <a:srgbClr val="000000"/>
                </a:solidFill>
                <a:latin typeface="Calibri" panose="020F0502020204030204" pitchFamily="34" charset="0"/>
                <a:cs typeface="Calibri" panose="020F0502020204030204" pitchFamily="34" charset="0"/>
              </a:rPr>
              <a:t>giochi di fluidità locutoria</a:t>
            </a:r>
            <a:r>
              <a:rPr lang="it-IT" dirty="0">
                <a:solidFill>
                  <a:srgbClr val="000000"/>
                </a:solidFill>
                <a:latin typeface="Calibri" panose="020F0502020204030204" pitchFamily="34" charset="0"/>
                <a:cs typeface="Calibri" panose="020F0502020204030204" pitchFamily="34" charset="0"/>
              </a:rPr>
              <a:t>, le </a:t>
            </a:r>
            <a:r>
              <a:rPr lang="it-IT" i="1" dirty="0">
                <a:solidFill>
                  <a:srgbClr val="000000"/>
                </a:solidFill>
                <a:latin typeface="Calibri" panose="020F0502020204030204" pitchFamily="34" charset="0"/>
                <a:cs typeface="Calibri" panose="020F0502020204030204" pitchFamily="34" charset="0"/>
              </a:rPr>
              <a:t>sequenze fonetiche</a:t>
            </a:r>
            <a:r>
              <a:rPr lang="it-IT" dirty="0">
                <a:solidFill>
                  <a:srgbClr val="000000"/>
                </a:solidFill>
                <a:latin typeface="Calibri" panose="020F0502020204030204" pitchFamily="34" charset="0"/>
                <a:cs typeface="Calibri" panose="020F0502020204030204" pitchFamily="34" charset="0"/>
              </a:rPr>
              <a:t>, etc. </a:t>
            </a:r>
          </a:p>
          <a:p>
            <a:pPr algn="just"/>
            <a:endParaRPr lang="it-IT" dirty="0">
              <a:solidFill>
                <a:srgbClr val="000000"/>
              </a:solidFill>
              <a:latin typeface="Calibri" panose="020F0502020204030204" pitchFamily="34" charset="0"/>
              <a:cs typeface="Calibri" panose="020F0502020204030204" pitchFamily="34" charset="0"/>
            </a:endParaRPr>
          </a:p>
          <a:p>
            <a:pPr algn="just"/>
            <a:r>
              <a:rPr lang="it-IT" dirty="0">
                <a:solidFill>
                  <a:srgbClr val="000000"/>
                </a:solidFill>
                <a:latin typeface="Calibri" panose="020F0502020204030204" pitchFamily="34" charset="0"/>
                <a:cs typeface="Calibri" panose="020F0502020204030204" pitchFamily="34" charset="0"/>
              </a:rPr>
              <a:t>Non meno importanti sono le </a:t>
            </a:r>
            <a:r>
              <a:rPr lang="it-IT" b="1" dirty="0">
                <a:solidFill>
                  <a:srgbClr val="000000"/>
                </a:solidFill>
                <a:latin typeface="Calibri" panose="020F0502020204030204" pitchFamily="34" charset="0"/>
                <a:cs typeface="Calibri" panose="020F0502020204030204" pitchFamily="34" charset="0"/>
              </a:rPr>
              <a:t>azioni mirate alla prevenzione</a:t>
            </a:r>
            <a:r>
              <a:rPr lang="it-IT" dirty="0">
                <a:solidFill>
                  <a:srgbClr val="000000"/>
                </a:solidFill>
                <a:latin typeface="Calibri" panose="020F0502020204030204" pitchFamily="34" charset="0"/>
                <a:cs typeface="Calibri" panose="020F0502020204030204" pitchFamily="34" charset="0"/>
              </a:rPr>
              <a:t>: fabulazione, ascolto e riproduzione di nenie e/o conte, descrizione verbale di animali, persone, cose, etc. Il lavoro è svolto con oggetti di materiale diverso, simili a giocattoli, che il bambino può vedere, toccare, associare alle parole. In tal modo, egli impara a comprendere e a comunicare le sensazioni che prova. </a:t>
            </a:r>
          </a:p>
          <a:p>
            <a:pPr algn="just"/>
            <a:endParaRPr lang="it-IT" dirty="0">
              <a:solidFill>
                <a:srgbClr val="000000"/>
              </a:solidFill>
              <a:latin typeface="Calibri" panose="020F0502020204030204" pitchFamily="34" charset="0"/>
              <a:cs typeface="Calibri" panose="020F0502020204030204" pitchFamily="34" charset="0"/>
            </a:endParaRPr>
          </a:p>
          <a:p>
            <a:pPr algn="just"/>
            <a:r>
              <a:rPr lang="it-IT" dirty="0">
                <a:solidFill>
                  <a:srgbClr val="000000"/>
                </a:solidFill>
                <a:latin typeface="Calibri" panose="020F0502020204030204" pitchFamily="34" charset="0"/>
                <a:cs typeface="Calibri" panose="020F0502020204030204" pitchFamily="34" charset="0"/>
              </a:rPr>
              <a:t>Talvolta, vengono utilizzate anche schede grafiche che rappresentano oggetti da associare a parole.</a:t>
            </a:r>
            <a:endParaRPr lang="it-IT" dirty="0">
              <a:solidFill>
                <a:srgbClr val="000000"/>
              </a:solidFill>
              <a:effectLst/>
              <a:latin typeface="Calibri" panose="020F0502020204030204" pitchFamily="34" charset="0"/>
              <a:cs typeface="Calibri" panose="020F0502020204030204" pitchFamily="34" charset="0"/>
            </a:endParaRPr>
          </a:p>
        </p:txBody>
      </p:sp>
      <p:pic>
        <p:nvPicPr>
          <p:cNvPr id="5" name="Audio 4">
            <a:hlinkClick r:id="" action="ppaction://media"/>
            <a:extLst>
              <a:ext uri="{FF2B5EF4-FFF2-40B4-BE49-F238E27FC236}">
                <a16:creationId xmlns:a16="http://schemas.microsoft.com/office/drawing/2014/main" id="{C117EB26-ED9F-4C49-9BF0-A93B7BAB75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20524347"/>
      </p:ext>
    </p:extLst>
  </p:cSld>
  <p:clrMapOvr>
    <a:masterClrMapping/>
  </p:clrMapOvr>
  <mc:AlternateContent xmlns:mc="http://schemas.openxmlformats.org/markup-compatibility/2006">
    <mc:Choice xmlns:p14="http://schemas.microsoft.com/office/powerpoint/2010/main" Requires="p14">
      <p:transition spd="slow" p14:dur="2000" advTm="90405"/>
    </mc:Choice>
    <mc:Fallback>
      <p:transition spd="slow" advTm="90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4BE6458-FB60-4CAD-A994-0DBBBBEEB6D3}"/>
              </a:ext>
            </a:extLst>
          </p:cNvPr>
          <p:cNvSpPr/>
          <p:nvPr/>
        </p:nvSpPr>
        <p:spPr>
          <a:xfrm>
            <a:off x="291548" y="535900"/>
            <a:ext cx="8852452" cy="2800767"/>
          </a:xfrm>
          <a:prstGeom prst="rect">
            <a:avLst/>
          </a:prstGeom>
        </p:spPr>
        <p:txBody>
          <a:bodyPr wrap="square">
            <a:spAutoFit/>
          </a:bodyPr>
          <a:lstStyle/>
          <a:p>
            <a:pPr algn="just"/>
            <a:r>
              <a:rPr lang="it-IT" sz="1600" dirty="0">
                <a:solidFill>
                  <a:srgbClr val="000000"/>
                </a:solidFill>
                <a:latin typeface="Calibri" panose="020F0502020204030204" pitchFamily="34" charset="0"/>
                <a:cs typeface="Calibri" panose="020F0502020204030204" pitchFamily="34" charset="0"/>
              </a:rPr>
              <a:t>Segnali evidenziabili in </a:t>
            </a:r>
            <a:r>
              <a:rPr lang="it-IT" sz="1600" b="1" dirty="0">
                <a:solidFill>
                  <a:srgbClr val="000000"/>
                </a:solidFill>
                <a:latin typeface="Calibri" panose="020F0502020204030204" pitchFamily="34" charset="0"/>
                <a:cs typeface="Calibri" panose="020F0502020204030204" pitchFamily="34" charset="0"/>
              </a:rPr>
              <a:t>età scolare (7-10 anni)</a:t>
            </a:r>
            <a:r>
              <a:rPr lang="it-IT" sz="1600" dirty="0">
                <a:solidFill>
                  <a:srgbClr val="000000"/>
                </a:solidFill>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r>
              <a:rPr lang="it-IT" sz="1600" dirty="0">
                <a:solidFill>
                  <a:srgbClr val="000000"/>
                </a:solidFill>
                <a:latin typeface="Calibri" panose="020F0502020204030204" pitchFamily="34" charset="0"/>
                <a:cs typeface="Calibri" panose="020F0502020204030204" pitchFamily="34" charset="0"/>
              </a:rPr>
              <a:t>difficoltà a imparare prefissi e suffissi;</a:t>
            </a:r>
          </a:p>
          <a:p>
            <a:pPr marL="285750" indent="-285750" algn="just">
              <a:buFont typeface="Arial" panose="020B0604020202020204" pitchFamily="34" charset="0"/>
              <a:buChar char="•"/>
            </a:pPr>
            <a:r>
              <a:rPr lang="it-IT" sz="1600" dirty="0">
                <a:solidFill>
                  <a:srgbClr val="000000"/>
                </a:solidFill>
                <a:latin typeface="Calibri" panose="020F0502020204030204" pitchFamily="34" charset="0"/>
                <a:cs typeface="Calibri" panose="020F0502020204030204" pitchFamily="34" charset="0"/>
              </a:rPr>
              <a:t>riluttanza a leggere ad alta voce;</a:t>
            </a:r>
          </a:p>
          <a:p>
            <a:pPr marL="285750" indent="-285750" algn="just">
              <a:buFont typeface="Arial" panose="020B0604020202020204" pitchFamily="34" charset="0"/>
              <a:buChar char="•"/>
            </a:pPr>
            <a:r>
              <a:rPr lang="it-IT" sz="1600" dirty="0">
                <a:solidFill>
                  <a:srgbClr val="000000"/>
                </a:solidFill>
                <a:latin typeface="Calibri" panose="020F0502020204030204" pitchFamily="34" charset="0"/>
                <a:cs typeface="Calibri" panose="020F0502020204030204" pitchFamily="34" charset="0"/>
              </a:rPr>
              <a:t>difficoltà a capire i problemi di matematica;</a:t>
            </a:r>
          </a:p>
          <a:p>
            <a:pPr marL="285750" indent="-285750" algn="just">
              <a:buFont typeface="Arial" panose="020B0604020202020204" pitchFamily="34" charset="0"/>
              <a:buChar char="•"/>
            </a:pPr>
            <a:r>
              <a:rPr lang="it-IT" sz="1600" dirty="0">
                <a:solidFill>
                  <a:srgbClr val="000000"/>
                </a:solidFill>
                <a:latin typeface="Calibri" panose="020F0502020204030204" pitchFamily="34" charset="0"/>
                <a:cs typeface="Calibri" panose="020F0502020204030204" pitchFamily="34" charset="0"/>
              </a:rPr>
              <a:t>calligrafia caotica e incomprensibile;</a:t>
            </a:r>
          </a:p>
          <a:p>
            <a:pPr marL="285750" indent="-285750" algn="just">
              <a:buFont typeface="Arial" panose="020B0604020202020204" pitchFamily="34" charset="0"/>
              <a:buChar char="•"/>
            </a:pPr>
            <a:r>
              <a:rPr lang="it-IT" sz="1600" dirty="0">
                <a:solidFill>
                  <a:srgbClr val="000000"/>
                </a:solidFill>
                <a:latin typeface="Calibri" panose="020F0502020204030204" pitchFamily="34" charset="0"/>
                <a:cs typeface="Calibri" panose="020F0502020204030204" pitchFamily="34" charset="0"/>
              </a:rPr>
              <a:t>riluttanza ad eseguire compiti scritti;</a:t>
            </a:r>
          </a:p>
          <a:p>
            <a:pPr marL="285750" indent="-285750" algn="just">
              <a:buFont typeface="Arial" panose="020B0604020202020204" pitchFamily="34" charset="0"/>
              <a:buChar char="•"/>
            </a:pPr>
            <a:r>
              <a:rPr lang="it-IT" sz="1600" dirty="0">
                <a:solidFill>
                  <a:srgbClr val="000000"/>
                </a:solidFill>
                <a:latin typeface="Calibri" panose="020F0502020204030204" pitchFamily="34" charset="0"/>
                <a:cs typeface="Calibri" panose="020F0502020204030204" pitchFamily="34" charset="0"/>
              </a:rPr>
              <a:t>scarsa capacità di ricordare gli avvenimenti;</a:t>
            </a:r>
          </a:p>
          <a:p>
            <a:pPr marL="285750" indent="-285750" algn="just">
              <a:buFont typeface="Arial" panose="020B0604020202020204" pitchFamily="34" charset="0"/>
              <a:buChar char="•"/>
            </a:pPr>
            <a:r>
              <a:rPr lang="it-IT" sz="1600" dirty="0">
                <a:solidFill>
                  <a:srgbClr val="000000"/>
                </a:solidFill>
                <a:latin typeface="Calibri" panose="020F0502020204030204" pitchFamily="34" charset="0"/>
                <a:cs typeface="Calibri" panose="020F0502020204030204" pitchFamily="34" charset="0"/>
              </a:rPr>
              <a:t>incapacità a ripetere correttamente una storia, non rispettando l’ordine temporale degli avvenimenti;</a:t>
            </a:r>
          </a:p>
          <a:p>
            <a:pPr marL="285750" indent="-285750" algn="just">
              <a:buFont typeface="Arial" panose="020B0604020202020204" pitchFamily="34" charset="0"/>
              <a:buChar char="•"/>
            </a:pPr>
            <a:r>
              <a:rPr lang="it-IT" sz="1600" dirty="0">
                <a:solidFill>
                  <a:srgbClr val="000000"/>
                </a:solidFill>
                <a:latin typeface="Calibri" panose="020F0502020204030204" pitchFamily="34" charset="0"/>
                <a:cs typeface="Calibri" panose="020F0502020204030204" pitchFamily="34" charset="0"/>
              </a:rPr>
              <a:t>estrema difficoltà a fare amicizia con i coetanei;</a:t>
            </a:r>
          </a:p>
          <a:p>
            <a:pPr marL="285750" indent="-285750" algn="just">
              <a:buFont typeface="Arial" panose="020B0604020202020204" pitchFamily="34" charset="0"/>
              <a:buChar char="•"/>
            </a:pPr>
            <a:r>
              <a:rPr lang="it-IT" sz="1600" dirty="0">
                <a:solidFill>
                  <a:srgbClr val="000000"/>
                </a:solidFill>
                <a:latin typeface="Calibri" panose="020F0502020204030204" pitchFamily="34" charset="0"/>
                <a:cs typeface="Calibri" panose="020F0502020204030204" pitchFamily="34" charset="0"/>
              </a:rPr>
              <a:t>difficoltà a rispettare il proprio turno durante una conversazione o durante un gioco;</a:t>
            </a:r>
          </a:p>
          <a:p>
            <a:pPr marL="285750" indent="-285750" algn="just">
              <a:buFont typeface="Arial" panose="020B0604020202020204" pitchFamily="34" charset="0"/>
              <a:buChar char="•"/>
            </a:pPr>
            <a:r>
              <a:rPr lang="it-IT" sz="1600" dirty="0">
                <a:solidFill>
                  <a:srgbClr val="000000"/>
                </a:solidFill>
                <a:latin typeface="Calibri" panose="020F0502020204030204" pitchFamily="34" charset="0"/>
                <a:cs typeface="Calibri" panose="020F0502020204030204" pitchFamily="34" charset="0"/>
              </a:rPr>
              <a:t>difficoltà a capire gli scherzi e le barzellette.</a:t>
            </a:r>
          </a:p>
        </p:txBody>
      </p:sp>
      <p:sp>
        <p:nvSpPr>
          <p:cNvPr id="3" name="Rettangolo 2">
            <a:extLst>
              <a:ext uri="{FF2B5EF4-FFF2-40B4-BE49-F238E27FC236}">
                <a16:creationId xmlns:a16="http://schemas.microsoft.com/office/drawing/2014/main" id="{9C1899CC-904F-49E3-97A2-268E71807782}"/>
              </a:ext>
            </a:extLst>
          </p:cNvPr>
          <p:cNvSpPr/>
          <p:nvPr/>
        </p:nvSpPr>
        <p:spPr>
          <a:xfrm>
            <a:off x="1669774" y="4193019"/>
            <a:ext cx="6096000" cy="1754326"/>
          </a:xfrm>
          <a:prstGeom prst="rect">
            <a:avLst/>
          </a:prstGeom>
        </p:spPr>
        <p:txBody>
          <a:bodyPr>
            <a:spAutoFit/>
          </a:bodyPr>
          <a:lstStyle/>
          <a:p>
            <a:pPr algn="just"/>
            <a:r>
              <a:rPr lang="it-IT" b="1" dirty="0">
                <a:latin typeface="Calibri" panose="020F0502020204030204" pitchFamily="34" charset="0"/>
                <a:cs typeface="Calibri" panose="020F0502020204030204" pitchFamily="34" charset="0"/>
              </a:rPr>
              <a:t>La presenza e, soprattutto, la persistenza di alcuni tra i segnali sopra elencati, deve indurre a sospettare l’esistenza di un disturbo di apprendimento scolastico. Per la corretta diagnosi del disturbo è necessario un esame approfondito e l’uso di diversi test psicometrici.</a:t>
            </a:r>
          </a:p>
          <a:p>
            <a:endParaRPr lang="it-IT" dirty="0"/>
          </a:p>
        </p:txBody>
      </p:sp>
      <p:pic>
        <p:nvPicPr>
          <p:cNvPr id="4" name="Audio 3">
            <a:hlinkClick r:id="" action="ppaction://media"/>
            <a:extLst>
              <a:ext uri="{FF2B5EF4-FFF2-40B4-BE49-F238E27FC236}">
                <a16:creationId xmlns:a16="http://schemas.microsoft.com/office/drawing/2014/main" id="{4CF4D4DD-39CA-4B41-9247-C612A95A8C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51011832"/>
      </p:ext>
    </p:extLst>
  </p:cSld>
  <p:clrMapOvr>
    <a:masterClrMapping/>
  </p:clrMapOvr>
  <mc:AlternateContent xmlns:mc="http://schemas.openxmlformats.org/markup-compatibility/2006" xmlns:p14="http://schemas.microsoft.com/office/powerpoint/2010/main">
    <mc:Choice Requires="p14">
      <p:transition spd="slow" p14:dur="2000" advTm="69026"/>
    </mc:Choice>
    <mc:Fallback xmlns="">
      <p:transition spd="slow" advTm="69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58F52FC5-D153-4C39-A976-636EBF991240}"/>
              </a:ext>
            </a:extLst>
          </p:cNvPr>
          <p:cNvPicPr>
            <a:picLocks noChangeAspect="1"/>
          </p:cNvPicPr>
          <p:nvPr/>
        </p:nvPicPr>
        <p:blipFill>
          <a:blip r:embed="rId4"/>
          <a:stretch>
            <a:fillRect/>
          </a:stretch>
        </p:blipFill>
        <p:spPr>
          <a:xfrm>
            <a:off x="772272" y="245164"/>
            <a:ext cx="8177917" cy="6133438"/>
          </a:xfrm>
          <a:prstGeom prst="rect">
            <a:avLst/>
          </a:prstGeom>
        </p:spPr>
      </p:pic>
      <p:sp>
        <p:nvSpPr>
          <p:cNvPr id="11" name="CasellaDiTesto 10">
            <a:extLst>
              <a:ext uri="{FF2B5EF4-FFF2-40B4-BE49-F238E27FC236}">
                <a16:creationId xmlns:a16="http://schemas.microsoft.com/office/drawing/2014/main" id="{384B8A9D-F014-4B69-9582-F1B805E224F4}"/>
              </a:ext>
            </a:extLst>
          </p:cNvPr>
          <p:cNvSpPr txBox="1"/>
          <p:nvPr/>
        </p:nvSpPr>
        <p:spPr>
          <a:xfrm>
            <a:off x="1093446" y="1020220"/>
            <a:ext cx="7255424" cy="646331"/>
          </a:xfrm>
          <a:prstGeom prst="rect">
            <a:avLst/>
          </a:prstGeom>
          <a:solidFill>
            <a:schemeClr val="accent2">
              <a:lumMod val="60000"/>
              <a:lumOff val="40000"/>
            </a:schemeClr>
          </a:solidFill>
          <a:ln>
            <a:solidFill>
              <a:srgbClr val="002060"/>
            </a:solidFill>
          </a:ln>
        </p:spPr>
        <p:txBody>
          <a:bodyPr wrap="square" rtlCol="0">
            <a:spAutoFit/>
          </a:bodyPr>
          <a:lstStyle/>
          <a:p>
            <a:pPr lvl="0" algn="ctr"/>
            <a:r>
              <a:rPr lang="it-IT" sz="3600" b="1" dirty="0">
                <a:solidFill>
                  <a:prstClr val="black"/>
                </a:solidFill>
                <a:latin typeface="Calibri" panose="020F0502020204030204" pitchFamily="34" charset="0"/>
                <a:cs typeface="Calibri" panose="020F0502020204030204" pitchFamily="34" charset="0"/>
              </a:rPr>
              <a:t>DISTURBI DELL’APPRENDIMENTO</a:t>
            </a:r>
          </a:p>
        </p:txBody>
      </p:sp>
      <p:cxnSp>
        <p:nvCxnSpPr>
          <p:cNvPr id="13" name="Connettore 2 12">
            <a:extLst>
              <a:ext uri="{FF2B5EF4-FFF2-40B4-BE49-F238E27FC236}">
                <a16:creationId xmlns:a16="http://schemas.microsoft.com/office/drawing/2014/main" id="{5B41F68C-ABB6-4D8A-BA18-FC2DD90115AF}"/>
              </a:ext>
            </a:extLst>
          </p:cNvPr>
          <p:cNvCxnSpPr>
            <a:cxnSpLocks/>
          </p:cNvCxnSpPr>
          <p:nvPr/>
        </p:nvCxnSpPr>
        <p:spPr>
          <a:xfrm>
            <a:off x="4446934" y="1666551"/>
            <a:ext cx="747918" cy="347779"/>
          </a:xfrm>
          <a:prstGeom prst="straightConnector1">
            <a:avLst/>
          </a:prstGeom>
          <a:ln>
            <a:solidFill>
              <a:srgbClr val="DF0B6B"/>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C05C49F2-BDC2-47F9-B357-7DC41EBDAEC5}"/>
              </a:ext>
            </a:extLst>
          </p:cNvPr>
          <p:cNvCxnSpPr>
            <a:cxnSpLocks/>
          </p:cNvCxnSpPr>
          <p:nvPr/>
        </p:nvCxnSpPr>
        <p:spPr>
          <a:xfrm flipH="1">
            <a:off x="3845615" y="1666551"/>
            <a:ext cx="588090" cy="440545"/>
          </a:xfrm>
          <a:prstGeom prst="straightConnector1">
            <a:avLst/>
          </a:prstGeom>
          <a:ln>
            <a:solidFill>
              <a:srgbClr val="DF0B6B"/>
            </a:solidFill>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7A0229CE-CADE-43E9-B595-F127E807CF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94895942"/>
      </p:ext>
    </p:extLst>
  </p:cSld>
  <p:clrMapOvr>
    <a:masterClrMapping/>
  </p:clrMapOvr>
  <mc:AlternateContent xmlns:mc="http://schemas.openxmlformats.org/markup-compatibility/2006" xmlns:p14="http://schemas.microsoft.com/office/powerpoint/2010/main">
    <mc:Choice Requires="p14">
      <p:transition spd="slow" p14:dur="2000" advTm="69951"/>
    </mc:Choice>
    <mc:Fallback xmlns="">
      <p:transition spd="slow" advTm="69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CA3F5FC-BDD0-477E-A0B8-D07FB9EB44A4}"/>
              </a:ext>
            </a:extLst>
          </p:cNvPr>
          <p:cNvPicPr>
            <a:picLocks noChangeAspect="1"/>
          </p:cNvPicPr>
          <p:nvPr/>
        </p:nvPicPr>
        <p:blipFill>
          <a:blip r:embed="rId4"/>
          <a:stretch>
            <a:fillRect/>
          </a:stretch>
        </p:blipFill>
        <p:spPr>
          <a:xfrm>
            <a:off x="103163" y="267286"/>
            <a:ext cx="8618806" cy="6464105"/>
          </a:xfrm>
          <a:prstGeom prst="rect">
            <a:avLst/>
          </a:prstGeom>
        </p:spPr>
      </p:pic>
      <p:pic>
        <p:nvPicPr>
          <p:cNvPr id="7" name="Audio 6">
            <a:hlinkClick r:id="" action="ppaction://media"/>
            <a:extLst>
              <a:ext uri="{FF2B5EF4-FFF2-40B4-BE49-F238E27FC236}">
                <a16:creationId xmlns:a16="http://schemas.microsoft.com/office/drawing/2014/main" id="{BCEBE078-230B-4B19-8AEB-9F53CB16DD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24323595"/>
      </p:ext>
    </p:extLst>
  </p:cSld>
  <p:clrMapOvr>
    <a:masterClrMapping/>
  </p:clrMapOvr>
  <mc:AlternateContent xmlns:mc="http://schemas.openxmlformats.org/markup-compatibility/2006" xmlns:p14="http://schemas.microsoft.com/office/powerpoint/2010/main">
    <mc:Choice Requires="p14">
      <p:transition spd="slow" p14:dur="2000" advTm="33935"/>
    </mc:Choice>
    <mc:Fallback xmlns="">
      <p:transition spd="slow" advTm="33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28B0C78-7722-40F9-B57F-9795FDEA0532}"/>
              </a:ext>
            </a:extLst>
          </p:cNvPr>
          <p:cNvSpPr txBox="1"/>
          <p:nvPr/>
        </p:nvSpPr>
        <p:spPr>
          <a:xfrm>
            <a:off x="5266311" y="270534"/>
            <a:ext cx="4318782" cy="584775"/>
          </a:xfrm>
          <a:prstGeom prst="rect">
            <a:avLst/>
          </a:prstGeom>
          <a:noFill/>
        </p:spPr>
        <p:txBody>
          <a:bodyPr wrap="square" rtlCol="0">
            <a:spAutoFit/>
          </a:bodyPr>
          <a:lstStyle/>
          <a:p>
            <a:r>
              <a:rPr lang="it-IT" sz="3200" b="1" dirty="0">
                <a:solidFill>
                  <a:srgbClr val="C00000"/>
                </a:solidFill>
                <a:latin typeface="Calibri" panose="020F0502020204030204" pitchFamily="34" charset="0"/>
                <a:cs typeface="Calibri" panose="020F0502020204030204" pitchFamily="34" charset="0"/>
              </a:rPr>
              <a:t>FACCIAMO CHIAREZZA</a:t>
            </a:r>
          </a:p>
        </p:txBody>
      </p:sp>
      <p:sp>
        <p:nvSpPr>
          <p:cNvPr id="6" name="CasellaDiTesto 5">
            <a:extLst>
              <a:ext uri="{FF2B5EF4-FFF2-40B4-BE49-F238E27FC236}">
                <a16:creationId xmlns:a16="http://schemas.microsoft.com/office/drawing/2014/main" id="{9F76467E-350C-4A20-AD82-F583991A6BF5}"/>
              </a:ext>
            </a:extLst>
          </p:cNvPr>
          <p:cNvSpPr txBox="1"/>
          <p:nvPr/>
        </p:nvSpPr>
        <p:spPr>
          <a:xfrm>
            <a:off x="4001952" y="6437344"/>
            <a:ext cx="1856935" cy="369332"/>
          </a:xfrm>
          <a:prstGeom prst="rect">
            <a:avLst/>
          </a:prstGeom>
          <a:solidFill>
            <a:schemeClr val="bg1"/>
          </a:solidFill>
        </p:spPr>
        <p:txBody>
          <a:bodyPr wrap="square" rtlCol="0">
            <a:spAutoFit/>
          </a:bodyPr>
          <a:lstStyle/>
          <a:p>
            <a:endParaRPr lang="it-IT" dirty="0"/>
          </a:p>
        </p:txBody>
      </p:sp>
      <p:pic>
        <p:nvPicPr>
          <p:cNvPr id="7" name="Immagine 6">
            <a:extLst>
              <a:ext uri="{FF2B5EF4-FFF2-40B4-BE49-F238E27FC236}">
                <a16:creationId xmlns:a16="http://schemas.microsoft.com/office/drawing/2014/main" id="{09D13A1A-9992-42AC-8D75-A4ABC54DF533}"/>
              </a:ext>
            </a:extLst>
          </p:cNvPr>
          <p:cNvPicPr>
            <a:picLocks noChangeAspect="1"/>
          </p:cNvPicPr>
          <p:nvPr/>
        </p:nvPicPr>
        <p:blipFill>
          <a:blip r:embed="rId4"/>
          <a:stretch>
            <a:fillRect/>
          </a:stretch>
        </p:blipFill>
        <p:spPr>
          <a:xfrm>
            <a:off x="791240" y="1093304"/>
            <a:ext cx="7733781" cy="5808928"/>
          </a:xfrm>
          <a:prstGeom prst="rect">
            <a:avLst/>
          </a:prstGeom>
        </p:spPr>
      </p:pic>
      <p:sp>
        <p:nvSpPr>
          <p:cNvPr id="8" name="CasellaDiTesto 7">
            <a:extLst>
              <a:ext uri="{FF2B5EF4-FFF2-40B4-BE49-F238E27FC236}">
                <a16:creationId xmlns:a16="http://schemas.microsoft.com/office/drawing/2014/main" id="{E09008F6-6E87-4F7A-AB72-8C5278C494D8}"/>
              </a:ext>
            </a:extLst>
          </p:cNvPr>
          <p:cNvSpPr txBox="1"/>
          <p:nvPr/>
        </p:nvSpPr>
        <p:spPr>
          <a:xfrm>
            <a:off x="1641842" y="5059160"/>
            <a:ext cx="7248939" cy="1843072"/>
          </a:xfrm>
          <a:prstGeom prst="rect">
            <a:avLst/>
          </a:prstGeom>
          <a:solidFill>
            <a:schemeClr val="bg1"/>
          </a:solidFill>
        </p:spPr>
        <p:txBody>
          <a:bodyPr wrap="square" rtlCol="0">
            <a:spAutoFit/>
          </a:bodyPr>
          <a:lstStyle/>
          <a:p>
            <a:endParaRPr lang="it-IT" dirty="0"/>
          </a:p>
        </p:txBody>
      </p:sp>
      <p:pic>
        <p:nvPicPr>
          <p:cNvPr id="9" name="Immagine 8">
            <a:extLst>
              <a:ext uri="{FF2B5EF4-FFF2-40B4-BE49-F238E27FC236}">
                <a16:creationId xmlns:a16="http://schemas.microsoft.com/office/drawing/2014/main" id="{3CAFFE26-D180-4070-A546-0700CA89CFFB}"/>
              </a:ext>
            </a:extLst>
          </p:cNvPr>
          <p:cNvPicPr>
            <a:picLocks noChangeAspect="1"/>
          </p:cNvPicPr>
          <p:nvPr/>
        </p:nvPicPr>
        <p:blipFill>
          <a:blip r:embed="rId5"/>
          <a:stretch>
            <a:fillRect/>
          </a:stretch>
        </p:blipFill>
        <p:spPr>
          <a:xfrm>
            <a:off x="9859400" y="270534"/>
            <a:ext cx="2095500" cy="2095500"/>
          </a:xfrm>
          <a:prstGeom prst="rect">
            <a:avLst/>
          </a:prstGeom>
        </p:spPr>
      </p:pic>
      <p:pic>
        <p:nvPicPr>
          <p:cNvPr id="2" name="Audio 1">
            <a:hlinkClick r:id="" action="ppaction://media"/>
            <a:extLst>
              <a:ext uri="{FF2B5EF4-FFF2-40B4-BE49-F238E27FC236}">
                <a16:creationId xmlns:a16="http://schemas.microsoft.com/office/drawing/2014/main" id="{9E078290-B4B8-469B-8B5B-2068D9FF27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97907467"/>
      </p:ext>
    </p:extLst>
  </p:cSld>
  <p:clrMapOvr>
    <a:masterClrMapping/>
  </p:clrMapOvr>
  <mc:AlternateContent xmlns:mc="http://schemas.openxmlformats.org/markup-compatibility/2006" xmlns:p14="http://schemas.microsoft.com/office/powerpoint/2010/main">
    <mc:Choice Requires="p14">
      <p:transition spd="slow" p14:dur="2000" advTm="41134"/>
    </mc:Choice>
    <mc:Fallback xmlns="">
      <p:transition spd="slow" advTm="41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5ECE298-CBD5-43D6-A77B-43F0202FBC52}"/>
              </a:ext>
            </a:extLst>
          </p:cNvPr>
          <p:cNvPicPr>
            <a:picLocks noChangeAspect="1"/>
          </p:cNvPicPr>
          <p:nvPr/>
        </p:nvPicPr>
        <p:blipFill>
          <a:blip r:embed="rId4"/>
          <a:stretch>
            <a:fillRect/>
          </a:stretch>
        </p:blipFill>
        <p:spPr>
          <a:xfrm>
            <a:off x="260252" y="588643"/>
            <a:ext cx="8474020" cy="5910629"/>
          </a:xfrm>
          <a:prstGeom prst="rect">
            <a:avLst/>
          </a:prstGeom>
        </p:spPr>
      </p:pic>
      <p:pic>
        <p:nvPicPr>
          <p:cNvPr id="8" name="Audio 7">
            <a:hlinkClick r:id="" action="ppaction://media"/>
            <a:extLst>
              <a:ext uri="{FF2B5EF4-FFF2-40B4-BE49-F238E27FC236}">
                <a16:creationId xmlns:a16="http://schemas.microsoft.com/office/drawing/2014/main" id="{EAE98E39-E985-48EA-80D8-39F3745C26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37798585"/>
      </p:ext>
    </p:extLst>
  </p:cSld>
  <p:clrMapOvr>
    <a:masterClrMapping/>
  </p:clrMapOvr>
  <mc:AlternateContent xmlns:mc="http://schemas.openxmlformats.org/markup-compatibility/2006" xmlns:p14="http://schemas.microsoft.com/office/powerpoint/2010/main">
    <mc:Choice Requires="p14">
      <p:transition spd="slow" p14:dur="2000" advTm="49979"/>
    </mc:Choice>
    <mc:Fallback xmlns="">
      <p:transition spd="slow" advTm="49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Sfaccettatura">
  <a:themeElements>
    <a:clrScheme name="Sfaccettatur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Sfaccettatur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faccettatur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
  <TotalTime>601</TotalTime>
  <Words>8129</Words>
  <Application>Microsoft Office PowerPoint</Application>
  <PresentationFormat>Widescreen</PresentationFormat>
  <Paragraphs>326</Paragraphs>
  <Slides>47</Slides>
  <Notes>0</Notes>
  <HiddenSlides>0</HiddenSlides>
  <MMClips>47</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47</vt:i4>
      </vt:variant>
    </vt:vector>
  </HeadingPairs>
  <TitlesOfParts>
    <vt:vector size="52" baseType="lpstr">
      <vt:lpstr>Arial</vt:lpstr>
      <vt:lpstr>Calibri</vt:lpstr>
      <vt:lpstr>Trebuchet MS</vt:lpstr>
      <vt:lpstr>Wingdings 3</vt:lpstr>
      <vt:lpstr>Sfaccettatura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dc:creator>
  <cp:lastModifiedBy>Utente</cp:lastModifiedBy>
  <cp:revision>54</cp:revision>
  <dcterms:created xsi:type="dcterms:W3CDTF">2018-12-12T17:05:08Z</dcterms:created>
  <dcterms:modified xsi:type="dcterms:W3CDTF">2019-02-13T16:28:59Z</dcterms:modified>
</cp:coreProperties>
</file>