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1" r:id="rId5"/>
    <p:sldId id="259" r:id="rId6"/>
    <p:sldId id="260"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8" r:id="rId23"/>
    <p:sldId id="277"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9" r:id="rId54"/>
    <p:sldId id="310" r:id="rId55"/>
    <p:sldId id="311" r:id="rId56"/>
    <p:sldId id="312" r:id="rId57"/>
    <p:sldId id="313" r:id="rId58"/>
    <p:sldId id="314" r:id="rId59"/>
    <p:sldId id="315" r:id="rId60"/>
    <p:sldId id="316" r:id="rId61"/>
    <p:sldId id="317"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2/13/2019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2/13/2019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2/13/2019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2/13/2019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2/13/2019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it-IT"/>
              <a:t>Fare clic per modificare lo stile del titolo dello schema</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2/13/2019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2/13/2019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2/13/2019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2/13/2019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2/13/2019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2/13/2019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2/13/2019</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0.png"/><Relationship Id="rId5" Type="http://schemas.openxmlformats.org/officeDocument/2006/relationships/slide" Target="slide1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image" Target="../media/image28.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1.m4a"/><Relationship Id="rId1" Type="http://schemas.microsoft.com/office/2007/relationships/media" Target="../media/media51.m4a"/><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m4a"/><Relationship Id="rId1" Type="http://schemas.microsoft.com/office/2007/relationships/media" Target="../media/media52.m4a"/><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2.png"/><Relationship Id="rId4" Type="http://schemas.openxmlformats.org/officeDocument/2006/relationships/image" Target="../media/image30.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2.png"/><Relationship Id="rId4" Type="http://schemas.openxmlformats.org/officeDocument/2006/relationships/image" Target="../media/image31.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2.png"/><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2.png"/><Relationship Id="rId4" Type="http://schemas.openxmlformats.org/officeDocument/2006/relationships/image" Target="../media/image34.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11" Type="http://schemas.openxmlformats.org/officeDocument/2006/relationships/image" Target="../media/image2.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sultati immagini per bisogni educativi speciali">
            <a:extLst>
              <a:ext uri="{FF2B5EF4-FFF2-40B4-BE49-F238E27FC236}">
                <a16:creationId xmlns:a16="http://schemas.microsoft.com/office/drawing/2014/main" id="{D63AD523-F712-4A0A-A9BF-042275879F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3726" y="848138"/>
            <a:ext cx="5222101" cy="3392558"/>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32F5C7FA-9EAD-4F8E-9C54-7100F7DF1D35}"/>
              </a:ext>
            </a:extLst>
          </p:cNvPr>
          <p:cNvSpPr txBox="1"/>
          <p:nvPr/>
        </p:nvSpPr>
        <p:spPr>
          <a:xfrm>
            <a:off x="5552660" y="4532243"/>
            <a:ext cx="3114261" cy="400110"/>
          </a:xfrm>
          <a:prstGeom prst="rect">
            <a:avLst/>
          </a:prstGeom>
          <a:noFill/>
        </p:spPr>
        <p:txBody>
          <a:bodyPr wrap="square" rtlCol="0">
            <a:spAutoFit/>
          </a:bodyPr>
          <a:lstStyle/>
          <a:p>
            <a:r>
              <a:rPr lang="it-IT" sz="2000" b="1" dirty="0">
                <a:solidFill>
                  <a:srgbClr val="0070C0"/>
                </a:solidFill>
                <a:latin typeface="Calibri" panose="020F0502020204030204" pitchFamily="34" charset="0"/>
                <a:cs typeface="Calibri" panose="020F0502020204030204" pitchFamily="34" charset="0"/>
              </a:rPr>
              <a:t>Parte seconda</a:t>
            </a:r>
          </a:p>
        </p:txBody>
      </p:sp>
      <p:sp>
        <p:nvSpPr>
          <p:cNvPr id="5" name="CasellaDiTesto 4">
            <a:extLst>
              <a:ext uri="{FF2B5EF4-FFF2-40B4-BE49-F238E27FC236}">
                <a16:creationId xmlns:a16="http://schemas.microsoft.com/office/drawing/2014/main" id="{47F250B8-6967-40DB-B332-6E9D47175900}"/>
              </a:ext>
            </a:extLst>
          </p:cNvPr>
          <p:cNvSpPr txBox="1"/>
          <p:nvPr/>
        </p:nvSpPr>
        <p:spPr>
          <a:xfrm>
            <a:off x="8865827" y="5592417"/>
            <a:ext cx="2146730" cy="369332"/>
          </a:xfrm>
          <a:prstGeom prst="rect">
            <a:avLst/>
          </a:prstGeom>
          <a:noFill/>
        </p:spPr>
        <p:txBody>
          <a:bodyPr wrap="square" rtlCol="0">
            <a:spAutoFit/>
          </a:bodyPr>
          <a:lstStyle/>
          <a:p>
            <a:r>
              <a:rPr lang="it-IT" dirty="0"/>
              <a:t>Caterina Cela</a:t>
            </a:r>
          </a:p>
        </p:txBody>
      </p:sp>
      <p:pic>
        <p:nvPicPr>
          <p:cNvPr id="2" name="Audio 1">
            <a:hlinkClick r:id="" action="ppaction://media"/>
            <a:extLst>
              <a:ext uri="{FF2B5EF4-FFF2-40B4-BE49-F238E27FC236}">
                <a16:creationId xmlns:a16="http://schemas.microsoft.com/office/drawing/2014/main" id="{8362C9A5-4404-4E1E-A7B7-0366978C87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36726561"/>
      </p:ext>
    </p:extLst>
  </p:cSld>
  <p:clrMapOvr>
    <a:masterClrMapping/>
  </p:clrMapOvr>
  <mc:AlternateContent xmlns:mc="http://schemas.openxmlformats.org/markup-compatibility/2006">
    <mc:Choice xmlns:p14="http://schemas.microsoft.com/office/powerpoint/2010/main" Requires="p14">
      <p:transition spd="slow" p14:dur="2000" advTm="15529"/>
    </mc:Choice>
    <mc:Fallback>
      <p:transition spd="slow" advTm="15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05952FFD-8EB5-4E0B-9ADB-D69693FA4B99}"/>
              </a:ext>
            </a:extLst>
          </p:cNvPr>
          <p:cNvSpPr/>
          <p:nvPr/>
        </p:nvSpPr>
        <p:spPr>
          <a:xfrm>
            <a:off x="2372139" y="239980"/>
            <a:ext cx="9064488" cy="461665"/>
          </a:xfrm>
          <a:prstGeom prst="rect">
            <a:avLst/>
          </a:prstGeom>
        </p:spPr>
        <p:txBody>
          <a:bodyPr wrap="square">
            <a:spAutoFit/>
          </a:bodyPr>
          <a:lstStyle/>
          <a:p>
            <a:r>
              <a:rPr lang="it-IT" sz="2400" b="1" dirty="0">
                <a:solidFill>
                  <a:srgbClr val="FF0000"/>
                </a:solidFill>
              </a:rPr>
              <a:t>IL DEFICIT UDITIVO: LA SORDITÀ E LE SUE CLASSIFICAZIONI</a:t>
            </a:r>
            <a:r>
              <a:rPr lang="it-IT" sz="2400" dirty="0">
                <a:solidFill>
                  <a:srgbClr val="000000"/>
                </a:solidFill>
              </a:rPr>
              <a:t>.</a:t>
            </a:r>
            <a:endParaRPr lang="it-IT" sz="2400" dirty="0">
              <a:solidFill>
                <a:srgbClr val="000000"/>
              </a:solidFill>
              <a:effectLst/>
            </a:endParaRPr>
          </a:p>
        </p:txBody>
      </p:sp>
      <p:sp>
        <p:nvSpPr>
          <p:cNvPr id="3" name="Rettangolo 2">
            <a:extLst>
              <a:ext uri="{FF2B5EF4-FFF2-40B4-BE49-F238E27FC236}">
                <a16:creationId xmlns:a16="http://schemas.microsoft.com/office/drawing/2014/main" id="{0D8A59DA-5F26-4836-A83F-58D841E6073D}"/>
              </a:ext>
            </a:extLst>
          </p:cNvPr>
          <p:cNvSpPr/>
          <p:nvPr/>
        </p:nvSpPr>
        <p:spPr>
          <a:xfrm>
            <a:off x="2372139" y="1087836"/>
            <a:ext cx="9064487" cy="5078313"/>
          </a:xfrm>
          <a:prstGeom prst="rect">
            <a:avLst/>
          </a:prstGeom>
        </p:spPr>
        <p:txBody>
          <a:bodyPr wrap="square">
            <a:spAutoFit/>
          </a:bodyPr>
          <a:lstStyle/>
          <a:p>
            <a:pPr algn="just"/>
            <a:r>
              <a:rPr lang="it-IT" dirty="0">
                <a:solidFill>
                  <a:srgbClr val="000000"/>
                </a:solidFill>
              </a:rPr>
              <a:t>La </a:t>
            </a:r>
            <a:r>
              <a:rPr lang="it-IT" b="1" dirty="0">
                <a:solidFill>
                  <a:srgbClr val="000000"/>
                </a:solidFill>
              </a:rPr>
              <a:t>sordità</a:t>
            </a:r>
            <a:r>
              <a:rPr lang="it-IT" dirty="0">
                <a:solidFill>
                  <a:srgbClr val="000000"/>
                </a:solidFill>
              </a:rPr>
              <a:t>, com’è noto, consiste nella perdita – parziale (</a:t>
            </a:r>
            <a:r>
              <a:rPr lang="it-IT" i="1" dirty="0">
                <a:solidFill>
                  <a:srgbClr val="000000"/>
                </a:solidFill>
              </a:rPr>
              <a:t>ipoacusia</a:t>
            </a:r>
            <a:r>
              <a:rPr lang="it-IT" dirty="0">
                <a:solidFill>
                  <a:srgbClr val="000000"/>
                </a:solidFill>
              </a:rPr>
              <a:t>) o totale – della funzione uditiva per cause che possono essere </a:t>
            </a:r>
            <a:r>
              <a:rPr lang="it-IT" b="1" dirty="0">
                <a:solidFill>
                  <a:srgbClr val="000000"/>
                </a:solidFill>
              </a:rPr>
              <a:t>acquisite</a:t>
            </a:r>
            <a:r>
              <a:rPr lang="it-IT" dirty="0">
                <a:solidFill>
                  <a:srgbClr val="000000"/>
                </a:solidFill>
              </a:rPr>
              <a:t> (traumi subìti nel corso degli anni) o </a:t>
            </a:r>
            <a:r>
              <a:rPr lang="it-IT" b="1" dirty="0">
                <a:solidFill>
                  <a:srgbClr val="000000"/>
                </a:solidFill>
              </a:rPr>
              <a:t>congenite</a:t>
            </a:r>
            <a:r>
              <a:rPr lang="it-IT" dirty="0">
                <a:solidFill>
                  <a:srgbClr val="000000"/>
                </a:solidFill>
              </a:rPr>
              <a:t>. Esiste peraltro una forma di </a:t>
            </a:r>
            <a:r>
              <a:rPr lang="it-IT" b="1" dirty="0">
                <a:solidFill>
                  <a:srgbClr val="000000"/>
                </a:solidFill>
              </a:rPr>
              <a:t>sordità ereditaria</a:t>
            </a:r>
            <a:r>
              <a:rPr lang="it-IT" dirty="0">
                <a:solidFill>
                  <a:srgbClr val="000000"/>
                </a:solidFill>
              </a:rPr>
              <a:t>, dovuta a mutazioni genetiche trasmesse da una generazione all’altra.</a:t>
            </a:r>
          </a:p>
          <a:p>
            <a:pPr algn="just"/>
            <a:endParaRPr lang="it-IT" dirty="0">
              <a:solidFill>
                <a:srgbClr val="000000"/>
              </a:solidFill>
            </a:endParaRPr>
          </a:p>
          <a:p>
            <a:pPr algn="just"/>
            <a:endParaRPr lang="it-IT" dirty="0">
              <a:solidFill>
                <a:srgbClr val="000000"/>
              </a:solidFill>
            </a:endParaRPr>
          </a:p>
          <a:p>
            <a:pPr algn="just"/>
            <a:r>
              <a:rPr lang="it-IT" dirty="0">
                <a:solidFill>
                  <a:srgbClr val="000000"/>
                </a:solidFill>
              </a:rPr>
              <a:t>Il deficit è classificabile in base alla localizzazione del danno che ne è all’origine, per cui si è soliti distinguere tra:</a:t>
            </a:r>
          </a:p>
          <a:p>
            <a:pPr algn="just"/>
            <a:endParaRPr lang="it-IT" dirty="0">
              <a:solidFill>
                <a:srgbClr val="000000"/>
              </a:solidFill>
            </a:endParaRPr>
          </a:p>
          <a:p>
            <a:pPr marL="285750" indent="-285750" algn="just">
              <a:buFont typeface="Arial" panose="020B0604020202020204" pitchFamily="34" charset="0"/>
              <a:buChar char="•"/>
            </a:pPr>
            <a:r>
              <a:rPr lang="it-IT" b="1" dirty="0">
                <a:solidFill>
                  <a:srgbClr val="000000"/>
                </a:solidFill>
              </a:rPr>
              <a:t>sordità trasmissiva</a:t>
            </a:r>
            <a:r>
              <a:rPr lang="it-IT" dirty="0">
                <a:solidFill>
                  <a:srgbClr val="000000"/>
                </a:solidFill>
              </a:rPr>
              <a:t>, in cui la lesione è localizzata nell’orecchio esterno o in quello medio, ossia nella regione deputata alla trasmissione meccanica del suono, che a causa della disabilità è percepito in maniera distorta;</a:t>
            </a:r>
          </a:p>
          <a:p>
            <a:pPr marL="285750" indent="-285750" algn="just">
              <a:buFont typeface="Arial" panose="020B0604020202020204" pitchFamily="34" charset="0"/>
              <a:buChar char="•"/>
            </a:pPr>
            <a:r>
              <a:rPr lang="it-IT" b="1" dirty="0">
                <a:solidFill>
                  <a:srgbClr val="000000"/>
                </a:solidFill>
              </a:rPr>
              <a:t>sordità percettiva</a:t>
            </a:r>
            <a:r>
              <a:rPr lang="it-IT" dirty="0">
                <a:solidFill>
                  <a:srgbClr val="000000"/>
                </a:solidFill>
              </a:rPr>
              <a:t>, chiamata anche «neuro-sensoriale», causata da patologie dell’orecchio interno e dei canali neurali, per cui la persona ha difficoltà a riconoscere i suoni, soprattutto quelli acuti, essenziali nella comprensione del parlato;</a:t>
            </a:r>
          </a:p>
          <a:p>
            <a:pPr marL="285750" indent="-285750" algn="just">
              <a:buFont typeface="Arial" panose="020B0604020202020204" pitchFamily="34" charset="0"/>
              <a:buChar char="•"/>
            </a:pPr>
            <a:r>
              <a:rPr lang="it-IT" b="1" dirty="0">
                <a:solidFill>
                  <a:srgbClr val="000000"/>
                </a:solidFill>
              </a:rPr>
              <a:t>sordità mista</a:t>
            </a:r>
            <a:r>
              <a:rPr lang="it-IT" dirty="0">
                <a:solidFill>
                  <a:srgbClr val="000000"/>
                </a:solidFill>
              </a:rPr>
              <a:t>, caratterizzata dalla compresenza delle forme di sordità trasmissiva e percettiva.</a:t>
            </a:r>
          </a:p>
        </p:txBody>
      </p:sp>
      <p:pic>
        <p:nvPicPr>
          <p:cNvPr id="5" name="Audio 4">
            <a:hlinkClick r:id="" action="ppaction://media"/>
            <a:extLst>
              <a:ext uri="{FF2B5EF4-FFF2-40B4-BE49-F238E27FC236}">
                <a16:creationId xmlns:a16="http://schemas.microsoft.com/office/drawing/2014/main" id="{663E2AF8-450E-4E93-943D-CC5756C67D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27485361"/>
      </p:ext>
    </p:extLst>
  </p:cSld>
  <p:clrMapOvr>
    <a:masterClrMapping/>
  </p:clrMapOvr>
  <mc:AlternateContent xmlns:mc="http://schemas.openxmlformats.org/markup-compatibility/2006">
    <mc:Choice xmlns:p14="http://schemas.microsoft.com/office/powerpoint/2010/main" Requires="p14">
      <p:transition spd="slow" p14:dur="2000" advTm="61054"/>
    </mc:Choice>
    <mc:Fallback>
      <p:transition spd="slow" advTm="61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F8AA77F7-25C6-4795-A7BB-60A7E675D21B}"/>
              </a:ext>
            </a:extLst>
          </p:cNvPr>
          <p:cNvSpPr/>
          <p:nvPr/>
        </p:nvSpPr>
        <p:spPr>
          <a:xfrm>
            <a:off x="2438399" y="678315"/>
            <a:ext cx="8759687" cy="5632311"/>
          </a:xfrm>
          <a:prstGeom prst="rect">
            <a:avLst/>
          </a:prstGeom>
        </p:spPr>
        <p:txBody>
          <a:bodyPr wrap="square">
            <a:spAutoFit/>
          </a:bodyPr>
          <a:lstStyle/>
          <a:p>
            <a:pPr algn="just"/>
            <a:r>
              <a:rPr lang="it-IT" dirty="0">
                <a:solidFill>
                  <a:srgbClr val="000000"/>
                </a:solidFill>
              </a:rPr>
              <a:t>I parametri di riferimento per stabilire l’entità della lesione uditiva sono l’</a:t>
            </a:r>
            <a:r>
              <a:rPr lang="it-IT" b="1" dirty="0">
                <a:solidFill>
                  <a:srgbClr val="000000"/>
                </a:solidFill>
              </a:rPr>
              <a:t>intensità</a:t>
            </a:r>
            <a:r>
              <a:rPr lang="it-IT" dirty="0">
                <a:solidFill>
                  <a:srgbClr val="000000"/>
                </a:solidFill>
              </a:rPr>
              <a:t> e l’</a:t>
            </a:r>
            <a:r>
              <a:rPr lang="it-IT" b="1" dirty="0">
                <a:solidFill>
                  <a:srgbClr val="000000"/>
                </a:solidFill>
              </a:rPr>
              <a:t>altezza</a:t>
            </a:r>
            <a:r>
              <a:rPr lang="it-IT" dirty="0">
                <a:solidFill>
                  <a:srgbClr val="000000"/>
                </a:solidFill>
              </a:rPr>
              <a:t> della percezione sonora. L’intensità corrisponde all’ampiezza dell’onda e si misura in </a:t>
            </a:r>
            <a:r>
              <a:rPr lang="it-IT" i="1" dirty="0">
                <a:solidFill>
                  <a:srgbClr val="000000"/>
                </a:solidFill>
              </a:rPr>
              <a:t>decibel</a:t>
            </a:r>
            <a:r>
              <a:rPr lang="it-IT" dirty="0">
                <a:solidFill>
                  <a:srgbClr val="000000"/>
                </a:solidFill>
              </a:rPr>
              <a:t> (dB); l’altezza, invece, alla frequenza del suono e si misura in </a:t>
            </a:r>
            <a:r>
              <a:rPr lang="it-IT" i="1" dirty="0">
                <a:solidFill>
                  <a:srgbClr val="000000"/>
                </a:solidFill>
              </a:rPr>
              <a:t>hertz</a:t>
            </a:r>
            <a:r>
              <a:rPr lang="it-IT" dirty="0">
                <a:solidFill>
                  <a:srgbClr val="000000"/>
                </a:solidFill>
              </a:rPr>
              <a:t> (Hz).</a:t>
            </a:r>
          </a:p>
          <a:p>
            <a:pPr algn="just"/>
            <a:endParaRPr lang="it-IT" dirty="0">
              <a:solidFill>
                <a:srgbClr val="000000"/>
              </a:solidFill>
            </a:endParaRPr>
          </a:p>
          <a:p>
            <a:pPr algn="just"/>
            <a:endParaRPr lang="it-IT" dirty="0">
              <a:solidFill>
                <a:srgbClr val="000000"/>
              </a:solidFill>
            </a:endParaRPr>
          </a:p>
          <a:p>
            <a:pPr algn="just"/>
            <a:r>
              <a:rPr lang="it-IT" dirty="0">
                <a:solidFill>
                  <a:srgbClr val="000000"/>
                </a:solidFill>
              </a:rPr>
              <a:t>In base a questi parametri l’entità del deficit può essere fissata in una scala di valori così compresa:</a:t>
            </a:r>
          </a:p>
          <a:p>
            <a:pPr algn="just">
              <a:buFont typeface="Arial" panose="020B0604020202020204" pitchFamily="34" charset="0"/>
              <a:buChar char="•"/>
            </a:pPr>
            <a:r>
              <a:rPr lang="it-IT" dirty="0">
                <a:solidFill>
                  <a:srgbClr val="000000"/>
                </a:solidFill>
              </a:rPr>
              <a:t>tra 20 e 40 dB (</a:t>
            </a:r>
            <a:r>
              <a:rPr lang="it-IT" b="1" dirty="0">
                <a:solidFill>
                  <a:srgbClr val="000000"/>
                </a:solidFill>
              </a:rPr>
              <a:t>sordità lieve</a:t>
            </a:r>
            <a:r>
              <a:rPr lang="it-IT" dirty="0">
                <a:solidFill>
                  <a:srgbClr val="000000"/>
                </a:solidFill>
              </a:rPr>
              <a:t>), comportante la difficoltà ad ascoltare un discorso rapido, distante e/o a basso volume;</a:t>
            </a:r>
          </a:p>
          <a:p>
            <a:pPr algn="just">
              <a:buFont typeface="Arial" panose="020B0604020202020204" pitchFamily="34" charset="0"/>
              <a:buChar char="•"/>
            </a:pPr>
            <a:r>
              <a:rPr lang="it-IT" dirty="0">
                <a:solidFill>
                  <a:srgbClr val="000000"/>
                </a:solidFill>
              </a:rPr>
              <a:t>tra 41 e 70 dB (</a:t>
            </a:r>
            <a:r>
              <a:rPr lang="it-IT" b="1" dirty="0">
                <a:solidFill>
                  <a:srgbClr val="000000"/>
                </a:solidFill>
              </a:rPr>
              <a:t>sordità media</a:t>
            </a:r>
            <a:r>
              <a:rPr lang="it-IT" dirty="0">
                <a:solidFill>
                  <a:srgbClr val="000000"/>
                </a:solidFill>
              </a:rPr>
              <a:t>), comportante l’imperfetta percezione del linguaggio parlato e la difficoltà a discriminare le parole in una conversazione di normale intensità;</a:t>
            </a:r>
          </a:p>
          <a:p>
            <a:pPr algn="just">
              <a:buFont typeface="Arial" panose="020B0604020202020204" pitchFamily="34" charset="0"/>
              <a:buChar char="•"/>
            </a:pPr>
            <a:r>
              <a:rPr lang="it-IT" dirty="0">
                <a:solidFill>
                  <a:srgbClr val="000000"/>
                </a:solidFill>
              </a:rPr>
              <a:t>tra 71 e 90 dB (</a:t>
            </a:r>
            <a:r>
              <a:rPr lang="it-IT" b="1" dirty="0">
                <a:solidFill>
                  <a:srgbClr val="000000"/>
                </a:solidFill>
              </a:rPr>
              <a:t>sordità grave</a:t>
            </a:r>
            <a:r>
              <a:rPr lang="it-IT" dirty="0">
                <a:solidFill>
                  <a:srgbClr val="000000"/>
                </a:solidFill>
              </a:rPr>
              <a:t>), comportante la percezione di alcuni suoni soltanto e di qualche parola sporadica;</a:t>
            </a:r>
          </a:p>
          <a:p>
            <a:pPr algn="just">
              <a:buFont typeface="Arial" panose="020B0604020202020204" pitchFamily="34" charset="0"/>
              <a:buChar char="•"/>
            </a:pPr>
            <a:r>
              <a:rPr lang="it-IT" dirty="0">
                <a:solidFill>
                  <a:srgbClr val="000000"/>
                </a:solidFill>
              </a:rPr>
              <a:t>superiore a 90 dB (</a:t>
            </a:r>
            <a:r>
              <a:rPr lang="it-IT" b="1" dirty="0">
                <a:solidFill>
                  <a:srgbClr val="000000"/>
                </a:solidFill>
              </a:rPr>
              <a:t>sordità profonda</a:t>
            </a:r>
            <a:r>
              <a:rPr lang="it-IT" dirty="0">
                <a:solidFill>
                  <a:srgbClr val="000000"/>
                </a:solidFill>
              </a:rPr>
              <a:t>), comportante la totale incapacità di percepire i suoni del linguaggio parlato, per la qual cosa si rendono necessari il ricorso alla </a:t>
            </a:r>
            <a:r>
              <a:rPr lang="it-IT" i="1" dirty="0">
                <a:solidFill>
                  <a:srgbClr val="000000"/>
                </a:solidFill>
              </a:rPr>
              <a:t>lettura labiale</a:t>
            </a:r>
            <a:r>
              <a:rPr lang="it-IT" dirty="0">
                <a:solidFill>
                  <a:srgbClr val="000000"/>
                </a:solidFill>
              </a:rPr>
              <a:t> e/o l’apprendimento della </a:t>
            </a:r>
            <a:r>
              <a:rPr lang="it-IT" i="1" dirty="0">
                <a:solidFill>
                  <a:srgbClr val="000000"/>
                </a:solidFill>
              </a:rPr>
              <a:t>lingua dei segni</a:t>
            </a:r>
            <a:r>
              <a:rPr lang="it-IT" dirty="0">
                <a:solidFill>
                  <a:srgbClr val="000000"/>
                </a:solidFill>
              </a:rPr>
              <a:t>.</a:t>
            </a:r>
          </a:p>
          <a:p>
            <a:endParaRPr lang="it-IT" dirty="0">
              <a:solidFill>
                <a:srgbClr val="000000"/>
              </a:solidFill>
              <a:effectLst/>
            </a:endParaRPr>
          </a:p>
        </p:txBody>
      </p:sp>
      <mc:AlternateContent xmlns:mc="http://schemas.openxmlformats.org/markup-compatibility/2006" xmlns:pslz="http://schemas.microsoft.com/office/powerpoint/2016/slidezoom">
        <mc:Choice Requires="pslz">
          <p:graphicFrame>
            <p:nvGraphicFramePr>
              <p:cNvPr id="4" name="Anteprima della diapositiva 3">
                <a:extLst>
                  <a:ext uri="{FF2B5EF4-FFF2-40B4-BE49-F238E27FC236}">
                    <a16:creationId xmlns:a16="http://schemas.microsoft.com/office/drawing/2014/main" id="{2A166C1D-8E5B-4754-89CD-1FC77A59D609}"/>
                  </a:ext>
                </a:extLst>
              </p:cNvPr>
              <p:cNvGraphicFramePr>
                <a:graphicFrameLocks noChangeAspect="1"/>
              </p:cNvGraphicFramePr>
              <p:nvPr>
                <p:extLst>
                  <p:ext uri="{D42A27DB-BD31-4B8C-83A1-F6EECF244321}">
                    <p14:modId xmlns:p14="http://schemas.microsoft.com/office/powerpoint/2010/main" val="2612954175"/>
                  </p:ext>
                </p:extLst>
              </p:nvPr>
            </p:nvGraphicFramePr>
            <p:xfrm>
              <a:off x="-2385391" y="3988364"/>
              <a:ext cx="3048000" cy="1714500"/>
            </p:xfrm>
            <a:graphic>
              <a:graphicData uri="http://schemas.microsoft.com/office/powerpoint/2016/slidezoom">
                <pslz:sldZm>
                  <pslz:sldZmObj sldId="268" cId="840666005">
                    <pslz:zmPr id="{D0EAE0B1-D4DF-400C-A983-EC154560E8A3}"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4" name="Anteprima della diapositiva 3">
                <a:hlinkClick r:id="rId5" action="ppaction://hlinksldjump"/>
                <a:extLst>
                  <a:ext uri="{FF2B5EF4-FFF2-40B4-BE49-F238E27FC236}">
                    <a16:creationId xmlns:a16="http://schemas.microsoft.com/office/drawing/2014/main" id="{2A166C1D-8E5B-4754-89CD-1FC77A59D609}"/>
                  </a:ext>
                </a:extLst>
              </p:cNvPr>
              <p:cNvPicPr>
                <a:picLocks noGrp="1" noRot="1" noChangeAspect="1" noMove="1" noResize="1" noEditPoints="1" noAdjustHandles="1" noChangeArrowheads="1" noChangeShapeType="1"/>
              </p:cNvPicPr>
              <p:nvPr/>
            </p:nvPicPr>
            <p:blipFill>
              <a:blip r:embed="rId6"/>
              <a:stretch>
                <a:fillRect/>
              </a:stretch>
            </p:blipFill>
            <p:spPr>
              <a:xfrm>
                <a:off x="-2385391" y="3988364"/>
                <a:ext cx="3048000" cy="1714500"/>
              </a:xfrm>
              <a:prstGeom prst="rect">
                <a:avLst/>
              </a:prstGeom>
              <a:ln w="3175">
                <a:solidFill>
                  <a:prstClr val="ltGray"/>
                </a:solidFill>
              </a:ln>
            </p:spPr>
          </p:pic>
        </mc:Fallback>
      </mc:AlternateContent>
      <p:pic>
        <p:nvPicPr>
          <p:cNvPr id="5" name="Audio 4">
            <a:hlinkClick r:id="" action="ppaction://media"/>
            <a:extLst>
              <a:ext uri="{FF2B5EF4-FFF2-40B4-BE49-F238E27FC236}">
                <a16:creationId xmlns:a16="http://schemas.microsoft.com/office/drawing/2014/main" id="{361BBE3B-4232-4529-AA67-50232D749C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0990979"/>
      </p:ext>
    </p:extLst>
  </p:cSld>
  <p:clrMapOvr>
    <a:masterClrMapping/>
  </p:clrMapOvr>
  <mc:AlternateContent xmlns:mc="http://schemas.openxmlformats.org/markup-compatibility/2006">
    <mc:Choice xmlns:p14="http://schemas.microsoft.com/office/powerpoint/2010/main" Requires="p14">
      <p:transition spd="slow" p14:dur="2000" advTm="29240"/>
    </mc:Choice>
    <mc:Fallback>
      <p:transition spd="slow" advTm="29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10D93F3F-5FC0-49A0-877A-44E2A0C2EBC4}"/>
              </a:ext>
            </a:extLst>
          </p:cNvPr>
          <p:cNvSpPr/>
          <p:nvPr/>
        </p:nvSpPr>
        <p:spPr>
          <a:xfrm>
            <a:off x="1868557" y="474345"/>
            <a:ext cx="10217425" cy="2585323"/>
          </a:xfrm>
          <a:prstGeom prst="rect">
            <a:avLst/>
          </a:prstGeom>
        </p:spPr>
        <p:txBody>
          <a:bodyPr wrap="square">
            <a:spAutoFit/>
          </a:bodyPr>
          <a:lstStyle/>
          <a:p>
            <a:pPr algn="just"/>
            <a:r>
              <a:rPr lang="it-IT" dirty="0">
                <a:solidFill>
                  <a:srgbClr val="000000"/>
                </a:solidFill>
              </a:rPr>
              <a:t>Quando si parla di deficit uditivo, è opportuno sottolineare che esso differisce notevolmente dal </a:t>
            </a:r>
            <a:r>
              <a:rPr lang="it-IT" b="1" dirty="0">
                <a:solidFill>
                  <a:srgbClr val="000000"/>
                </a:solidFill>
              </a:rPr>
              <a:t>sordomutismo</a:t>
            </a:r>
            <a:r>
              <a:rPr lang="it-IT" dirty="0">
                <a:solidFill>
                  <a:srgbClr val="000000"/>
                </a:solidFill>
              </a:rPr>
              <a:t>, perché in questa seconda ipotesi ci troviamo di fronte a soggetti che non possono né sentire né comunicare verbalmente.</a:t>
            </a:r>
          </a:p>
          <a:p>
            <a:pPr algn="just"/>
            <a:r>
              <a:rPr lang="it-IT" dirty="0">
                <a:solidFill>
                  <a:srgbClr val="000000"/>
                </a:solidFill>
              </a:rPr>
              <a:t>I nati sordi presentano indiscutibilmente un deficit della funzione uditiva, che però non li rende privi della facoltà di parlare. Anzi, grazie ai progressi compiuti dalla microchirurgia otorinolaringoiatrica, possono imparare a parlare sin dall’età pediatrica, facendo addirittura a meno del linguaggio dei segni. Perciò è più corretto parlare di «</a:t>
            </a:r>
            <a:r>
              <a:rPr lang="it-IT" i="1" dirty="0">
                <a:solidFill>
                  <a:srgbClr val="000000"/>
                </a:solidFill>
              </a:rPr>
              <a:t>audiolesi</a:t>
            </a:r>
            <a:r>
              <a:rPr lang="it-IT" dirty="0">
                <a:solidFill>
                  <a:srgbClr val="000000"/>
                </a:solidFill>
              </a:rPr>
              <a:t>» o «</a:t>
            </a:r>
            <a:r>
              <a:rPr lang="it-IT" i="1" dirty="0">
                <a:solidFill>
                  <a:srgbClr val="000000"/>
                </a:solidFill>
              </a:rPr>
              <a:t>ipoacusici</a:t>
            </a:r>
            <a:r>
              <a:rPr lang="it-IT" dirty="0">
                <a:solidFill>
                  <a:srgbClr val="000000"/>
                </a:solidFill>
              </a:rPr>
              <a:t>», ovvero di persone che – pur presentando limitazioni più o meno gravi nella ricezione dei suoni – mantengono tuttavia intatte altre potenzialità.</a:t>
            </a:r>
            <a:endParaRPr lang="it-IT" dirty="0">
              <a:solidFill>
                <a:srgbClr val="000000"/>
              </a:solidFill>
              <a:effectLst/>
            </a:endParaRPr>
          </a:p>
        </p:txBody>
      </p:sp>
      <p:sp>
        <p:nvSpPr>
          <p:cNvPr id="3" name="Rettangolo 2">
            <a:extLst>
              <a:ext uri="{FF2B5EF4-FFF2-40B4-BE49-F238E27FC236}">
                <a16:creationId xmlns:a16="http://schemas.microsoft.com/office/drawing/2014/main" id="{B37B3432-F204-4C09-8967-0466B94C898E}"/>
              </a:ext>
            </a:extLst>
          </p:cNvPr>
          <p:cNvSpPr/>
          <p:nvPr/>
        </p:nvSpPr>
        <p:spPr>
          <a:xfrm>
            <a:off x="3929269" y="3960457"/>
            <a:ext cx="6096000" cy="2031325"/>
          </a:xfrm>
          <a:prstGeom prst="rect">
            <a:avLst/>
          </a:prstGeom>
        </p:spPr>
        <p:txBody>
          <a:bodyPr>
            <a:spAutoFit/>
          </a:bodyPr>
          <a:lstStyle/>
          <a:p>
            <a:pPr algn="just"/>
            <a:r>
              <a:rPr lang="it-IT" dirty="0">
                <a:solidFill>
                  <a:srgbClr val="000000"/>
                </a:solidFill>
              </a:rPr>
              <a:t>L’acquisizione del linguaggio, senza un metodo sistematico d’intervento, rimane comunque il principale ostacolo per il bambino audioleso, che – in media – presenta un ritardo di circa quattro anni rispetto ai coetanei «normodotati», soprattutto nel pensiero astratto, con conseguenze sullo sviluppo linguistico.</a:t>
            </a:r>
            <a:endParaRPr lang="it-IT" dirty="0">
              <a:solidFill>
                <a:srgbClr val="000000"/>
              </a:solidFill>
              <a:effectLst/>
            </a:endParaRPr>
          </a:p>
        </p:txBody>
      </p:sp>
      <p:pic>
        <p:nvPicPr>
          <p:cNvPr id="4" name="Audio 3">
            <a:hlinkClick r:id="" action="ppaction://media"/>
            <a:extLst>
              <a:ext uri="{FF2B5EF4-FFF2-40B4-BE49-F238E27FC236}">
                <a16:creationId xmlns:a16="http://schemas.microsoft.com/office/drawing/2014/main" id="{2995ADA9-3C51-4CAA-BB22-525869F4C2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33867845"/>
      </p:ext>
    </p:extLst>
  </p:cSld>
  <p:clrMapOvr>
    <a:masterClrMapping/>
  </p:clrMapOvr>
  <mc:AlternateContent xmlns:mc="http://schemas.openxmlformats.org/markup-compatibility/2006">
    <mc:Choice xmlns:p14="http://schemas.microsoft.com/office/powerpoint/2010/main" Requires="p14">
      <p:transition spd="slow" p14:dur="2000" advTm="50468"/>
    </mc:Choice>
    <mc:Fallback>
      <p:transition spd="slow" advTm="50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078CDEF6-0F9E-48BF-B03D-AF8C538FDCDD}"/>
              </a:ext>
            </a:extLst>
          </p:cNvPr>
          <p:cNvSpPr/>
          <p:nvPr/>
        </p:nvSpPr>
        <p:spPr>
          <a:xfrm>
            <a:off x="5310459" y="410578"/>
            <a:ext cx="2337499" cy="369332"/>
          </a:xfrm>
          <a:prstGeom prst="rect">
            <a:avLst/>
          </a:prstGeom>
        </p:spPr>
        <p:txBody>
          <a:bodyPr wrap="none">
            <a:spAutoFit/>
          </a:bodyPr>
          <a:lstStyle/>
          <a:p>
            <a:r>
              <a:rPr lang="it-IT" b="1" dirty="0">
                <a:solidFill>
                  <a:srgbClr val="FF0000"/>
                </a:solidFill>
              </a:rPr>
              <a:t>La lingua dei segni.</a:t>
            </a:r>
          </a:p>
        </p:txBody>
      </p:sp>
      <p:sp>
        <p:nvSpPr>
          <p:cNvPr id="4" name="Rettangolo 3">
            <a:extLst>
              <a:ext uri="{FF2B5EF4-FFF2-40B4-BE49-F238E27FC236}">
                <a16:creationId xmlns:a16="http://schemas.microsoft.com/office/drawing/2014/main" id="{DE4BAAF4-313A-4CC5-BE56-F7DFD9E8323E}"/>
              </a:ext>
            </a:extLst>
          </p:cNvPr>
          <p:cNvSpPr/>
          <p:nvPr/>
        </p:nvSpPr>
        <p:spPr>
          <a:xfrm>
            <a:off x="2319131" y="995861"/>
            <a:ext cx="9144000" cy="2308324"/>
          </a:xfrm>
          <a:prstGeom prst="rect">
            <a:avLst/>
          </a:prstGeom>
        </p:spPr>
        <p:txBody>
          <a:bodyPr wrap="square">
            <a:spAutoFit/>
          </a:bodyPr>
          <a:lstStyle/>
          <a:p>
            <a:pPr algn="just"/>
            <a:r>
              <a:rPr lang="it-IT" dirty="0">
                <a:solidFill>
                  <a:srgbClr val="000000"/>
                </a:solidFill>
              </a:rPr>
              <a:t>Quella dei </a:t>
            </a:r>
            <a:r>
              <a:rPr lang="it-IT" b="1" dirty="0">
                <a:solidFill>
                  <a:srgbClr val="000000"/>
                </a:solidFill>
              </a:rPr>
              <a:t>segni</a:t>
            </a:r>
            <a:r>
              <a:rPr lang="it-IT" dirty="0">
                <a:solidFill>
                  <a:srgbClr val="000000"/>
                </a:solidFill>
              </a:rPr>
              <a:t> è l’unica lingua fluida e naturale di cui i sordi e i sordomuti possano servirsi, proprio come gli udenti si servono della lingua parlata. Mentre quest’ultima sfrutta il canale uditivo, la lingua dei segni è una modalità di comunicazione che viaggia sul canale visivo. Non si tratta di un semplice alfabeto manuale ma di una lingua dotata di proprie regole grammaticali, sintattiche, morfologiche e lessicali. La comunicazione avviene attraverso un sistema codificato di gesti delle mani, espressioni del viso e movimenti del corpo, a ciascuno dei quali è assegnato un significato o un insieme di significati.</a:t>
            </a:r>
            <a:endParaRPr lang="it-IT" dirty="0">
              <a:solidFill>
                <a:srgbClr val="000000"/>
              </a:solidFill>
              <a:effectLst/>
            </a:endParaRPr>
          </a:p>
        </p:txBody>
      </p:sp>
      <p:pic>
        <p:nvPicPr>
          <p:cNvPr id="6146" name="Picture 2" descr="Risultati immagini per lingua dei segni">
            <a:extLst>
              <a:ext uri="{FF2B5EF4-FFF2-40B4-BE49-F238E27FC236}">
                <a16:creationId xmlns:a16="http://schemas.microsoft.com/office/drawing/2014/main" id="{614180B2-F5A7-4B76-A126-74962E0644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0459" y="3429000"/>
            <a:ext cx="2748690" cy="3018422"/>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B63E7DF9-FA8F-46CC-B9C8-2651D11763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40666005"/>
      </p:ext>
    </p:extLst>
  </p:cSld>
  <p:clrMapOvr>
    <a:masterClrMapping/>
  </p:clrMapOvr>
  <mc:AlternateContent xmlns:mc="http://schemas.openxmlformats.org/markup-compatibility/2006">
    <mc:Choice xmlns:p14="http://schemas.microsoft.com/office/powerpoint/2010/main" Requires="p14">
      <p:transition spd="slow" p14:dur="2000" advTm="96677"/>
    </mc:Choice>
    <mc:Fallback>
      <p:transition spd="slow" advTm="96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07EF483-9136-4F01-8ED3-C39D468E41A2}"/>
              </a:ext>
            </a:extLst>
          </p:cNvPr>
          <p:cNvSpPr/>
          <p:nvPr/>
        </p:nvSpPr>
        <p:spPr>
          <a:xfrm>
            <a:off x="2146852" y="139656"/>
            <a:ext cx="8825948" cy="3970318"/>
          </a:xfrm>
          <a:prstGeom prst="rect">
            <a:avLst/>
          </a:prstGeom>
        </p:spPr>
        <p:txBody>
          <a:bodyPr wrap="square">
            <a:spAutoFit/>
          </a:bodyPr>
          <a:lstStyle/>
          <a:p>
            <a:pPr algn="just"/>
            <a:r>
              <a:rPr lang="it-IT" dirty="0">
                <a:solidFill>
                  <a:srgbClr val="000000"/>
                </a:solidFill>
              </a:rPr>
              <a:t>I verbi, per esempio, non si coniugano in base al tempo, ma devono concordare sia con il soggetto sia con l’oggetto dell’azione.</a:t>
            </a:r>
          </a:p>
          <a:p>
            <a:pPr algn="just"/>
            <a:r>
              <a:rPr lang="it-IT" dirty="0">
                <a:solidFill>
                  <a:srgbClr val="000000"/>
                </a:solidFill>
              </a:rPr>
              <a:t>Esistono </a:t>
            </a:r>
            <a:r>
              <a:rPr lang="it-IT" b="1" dirty="0">
                <a:solidFill>
                  <a:srgbClr val="000000"/>
                </a:solidFill>
              </a:rPr>
              <a:t>forme pronominali numeriche</a:t>
            </a:r>
            <a:r>
              <a:rPr lang="it-IT" dirty="0">
                <a:solidFill>
                  <a:srgbClr val="000000"/>
                </a:solidFill>
              </a:rPr>
              <a:t> per indicare “noi due, voi due” (come il duale del greco antico) e addirittura “noi cinque, voi quattro, loro tre”. La concordanza di </a:t>
            </a:r>
            <a:r>
              <a:rPr lang="it-IT" b="1" dirty="0">
                <a:solidFill>
                  <a:srgbClr val="000000"/>
                </a:solidFill>
              </a:rPr>
              <a:t>verbi</a:t>
            </a:r>
            <a:r>
              <a:rPr lang="it-IT" dirty="0">
                <a:solidFill>
                  <a:srgbClr val="000000"/>
                </a:solidFill>
              </a:rPr>
              <a:t>, </a:t>
            </a:r>
            <a:r>
              <a:rPr lang="it-IT" b="1" dirty="0">
                <a:solidFill>
                  <a:srgbClr val="000000"/>
                </a:solidFill>
              </a:rPr>
              <a:t>aggettivi</a:t>
            </a:r>
            <a:r>
              <a:rPr lang="it-IT" dirty="0">
                <a:solidFill>
                  <a:srgbClr val="000000"/>
                </a:solidFill>
              </a:rPr>
              <a:t> e </a:t>
            </a:r>
            <a:r>
              <a:rPr lang="it-IT" b="1" dirty="0">
                <a:solidFill>
                  <a:srgbClr val="000000"/>
                </a:solidFill>
              </a:rPr>
              <a:t>nomi</a:t>
            </a:r>
            <a:r>
              <a:rPr lang="it-IT" dirty="0">
                <a:solidFill>
                  <a:srgbClr val="000000"/>
                </a:solidFill>
              </a:rPr>
              <a:t> non è basata sul genere maschile e/o femminile (come in italiano) ma sulla posizione nello spazio in cui il segno viene realizzato. Esistono diverse forme per il plurale “normale” e il </a:t>
            </a:r>
            <a:r>
              <a:rPr lang="it-IT" b="1" dirty="0">
                <a:solidFill>
                  <a:srgbClr val="000000"/>
                </a:solidFill>
              </a:rPr>
              <a:t>plurale distributivo</a:t>
            </a:r>
            <a:r>
              <a:rPr lang="it-IT" dirty="0">
                <a:solidFill>
                  <a:srgbClr val="000000"/>
                </a:solidFill>
              </a:rPr>
              <a:t>, distinzioni sconosciute alle lingue europee, ma note in lingue oceaniche.</a:t>
            </a:r>
          </a:p>
          <a:p>
            <a:pPr algn="just"/>
            <a:r>
              <a:rPr lang="it-IT" dirty="0">
                <a:solidFill>
                  <a:srgbClr val="000000"/>
                </a:solidFill>
              </a:rPr>
              <a:t>Il </a:t>
            </a:r>
            <a:r>
              <a:rPr lang="it-IT" b="1" dirty="0">
                <a:solidFill>
                  <a:srgbClr val="000000"/>
                </a:solidFill>
              </a:rPr>
              <a:t>tono della voce</a:t>
            </a:r>
            <a:r>
              <a:rPr lang="it-IT" dirty="0">
                <a:solidFill>
                  <a:srgbClr val="000000"/>
                </a:solidFill>
              </a:rPr>
              <a:t> è sostituito dall’</a:t>
            </a:r>
            <a:r>
              <a:rPr lang="it-IT" b="1" dirty="0">
                <a:solidFill>
                  <a:srgbClr val="000000"/>
                </a:solidFill>
              </a:rPr>
              <a:t>espressione del viso</a:t>
            </a:r>
            <a:r>
              <a:rPr lang="it-IT" dirty="0">
                <a:solidFill>
                  <a:srgbClr val="000000"/>
                </a:solidFill>
              </a:rPr>
              <a:t>: c’è un’espressione per le domande dirette (“Vieni?”, “Studi matematica?”), una per domande complesse (“</a:t>
            </a:r>
            <a:r>
              <a:rPr lang="it-IT" i="1" dirty="0">
                <a:solidFill>
                  <a:srgbClr val="000000"/>
                </a:solidFill>
              </a:rPr>
              <a:t>Quando</a:t>
            </a:r>
            <a:r>
              <a:rPr lang="it-IT" dirty="0">
                <a:solidFill>
                  <a:srgbClr val="000000"/>
                </a:solidFill>
              </a:rPr>
              <a:t> vieni?”, “</a:t>
            </a:r>
            <a:r>
              <a:rPr lang="it-IT" i="1" dirty="0">
                <a:solidFill>
                  <a:srgbClr val="000000"/>
                </a:solidFill>
              </a:rPr>
              <a:t>Cosa</a:t>
            </a:r>
            <a:r>
              <a:rPr lang="it-IT" dirty="0">
                <a:solidFill>
                  <a:srgbClr val="000000"/>
                </a:solidFill>
              </a:rPr>
              <a:t> studi?”, “</a:t>
            </a:r>
            <a:r>
              <a:rPr lang="it-IT" i="1" dirty="0">
                <a:solidFill>
                  <a:srgbClr val="000000"/>
                </a:solidFill>
              </a:rPr>
              <a:t>Perché</a:t>
            </a:r>
            <a:r>
              <a:rPr lang="it-IT" dirty="0">
                <a:solidFill>
                  <a:srgbClr val="000000"/>
                </a:solidFill>
              </a:rPr>
              <a:t> piangi?”), una per gli imperativi (“Vieni!”, “Studia!”) e altre per indicare le frasi relative (“il libro </a:t>
            </a:r>
            <a:r>
              <a:rPr lang="it-IT" i="1" dirty="0">
                <a:solidFill>
                  <a:srgbClr val="000000"/>
                </a:solidFill>
              </a:rPr>
              <a:t>che</a:t>
            </a:r>
            <a:r>
              <a:rPr lang="it-IT" dirty="0">
                <a:solidFill>
                  <a:srgbClr val="000000"/>
                </a:solidFill>
              </a:rPr>
              <a:t> ho comprato, la ragazza </a:t>
            </a:r>
            <a:r>
              <a:rPr lang="it-IT" i="1" dirty="0">
                <a:solidFill>
                  <a:srgbClr val="000000"/>
                </a:solidFill>
              </a:rPr>
              <a:t>con cui</a:t>
            </a:r>
            <a:r>
              <a:rPr lang="it-IT" dirty="0">
                <a:solidFill>
                  <a:srgbClr val="000000"/>
                </a:solidFill>
              </a:rPr>
              <a:t> parlavi”).</a:t>
            </a:r>
          </a:p>
        </p:txBody>
      </p:sp>
      <p:pic>
        <p:nvPicPr>
          <p:cNvPr id="3" name="Immagine 2">
            <a:extLst>
              <a:ext uri="{FF2B5EF4-FFF2-40B4-BE49-F238E27FC236}">
                <a16:creationId xmlns:a16="http://schemas.microsoft.com/office/drawing/2014/main" id="{C34F50FA-EEB3-4414-9C25-6900D22227FB}"/>
              </a:ext>
            </a:extLst>
          </p:cNvPr>
          <p:cNvPicPr>
            <a:picLocks noChangeAspect="1"/>
          </p:cNvPicPr>
          <p:nvPr/>
        </p:nvPicPr>
        <p:blipFill>
          <a:blip r:embed="rId4"/>
          <a:stretch>
            <a:fillRect/>
          </a:stretch>
        </p:blipFill>
        <p:spPr>
          <a:xfrm>
            <a:off x="4128738" y="4310727"/>
            <a:ext cx="1744510" cy="2262111"/>
          </a:xfrm>
          <a:prstGeom prst="rect">
            <a:avLst/>
          </a:prstGeom>
        </p:spPr>
      </p:pic>
      <p:pic>
        <p:nvPicPr>
          <p:cNvPr id="4" name="Immagine 3">
            <a:extLst>
              <a:ext uri="{FF2B5EF4-FFF2-40B4-BE49-F238E27FC236}">
                <a16:creationId xmlns:a16="http://schemas.microsoft.com/office/drawing/2014/main" id="{122D579B-3DD8-4F96-A042-8DDA2C5587DF}"/>
              </a:ext>
            </a:extLst>
          </p:cNvPr>
          <p:cNvPicPr>
            <a:picLocks noChangeAspect="1"/>
          </p:cNvPicPr>
          <p:nvPr/>
        </p:nvPicPr>
        <p:blipFill>
          <a:blip r:embed="rId5"/>
          <a:stretch>
            <a:fillRect/>
          </a:stretch>
        </p:blipFill>
        <p:spPr>
          <a:xfrm>
            <a:off x="6839316" y="4603582"/>
            <a:ext cx="2733675" cy="1676400"/>
          </a:xfrm>
          <a:prstGeom prst="rect">
            <a:avLst/>
          </a:prstGeom>
        </p:spPr>
      </p:pic>
      <p:pic>
        <p:nvPicPr>
          <p:cNvPr id="5" name="Audio 4">
            <a:hlinkClick r:id="" action="ppaction://media"/>
            <a:extLst>
              <a:ext uri="{FF2B5EF4-FFF2-40B4-BE49-F238E27FC236}">
                <a16:creationId xmlns:a16="http://schemas.microsoft.com/office/drawing/2014/main" id="{9C68250F-C6D7-418B-AD27-1E4224BDFD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62828987"/>
      </p:ext>
    </p:extLst>
  </p:cSld>
  <p:clrMapOvr>
    <a:masterClrMapping/>
  </p:clrMapOvr>
  <mc:AlternateContent xmlns:mc="http://schemas.openxmlformats.org/markup-compatibility/2006">
    <mc:Choice xmlns:p14="http://schemas.microsoft.com/office/powerpoint/2010/main" Requires="p14">
      <p:transition spd="slow" p14:dur="2000" advTm="38933"/>
    </mc:Choice>
    <mc:Fallback>
      <p:transition spd="slow" advTm="38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076EEC8D-1767-45C3-BA85-47A0AC31D877}"/>
              </a:ext>
            </a:extLst>
          </p:cNvPr>
          <p:cNvSpPr/>
          <p:nvPr/>
        </p:nvSpPr>
        <p:spPr>
          <a:xfrm>
            <a:off x="4479234" y="272463"/>
            <a:ext cx="6096000" cy="369332"/>
          </a:xfrm>
          <a:prstGeom prst="rect">
            <a:avLst/>
          </a:prstGeom>
        </p:spPr>
        <p:txBody>
          <a:bodyPr>
            <a:spAutoFit/>
          </a:bodyPr>
          <a:lstStyle/>
          <a:p>
            <a:r>
              <a:rPr lang="it-IT" b="1" dirty="0">
                <a:solidFill>
                  <a:srgbClr val="FF0000"/>
                </a:solidFill>
              </a:rPr>
              <a:t>La didattica per l’alunno sordo.</a:t>
            </a:r>
            <a:endParaRPr lang="it-IT" b="1" dirty="0">
              <a:solidFill>
                <a:srgbClr val="FF0000"/>
              </a:solidFill>
              <a:effectLst/>
            </a:endParaRPr>
          </a:p>
        </p:txBody>
      </p:sp>
      <p:sp>
        <p:nvSpPr>
          <p:cNvPr id="3" name="Rettangolo 2">
            <a:extLst>
              <a:ext uri="{FF2B5EF4-FFF2-40B4-BE49-F238E27FC236}">
                <a16:creationId xmlns:a16="http://schemas.microsoft.com/office/drawing/2014/main" id="{BDDD0E6B-68F4-4EA7-9627-6A6E44552BA5}"/>
              </a:ext>
            </a:extLst>
          </p:cNvPr>
          <p:cNvSpPr/>
          <p:nvPr/>
        </p:nvSpPr>
        <p:spPr>
          <a:xfrm>
            <a:off x="2239618" y="838132"/>
            <a:ext cx="8680174" cy="3416320"/>
          </a:xfrm>
          <a:prstGeom prst="rect">
            <a:avLst/>
          </a:prstGeom>
        </p:spPr>
        <p:txBody>
          <a:bodyPr wrap="square">
            <a:spAutoFit/>
          </a:bodyPr>
          <a:lstStyle/>
          <a:p>
            <a:pPr algn="just"/>
            <a:r>
              <a:rPr lang="it-IT" dirty="0">
                <a:solidFill>
                  <a:srgbClr val="000000"/>
                </a:solidFill>
              </a:rPr>
              <a:t>L’</a:t>
            </a:r>
            <a:r>
              <a:rPr lang="it-IT" b="1" dirty="0">
                <a:solidFill>
                  <a:srgbClr val="000000"/>
                </a:solidFill>
              </a:rPr>
              <a:t>integrazione scolastica </a:t>
            </a:r>
            <a:r>
              <a:rPr lang="it-IT" dirty="0">
                <a:solidFill>
                  <a:srgbClr val="000000"/>
                </a:solidFill>
              </a:rPr>
              <a:t>dell’alunno sordo postula necessariamente un ambiente di classe nel quale la </a:t>
            </a:r>
            <a:r>
              <a:rPr lang="it-IT" b="1" dirty="0">
                <a:solidFill>
                  <a:srgbClr val="000000"/>
                </a:solidFill>
              </a:rPr>
              <a:t>comunicazione</a:t>
            </a:r>
            <a:r>
              <a:rPr lang="it-IT" dirty="0">
                <a:solidFill>
                  <a:srgbClr val="000000"/>
                </a:solidFill>
              </a:rPr>
              <a:t>:</a:t>
            </a:r>
          </a:p>
          <a:p>
            <a:pPr algn="just"/>
            <a:endParaRPr lang="it-IT" dirty="0">
              <a:solidFill>
                <a:srgbClr val="000000"/>
              </a:solidFill>
            </a:endParaRPr>
          </a:p>
          <a:p>
            <a:pPr marL="285750" indent="-285750" algn="just">
              <a:buFont typeface="Wingdings" panose="05000000000000000000" pitchFamily="2" charset="2"/>
              <a:buChar char="Ø"/>
            </a:pPr>
            <a:r>
              <a:rPr lang="it-IT" dirty="0">
                <a:solidFill>
                  <a:srgbClr val="000000"/>
                </a:solidFill>
              </a:rPr>
              <a:t>si sviluppi all’interno di </a:t>
            </a:r>
            <a:r>
              <a:rPr lang="it-IT" i="1" dirty="0">
                <a:solidFill>
                  <a:srgbClr val="000000"/>
                </a:solidFill>
              </a:rPr>
              <a:t>contesti stimolanti</a:t>
            </a:r>
            <a:r>
              <a:rPr lang="it-IT" dirty="0">
                <a:solidFill>
                  <a:srgbClr val="000000"/>
                </a:solidFill>
              </a:rPr>
              <a:t> e </a:t>
            </a:r>
            <a:r>
              <a:rPr lang="it-IT" i="1" dirty="0">
                <a:solidFill>
                  <a:srgbClr val="000000"/>
                </a:solidFill>
              </a:rPr>
              <a:t>animati</a:t>
            </a:r>
            <a:r>
              <a:rPr lang="it-IT" dirty="0">
                <a:solidFill>
                  <a:srgbClr val="000000"/>
                </a:solidFill>
              </a:rPr>
              <a:t>;</a:t>
            </a:r>
          </a:p>
          <a:p>
            <a:pPr marL="285750" indent="-285750" algn="just">
              <a:buFont typeface="Wingdings" panose="05000000000000000000" pitchFamily="2" charset="2"/>
              <a:buChar char="Ø"/>
            </a:pPr>
            <a:r>
              <a:rPr lang="it-IT" dirty="0">
                <a:solidFill>
                  <a:srgbClr val="000000"/>
                </a:solidFill>
              </a:rPr>
              <a:t>sia riferita a </a:t>
            </a:r>
            <a:r>
              <a:rPr lang="it-IT" i="1" dirty="0">
                <a:solidFill>
                  <a:srgbClr val="000000"/>
                </a:solidFill>
              </a:rPr>
              <a:t>situazioni reali</a:t>
            </a:r>
            <a:r>
              <a:rPr lang="it-IT" dirty="0">
                <a:solidFill>
                  <a:srgbClr val="000000"/>
                </a:solidFill>
              </a:rPr>
              <a:t> e </a:t>
            </a:r>
            <a:r>
              <a:rPr lang="it-IT" i="1" dirty="0">
                <a:solidFill>
                  <a:srgbClr val="000000"/>
                </a:solidFill>
              </a:rPr>
              <a:t>pertinenti</a:t>
            </a:r>
            <a:r>
              <a:rPr lang="it-IT" dirty="0">
                <a:solidFill>
                  <a:srgbClr val="000000"/>
                </a:solidFill>
              </a:rPr>
              <a:t>;</a:t>
            </a:r>
          </a:p>
          <a:p>
            <a:pPr marL="285750" indent="-285750" algn="just">
              <a:buFont typeface="Wingdings" panose="05000000000000000000" pitchFamily="2" charset="2"/>
              <a:buChar char="Ø"/>
            </a:pPr>
            <a:r>
              <a:rPr lang="it-IT" dirty="0">
                <a:solidFill>
                  <a:srgbClr val="000000"/>
                </a:solidFill>
              </a:rPr>
              <a:t>sia caratterizzata da una </a:t>
            </a:r>
            <a:r>
              <a:rPr lang="it-IT" i="1" dirty="0">
                <a:solidFill>
                  <a:srgbClr val="000000"/>
                </a:solidFill>
              </a:rPr>
              <a:t>pluralità di lingue</a:t>
            </a:r>
            <a:r>
              <a:rPr lang="it-IT" dirty="0">
                <a:solidFill>
                  <a:srgbClr val="000000"/>
                </a:solidFill>
              </a:rPr>
              <a:t> e </a:t>
            </a:r>
            <a:r>
              <a:rPr lang="it-IT" i="1" dirty="0">
                <a:solidFill>
                  <a:srgbClr val="000000"/>
                </a:solidFill>
              </a:rPr>
              <a:t>modalità comunicative</a:t>
            </a:r>
            <a:r>
              <a:rPr lang="it-IT" dirty="0">
                <a:solidFill>
                  <a:srgbClr val="000000"/>
                </a:solidFill>
              </a:rPr>
              <a:t> (lingua verbale e scritta, lingua dei segni o italiano segnato esatto, dattilologia e lettura labiale);</a:t>
            </a:r>
          </a:p>
          <a:p>
            <a:pPr marL="285750" indent="-285750" algn="just">
              <a:buFont typeface="Wingdings" panose="05000000000000000000" pitchFamily="2" charset="2"/>
              <a:buChar char="Ø"/>
            </a:pPr>
            <a:r>
              <a:rPr lang="it-IT" dirty="0">
                <a:solidFill>
                  <a:srgbClr val="000000"/>
                </a:solidFill>
              </a:rPr>
              <a:t>si avvalga di </a:t>
            </a:r>
            <a:r>
              <a:rPr lang="it-IT" i="1" dirty="0">
                <a:solidFill>
                  <a:srgbClr val="000000"/>
                </a:solidFill>
              </a:rPr>
              <a:t>diversi strumenti tecnologici</a:t>
            </a:r>
            <a:r>
              <a:rPr lang="it-IT" dirty="0">
                <a:solidFill>
                  <a:srgbClr val="000000"/>
                </a:solidFill>
              </a:rPr>
              <a:t> e </a:t>
            </a:r>
            <a:r>
              <a:rPr lang="it-IT" i="1" dirty="0">
                <a:solidFill>
                  <a:srgbClr val="000000"/>
                </a:solidFill>
              </a:rPr>
              <a:t>diversi tipi di testo</a:t>
            </a:r>
            <a:r>
              <a:rPr lang="it-IT" dirty="0">
                <a:solidFill>
                  <a:srgbClr val="000000"/>
                </a:solidFill>
              </a:rPr>
              <a:t> (libri, riviste, fumetti, enciclopedie, pubblicità, etc.);</a:t>
            </a:r>
          </a:p>
          <a:p>
            <a:pPr marL="285750" indent="-285750" algn="just">
              <a:buFont typeface="Wingdings" panose="05000000000000000000" pitchFamily="2" charset="2"/>
              <a:buChar char="Ø"/>
            </a:pPr>
            <a:r>
              <a:rPr lang="it-IT" dirty="0">
                <a:solidFill>
                  <a:srgbClr val="000000"/>
                </a:solidFill>
              </a:rPr>
              <a:t>sia espressione di </a:t>
            </a:r>
            <a:r>
              <a:rPr lang="it-IT" i="1" dirty="0">
                <a:solidFill>
                  <a:srgbClr val="000000"/>
                </a:solidFill>
              </a:rPr>
              <a:t>diverse modalità di organizzazione</a:t>
            </a:r>
            <a:r>
              <a:rPr lang="it-IT" dirty="0">
                <a:solidFill>
                  <a:srgbClr val="000000"/>
                </a:solidFill>
              </a:rPr>
              <a:t> del lavoro (individuale, in gruppi, collettivo).</a:t>
            </a:r>
          </a:p>
        </p:txBody>
      </p:sp>
      <p:sp>
        <p:nvSpPr>
          <p:cNvPr id="4" name="Rettangolo 3">
            <a:extLst>
              <a:ext uri="{FF2B5EF4-FFF2-40B4-BE49-F238E27FC236}">
                <a16:creationId xmlns:a16="http://schemas.microsoft.com/office/drawing/2014/main" id="{A8FF985F-1AD2-4F86-997D-FC9284DFAED5}"/>
              </a:ext>
            </a:extLst>
          </p:cNvPr>
          <p:cNvSpPr/>
          <p:nvPr/>
        </p:nvSpPr>
        <p:spPr>
          <a:xfrm>
            <a:off x="1152940" y="4450789"/>
            <a:ext cx="10853530" cy="2308324"/>
          </a:xfrm>
          <a:prstGeom prst="rect">
            <a:avLst/>
          </a:prstGeom>
        </p:spPr>
        <p:txBody>
          <a:bodyPr wrap="square">
            <a:spAutoFit/>
          </a:bodyPr>
          <a:lstStyle/>
          <a:p>
            <a:pPr algn="just"/>
            <a:r>
              <a:rPr lang="it-IT" dirty="0">
                <a:solidFill>
                  <a:srgbClr val="000000"/>
                </a:solidFill>
              </a:rPr>
              <a:t>Il percorso scolastico dell’alunno sordo è spesso influenzato dalla sua storia personale. In riferimento al percorso riabilitativo, la scuola è il regno del “dopo”: quando un bambino arriva a scuola i giochi linguistici sono già fatti e il corpo docente non può che prendere atto di una situazione già definita a livello linguistico e lavorare insieme alle altre figure professionali che hanno in carico il bambino sordo, modellando la didattica e stabilendo gli obiettivi scolastici sulle reali possibilità e limiti dell’alunno. Le difficoltà saranno minori se vi è stata una diagnosi di sordità precoce, una </a:t>
            </a:r>
            <a:r>
              <a:rPr lang="it-IT" dirty="0" err="1">
                <a:solidFill>
                  <a:srgbClr val="000000"/>
                </a:solidFill>
              </a:rPr>
              <a:t>protesizzazione</a:t>
            </a:r>
            <a:r>
              <a:rPr lang="it-IT" dirty="0">
                <a:solidFill>
                  <a:srgbClr val="000000"/>
                </a:solidFill>
              </a:rPr>
              <a:t> tempestiva, una terapia logopedica valida e continuativa e la collaborazione costante e intelligente dei genitori.</a:t>
            </a:r>
            <a:endParaRPr lang="it-IT" dirty="0">
              <a:solidFill>
                <a:srgbClr val="000000"/>
              </a:solidFill>
              <a:effectLst/>
            </a:endParaRPr>
          </a:p>
        </p:txBody>
      </p:sp>
      <p:pic>
        <p:nvPicPr>
          <p:cNvPr id="8" name="Audio 7">
            <a:hlinkClick r:id="" action="ppaction://media"/>
            <a:extLst>
              <a:ext uri="{FF2B5EF4-FFF2-40B4-BE49-F238E27FC236}">
                <a16:creationId xmlns:a16="http://schemas.microsoft.com/office/drawing/2014/main" id="{42728BAA-7B06-4032-91FB-BB870D3B75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87137231"/>
      </p:ext>
    </p:extLst>
  </p:cSld>
  <p:clrMapOvr>
    <a:masterClrMapping/>
  </p:clrMapOvr>
  <mc:AlternateContent xmlns:mc="http://schemas.openxmlformats.org/markup-compatibility/2006">
    <mc:Choice xmlns:p14="http://schemas.microsoft.com/office/powerpoint/2010/main" Requires="p14">
      <p:transition spd="slow" p14:dur="2000" advTm="85759"/>
    </mc:Choice>
    <mc:Fallback>
      <p:transition spd="slow" advTm="85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4D48A7D-20FE-49B4-9CF7-6BBD20DB61F1}"/>
              </a:ext>
            </a:extLst>
          </p:cNvPr>
          <p:cNvSpPr/>
          <p:nvPr/>
        </p:nvSpPr>
        <p:spPr>
          <a:xfrm>
            <a:off x="2531166" y="973753"/>
            <a:ext cx="8666922" cy="4524315"/>
          </a:xfrm>
          <a:prstGeom prst="rect">
            <a:avLst/>
          </a:prstGeom>
        </p:spPr>
        <p:txBody>
          <a:bodyPr wrap="square">
            <a:spAutoFit/>
          </a:bodyPr>
          <a:lstStyle/>
          <a:p>
            <a:pPr algn="just"/>
            <a:r>
              <a:rPr lang="it-IT" dirty="0">
                <a:solidFill>
                  <a:srgbClr val="000000"/>
                </a:solidFill>
              </a:rPr>
              <a:t>Gli </a:t>
            </a:r>
            <a:r>
              <a:rPr lang="it-IT" b="1" dirty="0">
                <a:solidFill>
                  <a:srgbClr val="000000"/>
                </a:solidFill>
              </a:rPr>
              <a:t>insegnanti curricolari e di sostegno</a:t>
            </a:r>
            <a:r>
              <a:rPr lang="it-IT" dirty="0">
                <a:solidFill>
                  <a:srgbClr val="000000"/>
                </a:solidFill>
              </a:rPr>
              <a:t> dovranno privilegiare strategie utili a promuovere una buona comunicazione in classe, accettando – al di sopra di tutto – che l’alunno si esprima anche attraverso la </a:t>
            </a:r>
            <a:r>
              <a:rPr lang="it-IT" b="1" dirty="0">
                <a:solidFill>
                  <a:srgbClr val="000000"/>
                </a:solidFill>
              </a:rPr>
              <a:t>lingua dei segni</a:t>
            </a:r>
            <a:r>
              <a:rPr lang="it-IT" dirty="0">
                <a:solidFill>
                  <a:srgbClr val="000000"/>
                </a:solidFill>
              </a:rPr>
              <a:t> e utilizzando a tale scopo, all’interno del contesto di apprendimento, l’</a:t>
            </a:r>
            <a:r>
              <a:rPr lang="it-IT" b="1" dirty="0">
                <a:solidFill>
                  <a:srgbClr val="000000"/>
                </a:solidFill>
              </a:rPr>
              <a:t>assistente alla comunicazione</a:t>
            </a:r>
            <a:r>
              <a:rPr lang="it-IT" dirty="0">
                <a:solidFill>
                  <a:srgbClr val="000000"/>
                </a:solidFill>
              </a:rPr>
              <a:t>, una figura professionale il cui compito è facilitare la comunicazione tra i docenti (curricolari e di sostegno), l’alunno sordo e i compagni di classe, rendendo accessibili a quest’ultimo i contenuti e le informazioni che lo riguardano. </a:t>
            </a:r>
          </a:p>
          <a:p>
            <a:pPr algn="just"/>
            <a:endParaRPr lang="it-IT" dirty="0">
              <a:solidFill>
                <a:srgbClr val="000000"/>
              </a:solidFill>
            </a:endParaRPr>
          </a:p>
          <a:p>
            <a:pPr algn="just"/>
            <a:endParaRPr lang="it-IT" dirty="0">
              <a:solidFill>
                <a:srgbClr val="000000"/>
              </a:solidFill>
            </a:endParaRPr>
          </a:p>
          <a:p>
            <a:pPr algn="just"/>
            <a:r>
              <a:rPr lang="it-IT" dirty="0">
                <a:solidFill>
                  <a:srgbClr val="000000"/>
                </a:solidFill>
              </a:rPr>
              <a:t>In particolare, il docente di sostegno dovrà occuparsi dell’aspetto didattico globale dell’alunno, mettendo una speciale cura nell’italiano (sia scritto che orale), che si caratterizza per essere una materia trasversale alle altre. Il compito dell’assistente alla comunicazione, invece, sarà quello di tradurre i contenuti didattici e di adattare il materiale proposto alle esigenze dell’alunno. </a:t>
            </a:r>
            <a:endParaRPr lang="it-IT" dirty="0">
              <a:solidFill>
                <a:srgbClr val="000000"/>
              </a:solidFill>
              <a:effectLst/>
            </a:endParaRPr>
          </a:p>
        </p:txBody>
      </p:sp>
      <p:pic>
        <p:nvPicPr>
          <p:cNvPr id="3" name="Audio 2">
            <a:hlinkClick r:id="" action="ppaction://media"/>
            <a:extLst>
              <a:ext uri="{FF2B5EF4-FFF2-40B4-BE49-F238E27FC236}">
                <a16:creationId xmlns:a16="http://schemas.microsoft.com/office/drawing/2014/main" id="{EE1C8531-A0D2-4520-B982-5D9A4971BD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39249894"/>
      </p:ext>
    </p:extLst>
  </p:cSld>
  <p:clrMapOvr>
    <a:masterClrMapping/>
  </p:clrMapOvr>
  <mc:AlternateContent xmlns:mc="http://schemas.openxmlformats.org/markup-compatibility/2006">
    <mc:Choice xmlns:p14="http://schemas.microsoft.com/office/powerpoint/2010/main" Requires="p14">
      <p:transition spd="slow" p14:dur="2000" advTm="102530"/>
    </mc:Choice>
    <mc:Fallback>
      <p:transition spd="slow" advTm="102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5154E86-34A4-4010-9C74-F1F7F8C422F6}"/>
              </a:ext>
            </a:extLst>
          </p:cNvPr>
          <p:cNvSpPr/>
          <p:nvPr/>
        </p:nvSpPr>
        <p:spPr>
          <a:xfrm>
            <a:off x="2584173" y="574891"/>
            <a:ext cx="8786191" cy="5632311"/>
          </a:xfrm>
          <a:prstGeom prst="rect">
            <a:avLst/>
          </a:prstGeom>
        </p:spPr>
        <p:txBody>
          <a:bodyPr wrap="square">
            <a:spAutoFit/>
          </a:bodyPr>
          <a:lstStyle/>
          <a:p>
            <a:pPr algn="just"/>
            <a:r>
              <a:rPr lang="it-IT" dirty="0">
                <a:solidFill>
                  <a:srgbClr val="000000"/>
                </a:solidFill>
              </a:rPr>
              <a:t>La progettazione di ogni </a:t>
            </a:r>
            <a:r>
              <a:rPr lang="it-IT" b="1" dirty="0">
                <a:solidFill>
                  <a:srgbClr val="000000"/>
                </a:solidFill>
              </a:rPr>
              <a:t>unità di apprendimento</a:t>
            </a:r>
            <a:r>
              <a:rPr lang="it-IT" dirty="0">
                <a:solidFill>
                  <a:srgbClr val="000000"/>
                </a:solidFill>
              </a:rPr>
              <a:t>, preventivamente concordata tra i docenti, dovrebbe:</a:t>
            </a:r>
          </a:p>
          <a:p>
            <a:pPr marL="285750" indent="-285750" algn="just">
              <a:buFont typeface="Arial" panose="020B0604020202020204" pitchFamily="34" charset="0"/>
              <a:buChar char="•"/>
            </a:pPr>
            <a:r>
              <a:rPr lang="it-IT" dirty="0">
                <a:solidFill>
                  <a:srgbClr val="000000"/>
                </a:solidFill>
              </a:rPr>
              <a:t>tener conto delle </a:t>
            </a:r>
            <a:r>
              <a:rPr lang="it-IT" i="1" dirty="0">
                <a:solidFill>
                  <a:srgbClr val="000000"/>
                </a:solidFill>
              </a:rPr>
              <a:t>conoscenze culturali</a:t>
            </a:r>
            <a:r>
              <a:rPr lang="it-IT" dirty="0">
                <a:solidFill>
                  <a:srgbClr val="000000"/>
                </a:solidFill>
              </a:rPr>
              <a:t> e della </a:t>
            </a:r>
            <a:r>
              <a:rPr lang="it-IT" i="1" dirty="0">
                <a:solidFill>
                  <a:srgbClr val="000000"/>
                </a:solidFill>
              </a:rPr>
              <a:t>competenza linguistica</a:t>
            </a:r>
            <a:r>
              <a:rPr lang="it-IT" dirty="0">
                <a:solidFill>
                  <a:srgbClr val="000000"/>
                </a:solidFill>
              </a:rPr>
              <a:t> specifica dell’alunno, rispetto all’argomento;</a:t>
            </a:r>
          </a:p>
          <a:p>
            <a:pPr marL="285750" indent="-285750" algn="just">
              <a:buFont typeface="Arial" panose="020B0604020202020204" pitchFamily="34" charset="0"/>
              <a:buChar char="•"/>
            </a:pPr>
            <a:r>
              <a:rPr lang="it-IT" dirty="0">
                <a:solidFill>
                  <a:srgbClr val="000000"/>
                </a:solidFill>
              </a:rPr>
              <a:t>evidenziare il </a:t>
            </a:r>
            <a:r>
              <a:rPr lang="it-IT" i="1" dirty="0">
                <a:solidFill>
                  <a:srgbClr val="000000"/>
                </a:solidFill>
              </a:rPr>
              <a:t>glossario di nuovi termini</a:t>
            </a:r>
            <a:r>
              <a:rPr lang="it-IT" dirty="0">
                <a:solidFill>
                  <a:srgbClr val="000000"/>
                </a:solidFill>
              </a:rPr>
              <a:t> che arricchiranno il patrimonio lessicale dell’alunno audioleso;</a:t>
            </a:r>
          </a:p>
          <a:p>
            <a:pPr marL="285750" indent="-285750" algn="just">
              <a:buFont typeface="Arial" panose="020B0604020202020204" pitchFamily="34" charset="0"/>
              <a:buChar char="•"/>
            </a:pPr>
            <a:r>
              <a:rPr lang="it-IT" dirty="0">
                <a:solidFill>
                  <a:srgbClr val="000000"/>
                </a:solidFill>
              </a:rPr>
              <a:t>fare in modo che l’insegnante di sostegno </a:t>
            </a:r>
            <a:r>
              <a:rPr lang="it-IT" i="1" dirty="0">
                <a:solidFill>
                  <a:srgbClr val="000000"/>
                </a:solidFill>
              </a:rPr>
              <a:t>anticipi</a:t>
            </a:r>
            <a:r>
              <a:rPr lang="it-IT" dirty="0">
                <a:solidFill>
                  <a:srgbClr val="000000"/>
                </a:solidFill>
              </a:rPr>
              <a:t> all’alunno audioleso gli argomenti che saranno trattati per tutta la classe;</a:t>
            </a:r>
          </a:p>
          <a:p>
            <a:pPr marL="285750" indent="-285750" algn="just">
              <a:buFont typeface="Arial" panose="020B0604020202020204" pitchFamily="34" charset="0"/>
              <a:buChar char="•"/>
            </a:pPr>
            <a:r>
              <a:rPr lang="it-IT" dirty="0">
                <a:solidFill>
                  <a:srgbClr val="000000"/>
                </a:solidFill>
              </a:rPr>
              <a:t>spiegare l’argomento o il testo impiegando tutte le possibili </a:t>
            </a:r>
            <a:r>
              <a:rPr lang="it-IT" i="1" dirty="0">
                <a:solidFill>
                  <a:srgbClr val="000000"/>
                </a:solidFill>
              </a:rPr>
              <a:t>modalità comunicative e strumentali</a:t>
            </a:r>
            <a:r>
              <a:rPr lang="it-IT" dirty="0">
                <a:solidFill>
                  <a:srgbClr val="000000"/>
                </a:solidFill>
              </a:rPr>
              <a:t> (verbale, gestuale attraverso la lingua dei segni, </a:t>
            </a:r>
            <a:r>
              <a:rPr lang="it-IT" dirty="0" err="1">
                <a:solidFill>
                  <a:srgbClr val="000000"/>
                </a:solidFill>
              </a:rPr>
              <a:t>graficovisiva</a:t>
            </a:r>
            <a:r>
              <a:rPr lang="it-IT" dirty="0">
                <a:solidFill>
                  <a:srgbClr val="000000"/>
                </a:solidFill>
              </a:rPr>
              <a:t>, multimediale);</a:t>
            </a:r>
          </a:p>
          <a:p>
            <a:pPr marL="285750" indent="-285750" algn="just">
              <a:buFont typeface="Arial" panose="020B0604020202020204" pitchFamily="34" charset="0"/>
              <a:buChar char="•"/>
            </a:pPr>
            <a:r>
              <a:rPr lang="it-IT" dirty="0">
                <a:solidFill>
                  <a:srgbClr val="000000"/>
                </a:solidFill>
              </a:rPr>
              <a:t>adattare il testo alle </a:t>
            </a:r>
            <a:r>
              <a:rPr lang="it-IT" i="1" dirty="0">
                <a:solidFill>
                  <a:srgbClr val="000000"/>
                </a:solidFill>
              </a:rPr>
              <a:t>capacità di comprensione</a:t>
            </a:r>
            <a:r>
              <a:rPr lang="it-IT" dirty="0">
                <a:solidFill>
                  <a:srgbClr val="000000"/>
                </a:solidFill>
              </a:rPr>
              <a:t> dell’alunno audioleso: il brano può essere ricompattato e integrato con immagini o altre informazioni, oppure ridotto, o schematizzato e ristrutturato, oppure possono esservi evidenziati i «concetti chiave»;</a:t>
            </a:r>
          </a:p>
          <a:p>
            <a:pPr marL="285750" indent="-285750" algn="just">
              <a:buFont typeface="Arial" panose="020B0604020202020204" pitchFamily="34" charset="0"/>
              <a:buChar char="•"/>
            </a:pPr>
            <a:r>
              <a:rPr lang="it-IT" dirty="0">
                <a:solidFill>
                  <a:srgbClr val="000000"/>
                </a:solidFill>
              </a:rPr>
              <a:t>far leggere il testo, eventualmente semplificato, evidenziando </a:t>
            </a:r>
            <a:r>
              <a:rPr lang="it-IT" i="1" dirty="0">
                <a:solidFill>
                  <a:srgbClr val="000000"/>
                </a:solidFill>
              </a:rPr>
              <a:t>concetti e significati nuovi o complessi</a:t>
            </a:r>
            <a:r>
              <a:rPr lang="it-IT" dirty="0">
                <a:solidFill>
                  <a:srgbClr val="000000"/>
                </a:solidFill>
              </a:rPr>
              <a:t>.</a:t>
            </a:r>
          </a:p>
          <a:p>
            <a:pPr algn="just"/>
            <a:endParaRPr lang="it-IT" dirty="0">
              <a:solidFill>
                <a:srgbClr val="000000"/>
              </a:solidFill>
            </a:endParaRPr>
          </a:p>
          <a:p>
            <a:pPr algn="just"/>
            <a:r>
              <a:rPr lang="it-IT" dirty="0">
                <a:solidFill>
                  <a:srgbClr val="000000"/>
                </a:solidFill>
              </a:rPr>
              <a:t>Inoltre l’unità avrà </a:t>
            </a:r>
            <a:r>
              <a:rPr lang="it-IT" b="1" dirty="0">
                <a:solidFill>
                  <a:srgbClr val="000000"/>
                </a:solidFill>
              </a:rPr>
              <a:t>obiettivi specifici</a:t>
            </a:r>
            <a:r>
              <a:rPr lang="it-IT" dirty="0">
                <a:solidFill>
                  <a:srgbClr val="000000"/>
                </a:solidFill>
              </a:rPr>
              <a:t> adattati alle esigenze dell’alunno audioleso al quale è presentata.</a:t>
            </a:r>
          </a:p>
        </p:txBody>
      </p:sp>
    </p:spTree>
    <p:extLst>
      <p:ext uri="{BB962C8B-B14F-4D97-AF65-F5344CB8AC3E}">
        <p14:creationId xmlns:p14="http://schemas.microsoft.com/office/powerpoint/2010/main" val="348574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1C8E2DB0-63A9-43A3-9C3E-B47EBA9B575B}"/>
              </a:ext>
            </a:extLst>
          </p:cNvPr>
          <p:cNvSpPr/>
          <p:nvPr/>
        </p:nvSpPr>
        <p:spPr>
          <a:xfrm>
            <a:off x="1828800" y="549684"/>
            <a:ext cx="10177670" cy="5909310"/>
          </a:xfrm>
          <a:prstGeom prst="rect">
            <a:avLst/>
          </a:prstGeom>
        </p:spPr>
        <p:txBody>
          <a:bodyPr wrap="square">
            <a:spAutoFit/>
          </a:bodyPr>
          <a:lstStyle/>
          <a:p>
            <a:pPr algn="just"/>
            <a:r>
              <a:rPr lang="it-IT" dirty="0">
                <a:solidFill>
                  <a:srgbClr val="000000"/>
                </a:solidFill>
              </a:rPr>
              <a:t>La presenza in classe di </a:t>
            </a:r>
            <a:r>
              <a:rPr lang="it-IT" b="1" dirty="0">
                <a:solidFill>
                  <a:srgbClr val="000000"/>
                </a:solidFill>
              </a:rPr>
              <a:t>personal computer</a:t>
            </a:r>
            <a:r>
              <a:rPr lang="it-IT" dirty="0">
                <a:solidFill>
                  <a:srgbClr val="000000"/>
                </a:solidFill>
              </a:rPr>
              <a:t> e la possibilità di collegarli in rete favoriscono enormemente l’integrazione: il PC, infatti, facilita l’apprendimento e consente di comunicare alla pari con gli altri. </a:t>
            </a:r>
          </a:p>
          <a:p>
            <a:pPr algn="just"/>
            <a:r>
              <a:rPr lang="it-IT" dirty="0">
                <a:solidFill>
                  <a:srgbClr val="000000"/>
                </a:solidFill>
              </a:rPr>
              <a:t>Lo stesso dicasi per le </a:t>
            </a:r>
            <a:r>
              <a:rPr lang="it-IT" b="1" dirty="0">
                <a:solidFill>
                  <a:srgbClr val="000000"/>
                </a:solidFill>
              </a:rPr>
              <a:t>lavagne interattive</a:t>
            </a:r>
            <a:r>
              <a:rPr lang="it-IT" dirty="0">
                <a:solidFill>
                  <a:srgbClr val="000000"/>
                </a:solidFill>
              </a:rPr>
              <a:t> che, privilegiando il canale visivo e perciò un linguaggio di tipo iconico, favoriscono una didattica basata sul “fare”. Le lavagne interattive sono particolarmente indicate nelle attività che per loro natura rendono difficoltoso il mantenimento del contatto oculare tra l’insegnante e l’allievo e quindi la lettura del labiale e/o del linguaggio gestuale, come nel caso delle lezioni di informatica in cui lo studente deve simultaneamente recepire le istruzioni del docente e lavorare dalla propria postazione.</a:t>
            </a:r>
          </a:p>
          <a:p>
            <a:pPr algn="just"/>
            <a:r>
              <a:rPr lang="it-IT" dirty="0">
                <a:solidFill>
                  <a:srgbClr val="000000"/>
                </a:solidFill>
              </a:rPr>
              <a:t>Le </a:t>
            </a:r>
            <a:r>
              <a:rPr lang="it-IT" b="1" dirty="0">
                <a:solidFill>
                  <a:srgbClr val="000000"/>
                </a:solidFill>
              </a:rPr>
              <a:t>tecnologie ipertestuali e ipermediali</a:t>
            </a:r>
            <a:r>
              <a:rPr lang="it-IT" dirty="0">
                <a:solidFill>
                  <a:srgbClr val="000000"/>
                </a:solidFill>
              </a:rPr>
              <a:t> permettono di riscrivere qualsiasi unità didattica, adattandola alle capacità e allo stile cognitivo dei singoli allievi. Esistono poi software rieducativi concepiti appositamente per gli alunni con deficit uditivo; uno di questi, per esempio, permette di visualizzare in tempo reale le caratteristiche acustiche della voce, attraverso differenti movimenti del viso e della bocca, da parte di un clown.</a:t>
            </a:r>
          </a:p>
          <a:p>
            <a:pPr algn="just"/>
            <a:endParaRPr lang="it-IT" dirty="0">
              <a:solidFill>
                <a:srgbClr val="000000"/>
              </a:solidFill>
            </a:endParaRPr>
          </a:p>
          <a:p>
            <a:pPr algn="just"/>
            <a:endParaRPr lang="it-IT" dirty="0">
              <a:solidFill>
                <a:srgbClr val="000000"/>
              </a:solidFill>
            </a:endParaRPr>
          </a:p>
          <a:p>
            <a:pPr algn="just"/>
            <a:endParaRPr lang="it-IT" dirty="0">
              <a:solidFill>
                <a:srgbClr val="000000"/>
              </a:solidFill>
            </a:endParaRPr>
          </a:p>
          <a:p>
            <a:pPr algn="just"/>
            <a:r>
              <a:rPr lang="it-IT" b="1" i="1" dirty="0">
                <a:solidFill>
                  <a:srgbClr val="000000"/>
                </a:solidFill>
              </a:rPr>
              <a:t>L’integrazione scolastica, se ben riuscita, porta all’integrazione sociale: dall’ambito scolastico alle attività ricreativo-culturali, dalle attività sportive ai momenti relazionali e all’ingresso nel mondo del lavoro.</a:t>
            </a:r>
          </a:p>
        </p:txBody>
      </p:sp>
      <p:pic>
        <p:nvPicPr>
          <p:cNvPr id="5" name="Audio 4">
            <a:hlinkClick r:id="" action="ppaction://media"/>
            <a:extLst>
              <a:ext uri="{FF2B5EF4-FFF2-40B4-BE49-F238E27FC236}">
                <a16:creationId xmlns:a16="http://schemas.microsoft.com/office/drawing/2014/main" id="{CBCF32DC-15CB-407F-A24F-A8A781C59A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58528984"/>
      </p:ext>
    </p:extLst>
  </p:cSld>
  <p:clrMapOvr>
    <a:masterClrMapping/>
  </p:clrMapOvr>
  <mc:AlternateContent xmlns:mc="http://schemas.openxmlformats.org/markup-compatibility/2006">
    <mc:Choice xmlns:p14="http://schemas.microsoft.com/office/powerpoint/2010/main" Requires="p14">
      <p:transition spd="slow" p14:dur="2000" advTm="98557"/>
    </mc:Choice>
    <mc:Fallback>
      <p:transition spd="slow" advTm="98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80D2A634-7BC6-4D8D-9EA7-1CA195ACD2DD}"/>
              </a:ext>
            </a:extLst>
          </p:cNvPr>
          <p:cNvSpPr/>
          <p:nvPr/>
        </p:nvSpPr>
        <p:spPr>
          <a:xfrm>
            <a:off x="2554461" y="526963"/>
            <a:ext cx="8640417" cy="461665"/>
          </a:xfrm>
          <a:prstGeom prst="rect">
            <a:avLst/>
          </a:prstGeom>
        </p:spPr>
        <p:txBody>
          <a:bodyPr wrap="square">
            <a:spAutoFit/>
          </a:bodyPr>
          <a:lstStyle/>
          <a:p>
            <a:r>
              <a:rPr lang="it-IT" sz="2400" b="1" dirty="0">
                <a:solidFill>
                  <a:srgbClr val="FF0000"/>
                </a:solidFill>
              </a:rPr>
              <a:t>IL DISTURBO DELL’ATTENZIONE E L’IPERATTIVITÀ (ADHD)</a:t>
            </a:r>
            <a:endParaRPr lang="it-IT" sz="2400" b="1" dirty="0">
              <a:solidFill>
                <a:srgbClr val="FF0000"/>
              </a:solidFill>
              <a:effectLst/>
            </a:endParaRPr>
          </a:p>
        </p:txBody>
      </p:sp>
      <p:sp>
        <p:nvSpPr>
          <p:cNvPr id="3" name="Rettangolo 2">
            <a:extLst>
              <a:ext uri="{FF2B5EF4-FFF2-40B4-BE49-F238E27FC236}">
                <a16:creationId xmlns:a16="http://schemas.microsoft.com/office/drawing/2014/main" id="{1DEB9D01-9688-4815-940D-EA2D0AFED637}"/>
              </a:ext>
            </a:extLst>
          </p:cNvPr>
          <p:cNvSpPr/>
          <p:nvPr/>
        </p:nvSpPr>
        <p:spPr>
          <a:xfrm>
            <a:off x="5092505" y="1614322"/>
            <a:ext cx="5989832" cy="2585323"/>
          </a:xfrm>
          <a:prstGeom prst="rect">
            <a:avLst/>
          </a:prstGeom>
        </p:spPr>
        <p:txBody>
          <a:bodyPr wrap="square">
            <a:spAutoFit/>
          </a:bodyPr>
          <a:lstStyle/>
          <a:p>
            <a:pPr algn="just"/>
            <a:r>
              <a:rPr lang="it-IT" dirty="0">
                <a:solidFill>
                  <a:srgbClr val="000000"/>
                </a:solidFill>
              </a:rPr>
              <a:t>Il Manuale Diagnostico e Statistico dei Disturbi Mentali (DSM-5) definisce il </a:t>
            </a:r>
            <a:r>
              <a:rPr lang="it-IT" b="1" dirty="0">
                <a:solidFill>
                  <a:srgbClr val="000000"/>
                </a:solidFill>
              </a:rPr>
              <a:t>disturbo da deficit di attenzione/iperattività</a:t>
            </a:r>
            <a:r>
              <a:rPr lang="it-IT" dirty="0">
                <a:solidFill>
                  <a:srgbClr val="000000"/>
                </a:solidFill>
              </a:rPr>
              <a:t> come una </a:t>
            </a:r>
            <a:r>
              <a:rPr lang="it-IT" i="1" dirty="0">
                <a:solidFill>
                  <a:srgbClr val="000000"/>
                </a:solidFill>
              </a:rPr>
              <a:t>condizione in cui è presente una persistente disattenzione e/o iperattività/impulsività.</a:t>
            </a:r>
            <a:r>
              <a:rPr lang="it-IT" dirty="0">
                <a:solidFill>
                  <a:srgbClr val="000000"/>
                </a:solidFill>
              </a:rPr>
              <a:t> La sindrome – nota con l’acronimo </a:t>
            </a:r>
            <a:r>
              <a:rPr lang="it-IT" b="1" dirty="0">
                <a:solidFill>
                  <a:srgbClr val="000000"/>
                </a:solidFill>
              </a:rPr>
              <a:t>ADHD</a:t>
            </a:r>
            <a:r>
              <a:rPr lang="it-IT" dirty="0">
                <a:solidFill>
                  <a:srgbClr val="000000"/>
                </a:solidFill>
              </a:rPr>
              <a:t> (</a:t>
            </a:r>
            <a:r>
              <a:rPr lang="it-IT" i="1" dirty="0" err="1">
                <a:solidFill>
                  <a:srgbClr val="000000"/>
                </a:solidFill>
              </a:rPr>
              <a:t>Attention</a:t>
            </a:r>
            <a:r>
              <a:rPr lang="it-IT" i="1" dirty="0">
                <a:solidFill>
                  <a:srgbClr val="000000"/>
                </a:solidFill>
              </a:rPr>
              <a:t>-Deficit/</a:t>
            </a:r>
            <a:r>
              <a:rPr lang="it-IT" i="1" dirty="0" err="1">
                <a:solidFill>
                  <a:srgbClr val="000000"/>
                </a:solidFill>
              </a:rPr>
              <a:t>Hyperactivity</a:t>
            </a:r>
            <a:r>
              <a:rPr lang="it-IT" i="1" dirty="0">
                <a:solidFill>
                  <a:srgbClr val="000000"/>
                </a:solidFill>
              </a:rPr>
              <a:t> </a:t>
            </a:r>
            <a:r>
              <a:rPr lang="it-IT" i="1" dirty="0" err="1">
                <a:solidFill>
                  <a:srgbClr val="000000"/>
                </a:solidFill>
              </a:rPr>
              <a:t>Disorder</a:t>
            </a:r>
            <a:r>
              <a:rPr lang="it-IT" dirty="0">
                <a:solidFill>
                  <a:srgbClr val="000000"/>
                </a:solidFill>
              </a:rPr>
              <a:t>) – si manifesta nel bambino con comportamenti caratterizzati da inattenzione, impulsività e iperattività motoria.</a:t>
            </a:r>
            <a:endParaRPr lang="it-IT" dirty="0">
              <a:solidFill>
                <a:srgbClr val="000000"/>
              </a:solidFill>
              <a:effectLst/>
            </a:endParaRPr>
          </a:p>
        </p:txBody>
      </p:sp>
      <p:sp>
        <p:nvSpPr>
          <p:cNvPr id="4" name="Rettangolo 3">
            <a:extLst>
              <a:ext uri="{FF2B5EF4-FFF2-40B4-BE49-F238E27FC236}">
                <a16:creationId xmlns:a16="http://schemas.microsoft.com/office/drawing/2014/main" id="{A4748F00-1B46-4629-A55F-2EF3E2997604}"/>
              </a:ext>
            </a:extLst>
          </p:cNvPr>
          <p:cNvSpPr/>
          <p:nvPr/>
        </p:nvSpPr>
        <p:spPr>
          <a:xfrm>
            <a:off x="2047459" y="4461446"/>
            <a:ext cx="8945217" cy="2031325"/>
          </a:xfrm>
          <a:prstGeom prst="rect">
            <a:avLst/>
          </a:prstGeom>
        </p:spPr>
        <p:txBody>
          <a:bodyPr wrap="square">
            <a:spAutoFit/>
          </a:bodyPr>
          <a:lstStyle/>
          <a:p>
            <a:pPr algn="just"/>
            <a:r>
              <a:rPr lang="it-IT" dirty="0">
                <a:solidFill>
                  <a:srgbClr val="000000"/>
                </a:solidFill>
              </a:rPr>
              <a:t>Nella maggior parte dei casi il bisogno che i più piccoli hanno di muoversi continuamente e la tendenza a distrarsi dai compiti loro assegnati rientrano nella normale esuberanza infantile. Il problema nasce quando questi comportamenti assumono una predominanza tale da impedire o rendere difficoltoso il normale processo di sviluppo e d’integrazione sociale, compromettendo l’apprendimento, i rapporti interpersonali e familiari, la vita scolastica, la relazione con i coetanei e con gli insegnanti.</a:t>
            </a:r>
            <a:endParaRPr lang="it-IT" dirty="0">
              <a:solidFill>
                <a:srgbClr val="000000"/>
              </a:solidFill>
              <a:effectLst/>
            </a:endParaRPr>
          </a:p>
        </p:txBody>
      </p:sp>
      <p:pic>
        <p:nvPicPr>
          <p:cNvPr id="5" name="Immagine 4">
            <a:extLst>
              <a:ext uri="{FF2B5EF4-FFF2-40B4-BE49-F238E27FC236}">
                <a16:creationId xmlns:a16="http://schemas.microsoft.com/office/drawing/2014/main" id="{7178663B-F608-4E3E-86E6-EB0FFDC957CB}"/>
              </a:ext>
            </a:extLst>
          </p:cNvPr>
          <p:cNvPicPr>
            <a:picLocks noChangeAspect="1"/>
          </p:cNvPicPr>
          <p:nvPr/>
        </p:nvPicPr>
        <p:blipFill>
          <a:blip r:embed="rId4"/>
          <a:stretch>
            <a:fillRect/>
          </a:stretch>
        </p:blipFill>
        <p:spPr>
          <a:xfrm>
            <a:off x="2047459" y="1614322"/>
            <a:ext cx="2219325" cy="2057400"/>
          </a:xfrm>
          <a:prstGeom prst="rect">
            <a:avLst/>
          </a:prstGeom>
        </p:spPr>
      </p:pic>
      <p:pic>
        <p:nvPicPr>
          <p:cNvPr id="6" name="Audio 5">
            <a:hlinkClick r:id="" action="ppaction://media"/>
            <a:extLst>
              <a:ext uri="{FF2B5EF4-FFF2-40B4-BE49-F238E27FC236}">
                <a16:creationId xmlns:a16="http://schemas.microsoft.com/office/drawing/2014/main" id="{01303E69-0246-4BA8-983E-40C7AC4366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16611146"/>
      </p:ext>
    </p:extLst>
  </p:cSld>
  <p:clrMapOvr>
    <a:masterClrMapping/>
  </p:clrMapOvr>
  <mc:AlternateContent xmlns:mc="http://schemas.openxmlformats.org/markup-compatibility/2006">
    <mc:Choice xmlns:p14="http://schemas.microsoft.com/office/powerpoint/2010/main" Requires="p14">
      <p:transition spd="slow" p14:dur="2000" advTm="113194"/>
    </mc:Choice>
    <mc:Fallback>
      <p:transition spd="slow" advTm="113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90FE794C-63B2-4954-9EBA-BA44D55CA1ED}"/>
              </a:ext>
            </a:extLst>
          </p:cNvPr>
          <p:cNvSpPr/>
          <p:nvPr/>
        </p:nvSpPr>
        <p:spPr>
          <a:xfrm>
            <a:off x="4412974" y="219454"/>
            <a:ext cx="4280452" cy="523220"/>
          </a:xfrm>
          <a:prstGeom prst="rect">
            <a:avLst/>
          </a:prstGeom>
        </p:spPr>
        <p:txBody>
          <a:bodyPr wrap="square">
            <a:spAutoFit/>
          </a:bodyPr>
          <a:lstStyle/>
          <a:p>
            <a:r>
              <a:rPr lang="it-IT" sz="2800" b="1" i="1" dirty="0">
                <a:solidFill>
                  <a:srgbClr val="FF0000"/>
                </a:solidFill>
                <a:latin typeface="+mj-lt"/>
                <a:cs typeface="Calibri" panose="020F0502020204030204" pitchFamily="34" charset="0"/>
              </a:rPr>
              <a:t>LA DISABILITÀ VISIVA</a:t>
            </a:r>
            <a:endParaRPr lang="it-IT" sz="2800" b="1" i="1" dirty="0">
              <a:solidFill>
                <a:srgbClr val="FF0000"/>
              </a:solidFill>
              <a:effectLst/>
              <a:latin typeface="+mj-lt"/>
              <a:cs typeface="Calibri" panose="020F0502020204030204" pitchFamily="34" charset="0"/>
            </a:endParaRPr>
          </a:p>
        </p:txBody>
      </p:sp>
      <p:sp>
        <p:nvSpPr>
          <p:cNvPr id="3" name="Rettangolo 2">
            <a:extLst>
              <a:ext uri="{FF2B5EF4-FFF2-40B4-BE49-F238E27FC236}">
                <a16:creationId xmlns:a16="http://schemas.microsoft.com/office/drawing/2014/main" id="{FCFFEC58-B263-4BF4-AB65-755A80188DB0}"/>
              </a:ext>
            </a:extLst>
          </p:cNvPr>
          <p:cNvSpPr/>
          <p:nvPr/>
        </p:nvSpPr>
        <p:spPr>
          <a:xfrm>
            <a:off x="2305878" y="1120676"/>
            <a:ext cx="9568070" cy="2308324"/>
          </a:xfrm>
          <a:prstGeom prst="rect">
            <a:avLst/>
          </a:prstGeom>
        </p:spPr>
        <p:txBody>
          <a:bodyPr wrap="square">
            <a:spAutoFit/>
          </a:bodyPr>
          <a:lstStyle/>
          <a:p>
            <a:pPr algn="just"/>
            <a:r>
              <a:rPr lang="it-IT" dirty="0">
                <a:solidFill>
                  <a:srgbClr val="000000"/>
                </a:solidFill>
              </a:rPr>
              <a:t>La qualità della visione può essere valutata secondo tre criteri:</a:t>
            </a:r>
          </a:p>
          <a:p>
            <a:pPr marL="216000" indent="-285750" algn="just">
              <a:buFont typeface="Arial" panose="020B0604020202020204" pitchFamily="34" charset="0"/>
              <a:buChar char="•"/>
            </a:pPr>
            <a:endParaRPr lang="it-IT" dirty="0">
              <a:solidFill>
                <a:srgbClr val="000000"/>
              </a:solidFill>
            </a:endParaRPr>
          </a:p>
          <a:p>
            <a:pPr marL="216000" indent="-285750" algn="just">
              <a:buFont typeface="Arial" panose="020B0604020202020204" pitchFamily="34" charset="0"/>
              <a:buChar char="•"/>
            </a:pPr>
            <a:r>
              <a:rPr lang="it-IT" b="1" dirty="0">
                <a:solidFill>
                  <a:srgbClr val="000000"/>
                </a:solidFill>
              </a:rPr>
              <a:t>menomazione visiva</a:t>
            </a:r>
            <a:r>
              <a:rPr lang="it-IT" dirty="0">
                <a:solidFill>
                  <a:srgbClr val="000000"/>
                </a:solidFill>
              </a:rPr>
              <a:t>: perdita, parziale o completa, di specifiche funzioni visive;</a:t>
            </a:r>
          </a:p>
          <a:p>
            <a:pPr marL="216000" algn="just"/>
            <a:endParaRPr lang="it-IT" dirty="0">
              <a:solidFill>
                <a:srgbClr val="000000"/>
              </a:solidFill>
            </a:endParaRPr>
          </a:p>
          <a:p>
            <a:pPr marL="216000" indent="-285750" algn="just">
              <a:buFont typeface="Arial" panose="020B0604020202020204" pitchFamily="34" charset="0"/>
              <a:buChar char="•"/>
            </a:pPr>
            <a:r>
              <a:rPr lang="it-IT" b="1" dirty="0">
                <a:solidFill>
                  <a:srgbClr val="000000"/>
                </a:solidFill>
              </a:rPr>
              <a:t>disabilità visiva</a:t>
            </a:r>
            <a:r>
              <a:rPr lang="it-IT" dirty="0">
                <a:solidFill>
                  <a:srgbClr val="000000"/>
                </a:solidFill>
              </a:rPr>
              <a:t>: perdita, parziale o completa, di normali capacità funzionali correlate con la visione;</a:t>
            </a:r>
          </a:p>
          <a:p>
            <a:pPr marL="216000" algn="just"/>
            <a:endParaRPr lang="it-IT" dirty="0">
              <a:solidFill>
                <a:srgbClr val="000000"/>
              </a:solidFill>
            </a:endParaRPr>
          </a:p>
          <a:p>
            <a:pPr marL="216000" indent="-285750" algn="just">
              <a:buFont typeface="Arial" panose="020B0604020202020204" pitchFamily="34" charset="0"/>
              <a:buChar char="•"/>
            </a:pPr>
            <a:r>
              <a:rPr lang="it-IT" b="1" dirty="0">
                <a:solidFill>
                  <a:srgbClr val="000000"/>
                </a:solidFill>
              </a:rPr>
              <a:t>handicap visivo</a:t>
            </a:r>
            <a:r>
              <a:rPr lang="it-IT" dirty="0">
                <a:solidFill>
                  <a:srgbClr val="000000"/>
                </a:solidFill>
              </a:rPr>
              <a:t>: impedimento nelle attività quotidiane.</a:t>
            </a:r>
          </a:p>
        </p:txBody>
      </p:sp>
      <p:sp>
        <p:nvSpPr>
          <p:cNvPr id="4" name="Rettangolo 3">
            <a:extLst>
              <a:ext uri="{FF2B5EF4-FFF2-40B4-BE49-F238E27FC236}">
                <a16:creationId xmlns:a16="http://schemas.microsoft.com/office/drawing/2014/main" id="{87BE2109-92CC-43DD-B35A-2DBCE2D4E957}"/>
              </a:ext>
            </a:extLst>
          </p:cNvPr>
          <p:cNvSpPr/>
          <p:nvPr/>
        </p:nvSpPr>
        <p:spPr>
          <a:xfrm>
            <a:off x="2305879" y="4259996"/>
            <a:ext cx="9568069" cy="1754326"/>
          </a:xfrm>
          <a:prstGeom prst="rect">
            <a:avLst/>
          </a:prstGeom>
        </p:spPr>
        <p:txBody>
          <a:bodyPr wrap="square">
            <a:spAutoFit/>
          </a:bodyPr>
          <a:lstStyle/>
          <a:p>
            <a:pPr algn="just"/>
            <a:r>
              <a:rPr lang="it-IT" dirty="0">
                <a:solidFill>
                  <a:srgbClr val="000000"/>
                </a:solidFill>
              </a:rPr>
              <a:t>Il </a:t>
            </a:r>
            <a:r>
              <a:rPr lang="it-IT" b="1" dirty="0">
                <a:solidFill>
                  <a:srgbClr val="000000"/>
                </a:solidFill>
              </a:rPr>
              <a:t>deficit visivo </a:t>
            </a:r>
            <a:r>
              <a:rPr lang="it-IT" dirty="0">
                <a:solidFill>
                  <a:srgbClr val="000000"/>
                </a:solidFill>
              </a:rPr>
              <a:t>implica – in diversa misura – impedimenti e/o ostacoli a svolgere tutti quei compiti che richiedono la capacità di vedere: la lettura e la scrittura, la guida, l’utilizzo del computer e della TV, etc. </a:t>
            </a:r>
          </a:p>
          <a:p>
            <a:pPr algn="just"/>
            <a:endParaRPr lang="it-IT" dirty="0">
              <a:solidFill>
                <a:srgbClr val="000000"/>
              </a:solidFill>
            </a:endParaRPr>
          </a:p>
          <a:p>
            <a:pPr algn="just"/>
            <a:r>
              <a:rPr lang="it-IT" dirty="0">
                <a:solidFill>
                  <a:srgbClr val="000000"/>
                </a:solidFill>
              </a:rPr>
              <a:t>Il </a:t>
            </a:r>
            <a:r>
              <a:rPr lang="it-IT" b="1" dirty="0">
                <a:solidFill>
                  <a:srgbClr val="000000"/>
                </a:solidFill>
              </a:rPr>
              <a:t>disagio</a:t>
            </a:r>
            <a:r>
              <a:rPr lang="it-IT" dirty="0">
                <a:solidFill>
                  <a:srgbClr val="000000"/>
                </a:solidFill>
              </a:rPr>
              <a:t> che ne deriva varia da individuo a individuo, secondo l’età, le attitudini, il carattere, l’attività che svolge.</a:t>
            </a:r>
            <a:endParaRPr lang="it-IT" dirty="0">
              <a:solidFill>
                <a:srgbClr val="000000"/>
              </a:solidFill>
              <a:effectLst/>
            </a:endParaRPr>
          </a:p>
        </p:txBody>
      </p:sp>
      <p:pic>
        <p:nvPicPr>
          <p:cNvPr id="5" name="Audio 4">
            <a:hlinkClick r:id="" action="ppaction://media"/>
            <a:extLst>
              <a:ext uri="{FF2B5EF4-FFF2-40B4-BE49-F238E27FC236}">
                <a16:creationId xmlns:a16="http://schemas.microsoft.com/office/drawing/2014/main" id="{999669C1-7408-46C4-83B2-17D026787C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09340799"/>
      </p:ext>
    </p:extLst>
  </p:cSld>
  <p:clrMapOvr>
    <a:masterClrMapping/>
  </p:clrMapOvr>
  <mc:AlternateContent xmlns:mc="http://schemas.openxmlformats.org/markup-compatibility/2006">
    <mc:Choice xmlns:p14="http://schemas.microsoft.com/office/powerpoint/2010/main" Requires="p14">
      <p:transition spd="slow" p14:dur="2000" advTm="32153"/>
    </mc:Choice>
    <mc:Fallback>
      <p:transition spd="slow" advTm="32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BFEFFA12-E5EB-4948-8ADD-15F669E04EC2}"/>
              </a:ext>
            </a:extLst>
          </p:cNvPr>
          <p:cNvSpPr/>
          <p:nvPr/>
        </p:nvSpPr>
        <p:spPr>
          <a:xfrm>
            <a:off x="2040835" y="581659"/>
            <a:ext cx="9621078" cy="5909310"/>
          </a:xfrm>
          <a:prstGeom prst="rect">
            <a:avLst/>
          </a:prstGeom>
        </p:spPr>
        <p:txBody>
          <a:bodyPr wrap="square">
            <a:spAutoFit/>
          </a:bodyPr>
          <a:lstStyle/>
          <a:p>
            <a:pPr algn="just"/>
            <a:r>
              <a:rPr lang="it-IT" dirty="0">
                <a:solidFill>
                  <a:srgbClr val="000000"/>
                </a:solidFill>
              </a:rPr>
              <a:t>La </a:t>
            </a:r>
            <a:r>
              <a:rPr lang="it-IT" b="1" dirty="0">
                <a:solidFill>
                  <a:srgbClr val="000000"/>
                </a:solidFill>
              </a:rPr>
              <a:t>sintomatologia</a:t>
            </a:r>
            <a:r>
              <a:rPr lang="it-IT" dirty="0">
                <a:solidFill>
                  <a:srgbClr val="000000"/>
                </a:solidFill>
              </a:rPr>
              <a:t> è solitamente complessa perché la sindrome si presenta frequentemente associata ai </a:t>
            </a:r>
            <a:r>
              <a:rPr lang="it-IT" i="1" dirty="0">
                <a:solidFill>
                  <a:srgbClr val="000000"/>
                </a:solidFill>
              </a:rPr>
              <a:t>disturbi specifici dell’apprendimento</a:t>
            </a:r>
            <a:r>
              <a:rPr lang="it-IT" dirty="0">
                <a:solidFill>
                  <a:srgbClr val="000000"/>
                </a:solidFill>
              </a:rPr>
              <a:t> (dislessia, disgrafia, discalculia) e ai </a:t>
            </a:r>
            <a:r>
              <a:rPr lang="it-IT" i="1" dirty="0">
                <a:solidFill>
                  <a:srgbClr val="000000"/>
                </a:solidFill>
              </a:rPr>
              <a:t>disturbi d’ansia</a:t>
            </a:r>
            <a:r>
              <a:rPr lang="it-IT" dirty="0">
                <a:solidFill>
                  <a:srgbClr val="000000"/>
                </a:solidFill>
              </a:rPr>
              <a:t> e, con minore frequenza, alla </a:t>
            </a:r>
            <a:r>
              <a:rPr lang="it-IT" i="1" dirty="0">
                <a:solidFill>
                  <a:srgbClr val="000000"/>
                </a:solidFill>
              </a:rPr>
              <a:t>depressione</a:t>
            </a:r>
            <a:r>
              <a:rPr lang="it-IT" dirty="0">
                <a:solidFill>
                  <a:srgbClr val="000000"/>
                </a:solidFill>
              </a:rPr>
              <a:t>, al </a:t>
            </a:r>
            <a:r>
              <a:rPr lang="it-IT" i="1" dirty="0">
                <a:solidFill>
                  <a:srgbClr val="000000"/>
                </a:solidFill>
              </a:rPr>
              <a:t>disturbo ossessivo-compulsivo</a:t>
            </a:r>
            <a:r>
              <a:rPr lang="it-IT" dirty="0">
                <a:solidFill>
                  <a:srgbClr val="000000"/>
                </a:solidFill>
              </a:rPr>
              <a:t>, al </a:t>
            </a:r>
            <a:r>
              <a:rPr lang="it-IT" i="1" dirty="0">
                <a:solidFill>
                  <a:srgbClr val="000000"/>
                </a:solidFill>
              </a:rPr>
              <a:t>disturbo da tic</a:t>
            </a:r>
            <a:r>
              <a:rPr lang="it-IT" dirty="0">
                <a:solidFill>
                  <a:srgbClr val="000000"/>
                </a:solidFill>
              </a:rPr>
              <a:t>, al </a:t>
            </a:r>
            <a:r>
              <a:rPr lang="it-IT" i="1" dirty="0">
                <a:solidFill>
                  <a:srgbClr val="000000"/>
                </a:solidFill>
              </a:rPr>
              <a:t>disturbo bipolare</a:t>
            </a:r>
            <a:r>
              <a:rPr lang="it-IT" dirty="0">
                <a:solidFill>
                  <a:srgbClr val="000000"/>
                </a:solidFill>
              </a:rPr>
              <a:t>.</a:t>
            </a:r>
          </a:p>
          <a:p>
            <a:pPr algn="just"/>
            <a:endParaRPr lang="it-IT" dirty="0">
              <a:solidFill>
                <a:srgbClr val="000000"/>
              </a:solidFill>
            </a:endParaRPr>
          </a:p>
          <a:p>
            <a:pPr algn="just"/>
            <a:r>
              <a:rPr lang="it-IT" dirty="0">
                <a:solidFill>
                  <a:srgbClr val="000000"/>
                </a:solidFill>
              </a:rPr>
              <a:t>Ecco i sintomi più ricorrenti sul piano del </a:t>
            </a:r>
            <a:r>
              <a:rPr lang="it-IT" b="1" dirty="0">
                <a:solidFill>
                  <a:srgbClr val="000000"/>
                </a:solidFill>
              </a:rPr>
              <a:t>deficit di attenzione</a:t>
            </a:r>
            <a:r>
              <a:rPr lang="it-IT" dirty="0">
                <a:solidFill>
                  <a:srgbClr val="000000"/>
                </a:solidFill>
              </a:rPr>
              <a:t>.</a:t>
            </a:r>
          </a:p>
          <a:p>
            <a:pPr algn="just"/>
            <a:r>
              <a:rPr lang="it-IT" dirty="0">
                <a:solidFill>
                  <a:srgbClr val="000000"/>
                </a:solidFill>
              </a:rPr>
              <a:t>Il soggetto:</a:t>
            </a:r>
          </a:p>
          <a:p>
            <a:pPr marL="285750" indent="-285750" algn="just">
              <a:buFont typeface="Arial" panose="020B0604020202020204" pitchFamily="34" charset="0"/>
              <a:buChar char="•"/>
            </a:pPr>
            <a:r>
              <a:rPr lang="it-IT" dirty="0">
                <a:solidFill>
                  <a:srgbClr val="000000"/>
                </a:solidFill>
              </a:rPr>
              <a:t>spesso non riesce a prestare attenzione ai particolari o commette </a:t>
            </a:r>
            <a:r>
              <a:rPr lang="it-IT" i="1" dirty="0">
                <a:solidFill>
                  <a:srgbClr val="000000"/>
                </a:solidFill>
              </a:rPr>
              <a:t>errori di distrazione</a:t>
            </a:r>
            <a:r>
              <a:rPr lang="it-IT" dirty="0">
                <a:solidFill>
                  <a:srgbClr val="000000"/>
                </a:solidFill>
              </a:rPr>
              <a:t> nei compiti scolastici, sul lavoro o in altre attività;</a:t>
            </a:r>
          </a:p>
          <a:p>
            <a:pPr marL="285750" indent="-285750" algn="just">
              <a:buFont typeface="Arial" panose="020B0604020202020204" pitchFamily="34" charset="0"/>
              <a:buChar char="•"/>
            </a:pPr>
            <a:r>
              <a:rPr lang="it-IT" dirty="0">
                <a:solidFill>
                  <a:srgbClr val="000000"/>
                </a:solidFill>
              </a:rPr>
              <a:t>spesso ha </a:t>
            </a:r>
            <a:r>
              <a:rPr lang="it-IT" i="1" dirty="0">
                <a:solidFill>
                  <a:srgbClr val="000000"/>
                </a:solidFill>
              </a:rPr>
              <a:t>difficoltà a mantenere l’attenzione</a:t>
            </a:r>
            <a:r>
              <a:rPr lang="it-IT" dirty="0">
                <a:solidFill>
                  <a:srgbClr val="000000"/>
                </a:solidFill>
              </a:rPr>
              <a:t> sui compiti o sulle attività di gioco;</a:t>
            </a:r>
          </a:p>
          <a:p>
            <a:pPr marL="285750" indent="-285750" algn="just">
              <a:buFont typeface="Arial" panose="020B0604020202020204" pitchFamily="34" charset="0"/>
              <a:buChar char="•"/>
            </a:pPr>
            <a:r>
              <a:rPr lang="it-IT" dirty="0">
                <a:solidFill>
                  <a:srgbClr val="000000"/>
                </a:solidFill>
              </a:rPr>
              <a:t>spesso </a:t>
            </a:r>
            <a:r>
              <a:rPr lang="it-IT" i="1" dirty="0">
                <a:solidFill>
                  <a:srgbClr val="000000"/>
                </a:solidFill>
              </a:rPr>
              <a:t>non sembra ascoltare</a:t>
            </a:r>
            <a:r>
              <a:rPr lang="it-IT" dirty="0">
                <a:solidFill>
                  <a:srgbClr val="000000"/>
                </a:solidFill>
              </a:rPr>
              <a:t> quando gli si parla direttamente;</a:t>
            </a:r>
          </a:p>
          <a:p>
            <a:pPr marL="285750" indent="-285750" algn="just">
              <a:buFont typeface="Arial" panose="020B0604020202020204" pitchFamily="34" charset="0"/>
              <a:buChar char="•"/>
            </a:pPr>
            <a:r>
              <a:rPr lang="it-IT" dirty="0">
                <a:solidFill>
                  <a:srgbClr val="000000"/>
                </a:solidFill>
              </a:rPr>
              <a:t>spesso </a:t>
            </a:r>
            <a:r>
              <a:rPr lang="it-IT" i="1" dirty="0">
                <a:solidFill>
                  <a:srgbClr val="000000"/>
                </a:solidFill>
              </a:rPr>
              <a:t>non segue le istruzioni</a:t>
            </a:r>
            <a:r>
              <a:rPr lang="it-IT" dirty="0">
                <a:solidFill>
                  <a:srgbClr val="000000"/>
                </a:solidFill>
              </a:rPr>
              <a:t> e </a:t>
            </a:r>
            <a:r>
              <a:rPr lang="it-IT" i="1" dirty="0">
                <a:solidFill>
                  <a:srgbClr val="000000"/>
                </a:solidFill>
              </a:rPr>
              <a:t>non porta a termine</a:t>
            </a:r>
            <a:r>
              <a:rPr lang="it-IT" dirty="0">
                <a:solidFill>
                  <a:srgbClr val="000000"/>
                </a:solidFill>
              </a:rPr>
              <a:t> i compiti scolastici, le incombenze o i doveri sul posto di lavoro (non a causa di comportamento oppositivo o di incapacità a capire le istruzioni);</a:t>
            </a:r>
          </a:p>
          <a:p>
            <a:pPr marL="285750" indent="-285750" algn="just">
              <a:buFont typeface="Arial" panose="020B0604020202020204" pitchFamily="34" charset="0"/>
              <a:buChar char="•"/>
            </a:pPr>
            <a:r>
              <a:rPr lang="it-IT" dirty="0">
                <a:solidFill>
                  <a:srgbClr val="000000"/>
                </a:solidFill>
              </a:rPr>
              <a:t>spesso ha </a:t>
            </a:r>
            <a:r>
              <a:rPr lang="it-IT" i="1" dirty="0">
                <a:solidFill>
                  <a:srgbClr val="000000"/>
                </a:solidFill>
              </a:rPr>
              <a:t>difficoltà a organizzarsi</a:t>
            </a:r>
            <a:r>
              <a:rPr lang="it-IT" dirty="0">
                <a:solidFill>
                  <a:srgbClr val="000000"/>
                </a:solidFill>
              </a:rPr>
              <a:t> nei compiti e nelle attività;</a:t>
            </a:r>
          </a:p>
          <a:p>
            <a:pPr marL="285750" indent="-285750" algn="just">
              <a:buFont typeface="Arial" panose="020B0604020202020204" pitchFamily="34" charset="0"/>
              <a:buChar char="•"/>
            </a:pPr>
            <a:r>
              <a:rPr lang="it-IT" dirty="0">
                <a:solidFill>
                  <a:srgbClr val="000000"/>
                </a:solidFill>
              </a:rPr>
              <a:t>spesso evita, prova </a:t>
            </a:r>
            <a:r>
              <a:rPr lang="it-IT" i="1" dirty="0">
                <a:solidFill>
                  <a:srgbClr val="000000"/>
                </a:solidFill>
              </a:rPr>
              <a:t>avversione</a:t>
            </a:r>
            <a:r>
              <a:rPr lang="it-IT" dirty="0">
                <a:solidFill>
                  <a:srgbClr val="000000"/>
                </a:solidFill>
              </a:rPr>
              <a:t>, o è </a:t>
            </a:r>
            <a:r>
              <a:rPr lang="it-IT" i="1" dirty="0">
                <a:solidFill>
                  <a:srgbClr val="000000"/>
                </a:solidFill>
              </a:rPr>
              <a:t>riluttante ad impegnarsi</a:t>
            </a:r>
            <a:r>
              <a:rPr lang="it-IT" dirty="0">
                <a:solidFill>
                  <a:srgbClr val="000000"/>
                </a:solidFill>
              </a:rPr>
              <a:t> in compiti che richiedono sforzo mentale protratto (come compiti a scuola o a casa);</a:t>
            </a:r>
          </a:p>
          <a:p>
            <a:pPr marL="285750" indent="-285750" algn="just">
              <a:buFont typeface="Arial" panose="020B0604020202020204" pitchFamily="34" charset="0"/>
              <a:buChar char="•"/>
            </a:pPr>
            <a:r>
              <a:rPr lang="it-IT" dirty="0">
                <a:solidFill>
                  <a:srgbClr val="000000"/>
                </a:solidFill>
              </a:rPr>
              <a:t>spesso </a:t>
            </a:r>
            <a:r>
              <a:rPr lang="it-IT" i="1" dirty="0">
                <a:solidFill>
                  <a:srgbClr val="000000"/>
                </a:solidFill>
              </a:rPr>
              <a:t>perde gli oggetti</a:t>
            </a:r>
            <a:r>
              <a:rPr lang="it-IT" dirty="0">
                <a:solidFill>
                  <a:srgbClr val="000000"/>
                </a:solidFill>
              </a:rPr>
              <a:t> necessari per i compiti o le attività (per es., giocattoli, compiti di scuola, matite, libri o strumenti);</a:t>
            </a:r>
          </a:p>
          <a:p>
            <a:pPr marL="285750" indent="-285750" algn="just">
              <a:buFont typeface="Arial" panose="020B0604020202020204" pitchFamily="34" charset="0"/>
              <a:buChar char="•"/>
            </a:pPr>
            <a:r>
              <a:rPr lang="it-IT" dirty="0">
                <a:solidFill>
                  <a:srgbClr val="000000"/>
                </a:solidFill>
              </a:rPr>
              <a:t>spesso è facilmente </a:t>
            </a:r>
            <a:r>
              <a:rPr lang="it-IT" i="1" dirty="0">
                <a:solidFill>
                  <a:srgbClr val="000000"/>
                </a:solidFill>
              </a:rPr>
              <a:t>distratto da stimoli estranei</a:t>
            </a:r>
            <a:r>
              <a:rPr lang="it-IT" dirty="0">
                <a:solidFill>
                  <a:srgbClr val="000000"/>
                </a:solidFill>
              </a:rPr>
              <a:t>;</a:t>
            </a:r>
          </a:p>
          <a:p>
            <a:pPr marL="285750" indent="-285750" algn="just">
              <a:buFont typeface="Arial" panose="020B0604020202020204" pitchFamily="34" charset="0"/>
              <a:buChar char="•"/>
            </a:pPr>
            <a:r>
              <a:rPr lang="it-IT" dirty="0">
                <a:solidFill>
                  <a:srgbClr val="000000"/>
                </a:solidFill>
              </a:rPr>
              <a:t>spesso è </a:t>
            </a:r>
            <a:r>
              <a:rPr lang="it-IT" i="1" dirty="0">
                <a:solidFill>
                  <a:srgbClr val="000000"/>
                </a:solidFill>
              </a:rPr>
              <a:t>sbadato</a:t>
            </a:r>
            <a:r>
              <a:rPr lang="it-IT" dirty="0">
                <a:solidFill>
                  <a:srgbClr val="000000"/>
                </a:solidFill>
              </a:rPr>
              <a:t> nelle attività quotidiane.</a:t>
            </a:r>
          </a:p>
        </p:txBody>
      </p:sp>
      <p:pic>
        <p:nvPicPr>
          <p:cNvPr id="3" name="Audio 2">
            <a:hlinkClick r:id="" action="ppaction://media"/>
            <a:extLst>
              <a:ext uri="{FF2B5EF4-FFF2-40B4-BE49-F238E27FC236}">
                <a16:creationId xmlns:a16="http://schemas.microsoft.com/office/drawing/2014/main" id="{CC4D74EA-1703-4AC5-9E94-A3DA85BE3F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81471653"/>
      </p:ext>
    </p:extLst>
  </p:cSld>
  <p:clrMapOvr>
    <a:masterClrMapping/>
  </p:clrMapOvr>
  <mc:AlternateContent xmlns:mc="http://schemas.openxmlformats.org/markup-compatibility/2006">
    <mc:Choice xmlns:p14="http://schemas.microsoft.com/office/powerpoint/2010/main" Requires="p14">
      <p:transition spd="slow" p14:dur="2000" advTm="31809"/>
    </mc:Choice>
    <mc:Fallback>
      <p:transition spd="slow" advTm="31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D3D2E026-E366-4117-A3CE-DAB09EF5C9FB}"/>
              </a:ext>
            </a:extLst>
          </p:cNvPr>
          <p:cNvSpPr/>
          <p:nvPr/>
        </p:nvSpPr>
        <p:spPr>
          <a:xfrm>
            <a:off x="1881808" y="278156"/>
            <a:ext cx="10005392" cy="3970318"/>
          </a:xfrm>
          <a:prstGeom prst="rect">
            <a:avLst/>
          </a:prstGeom>
        </p:spPr>
        <p:txBody>
          <a:bodyPr wrap="square">
            <a:spAutoFit/>
          </a:bodyPr>
          <a:lstStyle/>
          <a:p>
            <a:pPr algn="just"/>
            <a:r>
              <a:rPr lang="it-IT" dirty="0">
                <a:solidFill>
                  <a:srgbClr val="000000"/>
                </a:solidFill>
              </a:rPr>
              <a:t>Nell’</a:t>
            </a:r>
            <a:r>
              <a:rPr lang="it-IT" b="1" dirty="0">
                <a:solidFill>
                  <a:srgbClr val="000000"/>
                </a:solidFill>
              </a:rPr>
              <a:t>iperattività</a:t>
            </a:r>
            <a:r>
              <a:rPr lang="it-IT" dirty="0">
                <a:solidFill>
                  <a:srgbClr val="000000"/>
                </a:solidFill>
              </a:rPr>
              <a:t>, il soggetto:</a:t>
            </a:r>
          </a:p>
          <a:p>
            <a:pPr marL="285750" indent="-285750" algn="just">
              <a:buFont typeface="Arial" panose="020B0604020202020204" pitchFamily="34" charset="0"/>
              <a:buChar char="•"/>
            </a:pPr>
            <a:r>
              <a:rPr lang="it-IT" dirty="0">
                <a:solidFill>
                  <a:srgbClr val="000000"/>
                </a:solidFill>
              </a:rPr>
              <a:t>muove frequentemente con </a:t>
            </a:r>
            <a:r>
              <a:rPr lang="it-IT" i="1" dirty="0">
                <a:solidFill>
                  <a:srgbClr val="000000"/>
                </a:solidFill>
              </a:rPr>
              <a:t>irrequietezza</a:t>
            </a:r>
            <a:r>
              <a:rPr lang="it-IT" dirty="0">
                <a:solidFill>
                  <a:srgbClr val="000000"/>
                </a:solidFill>
              </a:rPr>
              <a:t> mani o piedi o si dimena sulla sedia;</a:t>
            </a:r>
          </a:p>
          <a:p>
            <a:pPr marL="285750" indent="-285750" algn="just">
              <a:buFont typeface="Arial" panose="020B0604020202020204" pitchFamily="34" charset="0"/>
              <a:buChar char="•"/>
            </a:pPr>
            <a:r>
              <a:rPr lang="it-IT" dirty="0">
                <a:solidFill>
                  <a:srgbClr val="000000"/>
                </a:solidFill>
              </a:rPr>
              <a:t>spesso </a:t>
            </a:r>
            <a:r>
              <a:rPr lang="it-IT" i="1" dirty="0">
                <a:solidFill>
                  <a:srgbClr val="000000"/>
                </a:solidFill>
              </a:rPr>
              <a:t>lascia il proprio posto a sedere</a:t>
            </a:r>
            <a:r>
              <a:rPr lang="it-IT" dirty="0">
                <a:solidFill>
                  <a:srgbClr val="000000"/>
                </a:solidFill>
              </a:rPr>
              <a:t> in classe o in altre situazioni in cui ci si aspetta che resti seduto;</a:t>
            </a:r>
          </a:p>
          <a:p>
            <a:pPr marL="285750" indent="-285750" algn="just">
              <a:buFont typeface="Arial" panose="020B0604020202020204" pitchFamily="34" charset="0"/>
              <a:buChar char="•"/>
            </a:pPr>
            <a:r>
              <a:rPr lang="it-IT" dirty="0">
                <a:solidFill>
                  <a:srgbClr val="000000"/>
                </a:solidFill>
              </a:rPr>
              <a:t>spesso </a:t>
            </a:r>
            <a:r>
              <a:rPr lang="it-IT" i="1" dirty="0">
                <a:solidFill>
                  <a:srgbClr val="000000"/>
                </a:solidFill>
              </a:rPr>
              <a:t>scorrazza</a:t>
            </a:r>
            <a:r>
              <a:rPr lang="it-IT" dirty="0">
                <a:solidFill>
                  <a:srgbClr val="000000"/>
                </a:solidFill>
              </a:rPr>
              <a:t> e </a:t>
            </a:r>
            <a:r>
              <a:rPr lang="it-IT" i="1" dirty="0">
                <a:solidFill>
                  <a:srgbClr val="000000"/>
                </a:solidFill>
              </a:rPr>
              <a:t>salta</a:t>
            </a:r>
            <a:r>
              <a:rPr lang="it-IT" dirty="0">
                <a:solidFill>
                  <a:srgbClr val="000000"/>
                </a:solidFill>
              </a:rPr>
              <a:t> dovunque in modo eccessivo in situazioni in cui ciò è fuori luogo;</a:t>
            </a:r>
          </a:p>
          <a:p>
            <a:pPr marL="285750" indent="-285750" algn="just">
              <a:buFont typeface="Arial" panose="020B0604020202020204" pitchFamily="34" charset="0"/>
              <a:buChar char="•"/>
            </a:pPr>
            <a:r>
              <a:rPr lang="it-IT" dirty="0">
                <a:solidFill>
                  <a:srgbClr val="000000"/>
                </a:solidFill>
              </a:rPr>
              <a:t>spesso ha </a:t>
            </a:r>
            <a:r>
              <a:rPr lang="it-IT" i="1" dirty="0">
                <a:solidFill>
                  <a:srgbClr val="000000"/>
                </a:solidFill>
              </a:rPr>
              <a:t>difficoltà a giocare</a:t>
            </a:r>
            <a:r>
              <a:rPr lang="it-IT" dirty="0">
                <a:solidFill>
                  <a:srgbClr val="000000"/>
                </a:solidFill>
              </a:rPr>
              <a:t> o a dedicarsi ai vari divertimenti in modo tranquillo;</a:t>
            </a:r>
          </a:p>
          <a:p>
            <a:pPr marL="285750" indent="-285750" algn="just">
              <a:buFont typeface="Arial" panose="020B0604020202020204" pitchFamily="34" charset="0"/>
              <a:buChar char="•"/>
            </a:pPr>
            <a:r>
              <a:rPr lang="it-IT" dirty="0">
                <a:solidFill>
                  <a:srgbClr val="000000"/>
                </a:solidFill>
              </a:rPr>
              <a:t>è sovente </a:t>
            </a:r>
            <a:r>
              <a:rPr lang="it-IT" i="1" dirty="0">
                <a:solidFill>
                  <a:srgbClr val="000000"/>
                </a:solidFill>
              </a:rPr>
              <a:t>sotto pressione</a:t>
            </a:r>
            <a:r>
              <a:rPr lang="it-IT" dirty="0">
                <a:solidFill>
                  <a:srgbClr val="000000"/>
                </a:solidFill>
              </a:rPr>
              <a:t> o agisce come se fosse «motorizzato»;</a:t>
            </a:r>
          </a:p>
          <a:p>
            <a:pPr marL="285750" indent="-285750" algn="just">
              <a:buFont typeface="Arial" panose="020B0604020202020204" pitchFamily="34" charset="0"/>
              <a:buChar char="•"/>
            </a:pPr>
            <a:r>
              <a:rPr lang="it-IT" dirty="0">
                <a:solidFill>
                  <a:srgbClr val="000000"/>
                </a:solidFill>
              </a:rPr>
              <a:t>il più delle volte parla troppo.</a:t>
            </a:r>
          </a:p>
          <a:p>
            <a:pPr algn="just"/>
            <a:endParaRPr lang="it-IT" dirty="0">
              <a:solidFill>
                <a:srgbClr val="000000"/>
              </a:solidFill>
            </a:endParaRPr>
          </a:p>
          <a:p>
            <a:pPr algn="just"/>
            <a:r>
              <a:rPr lang="it-IT" dirty="0">
                <a:solidFill>
                  <a:srgbClr val="000000"/>
                </a:solidFill>
              </a:rPr>
              <a:t>Ulteriore manifestazione del disturbo è l’</a:t>
            </a:r>
            <a:r>
              <a:rPr lang="it-IT" b="1" dirty="0">
                <a:solidFill>
                  <a:srgbClr val="000000"/>
                </a:solidFill>
              </a:rPr>
              <a:t>impulsività</a:t>
            </a:r>
            <a:r>
              <a:rPr lang="it-IT" dirty="0">
                <a:solidFill>
                  <a:srgbClr val="000000"/>
                </a:solidFill>
              </a:rPr>
              <a:t>, che si esprime:</a:t>
            </a:r>
          </a:p>
          <a:p>
            <a:pPr marL="285750" indent="-285750" algn="just">
              <a:buFont typeface="Arial" panose="020B0604020202020204" pitchFamily="34" charset="0"/>
              <a:buChar char="•"/>
            </a:pPr>
            <a:r>
              <a:rPr lang="it-IT" dirty="0">
                <a:solidFill>
                  <a:srgbClr val="000000"/>
                </a:solidFill>
              </a:rPr>
              <a:t>nella tendenza a «sparare» le risposte prima che le domande siano state completate;</a:t>
            </a:r>
          </a:p>
          <a:p>
            <a:pPr marL="285750" indent="-285750" algn="just">
              <a:buFont typeface="Arial" panose="020B0604020202020204" pitchFamily="34" charset="0"/>
              <a:buChar char="•"/>
            </a:pPr>
            <a:r>
              <a:rPr lang="it-IT" dirty="0">
                <a:solidFill>
                  <a:srgbClr val="000000"/>
                </a:solidFill>
              </a:rPr>
              <a:t>nella </a:t>
            </a:r>
            <a:r>
              <a:rPr lang="it-IT" i="1" dirty="0">
                <a:solidFill>
                  <a:srgbClr val="000000"/>
                </a:solidFill>
              </a:rPr>
              <a:t>difficoltà ad attendere</a:t>
            </a:r>
            <a:r>
              <a:rPr lang="it-IT" dirty="0">
                <a:solidFill>
                  <a:srgbClr val="000000"/>
                </a:solidFill>
              </a:rPr>
              <a:t> il proprio turno;</a:t>
            </a:r>
          </a:p>
          <a:p>
            <a:pPr marL="285750" indent="-285750" algn="just">
              <a:buFont typeface="Arial" panose="020B0604020202020204" pitchFamily="34" charset="0"/>
              <a:buChar char="•"/>
            </a:pPr>
            <a:r>
              <a:rPr lang="it-IT" dirty="0">
                <a:solidFill>
                  <a:srgbClr val="000000"/>
                </a:solidFill>
              </a:rPr>
              <a:t>nella tendenza ad interrompere gli altri o ad essere invadente nei loro confronti.</a:t>
            </a:r>
          </a:p>
        </p:txBody>
      </p:sp>
      <p:sp>
        <p:nvSpPr>
          <p:cNvPr id="4" name="Rettangolo 3">
            <a:extLst>
              <a:ext uri="{FF2B5EF4-FFF2-40B4-BE49-F238E27FC236}">
                <a16:creationId xmlns:a16="http://schemas.microsoft.com/office/drawing/2014/main" id="{072E6DB2-3B25-4ADE-AF5A-EA096E7ABA57}"/>
              </a:ext>
            </a:extLst>
          </p:cNvPr>
          <p:cNvSpPr/>
          <p:nvPr/>
        </p:nvSpPr>
        <p:spPr>
          <a:xfrm>
            <a:off x="1325217" y="4594685"/>
            <a:ext cx="10668000" cy="2308324"/>
          </a:xfrm>
          <a:prstGeom prst="rect">
            <a:avLst/>
          </a:prstGeom>
        </p:spPr>
        <p:txBody>
          <a:bodyPr wrap="square">
            <a:spAutoFit/>
          </a:bodyPr>
          <a:lstStyle/>
          <a:p>
            <a:pPr algn="just"/>
            <a:r>
              <a:rPr lang="it-IT" dirty="0">
                <a:solidFill>
                  <a:srgbClr val="000000"/>
                </a:solidFill>
              </a:rPr>
              <a:t>Il DSM-5, nel descrivere il bambino con ADHD, sottolinea che i sintomi devono manifestarsi prima dei sette anni. Una specifica causa del disturbo non è ancora conosciuta; esistono tuttavia fattori che possono contribuire a farlo insorgere o esacerbare, tra cui i fattori genetici e le condizioni fisiche e/o sociali del soggetto. Il metodo di cura prevede spesso una combinazione di trattamenti: terapie comportamentali, cambiamenti dello stile di vita, interventi clinico-psicologici e farmaci. Per la maggior parte, i bambini che presentano questo disturbo, </a:t>
            </a:r>
            <a:r>
              <a:rPr lang="it-IT" i="1" dirty="0">
                <a:solidFill>
                  <a:srgbClr val="000000"/>
                </a:solidFill>
              </a:rPr>
              <a:t>se convenientemente trattati, riescono nel tempo ad avere una vita scolastica, sociale e familiare adeguata.</a:t>
            </a:r>
            <a:endParaRPr lang="it-IT" dirty="0">
              <a:solidFill>
                <a:srgbClr val="000000"/>
              </a:solidFill>
              <a:effectLst/>
            </a:endParaRPr>
          </a:p>
        </p:txBody>
      </p:sp>
      <p:pic>
        <p:nvPicPr>
          <p:cNvPr id="3" name="Audio 2">
            <a:hlinkClick r:id="" action="ppaction://media"/>
            <a:extLst>
              <a:ext uri="{FF2B5EF4-FFF2-40B4-BE49-F238E27FC236}">
                <a16:creationId xmlns:a16="http://schemas.microsoft.com/office/drawing/2014/main" id="{C67743F7-79E8-49A4-9D22-C66353C9EA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1483319"/>
      </p:ext>
    </p:extLst>
  </p:cSld>
  <p:clrMapOvr>
    <a:masterClrMapping/>
  </p:clrMapOvr>
  <mc:AlternateContent xmlns:mc="http://schemas.openxmlformats.org/markup-compatibility/2006">
    <mc:Choice xmlns:p14="http://schemas.microsoft.com/office/powerpoint/2010/main" Requires="p14">
      <p:transition spd="slow" p14:dur="2000" advTm="26631"/>
    </mc:Choice>
    <mc:Fallback>
      <p:transition spd="slow" advTm="26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F7075FEA-3F58-4781-B559-192557D0C5A0}"/>
              </a:ext>
            </a:extLst>
          </p:cNvPr>
          <p:cNvSpPr/>
          <p:nvPr/>
        </p:nvSpPr>
        <p:spPr>
          <a:xfrm>
            <a:off x="4731027" y="245959"/>
            <a:ext cx="6096000" cy="369332"/>
          </a:xfrm>
          <a:prstGeom prst="rect">
            <a:avLst/>
          </a:prstGeom>
        </p:spPr>
        <p:txBody>
          <a:bodyPr>
            <a:spAutoFit/>
          </a:bodyPr>
          <a:lstStyle/>
          <a:p>
            <a:r>
              <a:rPr lang="it-IT" b="1" dirty="0">
                <a:solidFill>
                  <a:srgbClr val="FF0000"/>
                </a:solidFill>
              </a:rPr>
              <a:t>Il trattamento del disturbo</a:t>
            </a:r>
            <a:r>
              <a:rPr lang="it-IT" dirty="0">
                <a:solidFill>
                  <a:srgbClr val="000000"/>
                </a:solidFill>
              </a:rPr>
              <a:t>.</a:t>
            </a:r>
            <a:endParaRPr lang="it-IT" dirty="0">
              <a:solidFill>
                <a:srgbClr val="000000"/>
              </a:solidFill>
              <a:effectLst/>
            </a:endParaRPr>
          </a:p>
        </p:txBody>
      </p:sp>
      <p:sp>
        <p:nvSpPr>
          <p:cNvPr id="3" name="Rettangolo 2">
            <a:extLst>
              <a:ext uri="{FF2B5EF4-FFF2-40B4-BE49-F238E27FC236}">
                <a16:creationId xmlns:a16="http://schemas.microsoft.com/office/drawing/2014/main" id="{7D24737E-3233-4BD5-B796-98BF7EF68AEF}"/>
              </a:ext>
            </a:extLst>
          </p:cNvPr>
          <p:cNvSpPr/>
          <p:nvPr/>
        </p:nvSpPr>
        <p:spPr>
          <a:xfrm>
            <a:off x="1921566" y="809035"/>
            <a:ext cx="9952382" cy="1754326"/>
          </a:xfrm>
          <a:prstGeom prst="rect">
            <a:avLst/>
          </a:prstGeom>
        </p:spPr>
        <p:txBody>
          <a:bodyPr wrap="square">
            <a:spAutoFit/>
          </a:bodyPr>
          <a:lstStyle/>
          <a:p>
            <a:pPr algn="just"/>
            <a:r>
              <a:rPr lang="it-IT" dirty="0">
                <a:solidFill>
                  <a:srgbClr val="000000"/>
                </a:solidFill>
              </a:rPr>
              <a:t>Essendo l’ADHD un disturbo pervasivo, tutti gli ambiti di vita del bambino sono coinvolti, per cui l’intervento terapeutico va indirizzato verso tutte le aree compromesse (cognitiva, emotivo-affettiva, comportamentale, relazionale). Il </a:t>
            </a:r>
            <a:r>
              <a:rPr lang="it-IT" b="1" dirty="0">
                <a:solidFill>
                  <a:srgbClr val="000000"/>
                </a:solidFill>
              </a:rPr>
              <a:t>trattamento cognitivo-comportamentale</a:t>
            </a:r>
            <a:r>
              <a:rPr lang="it-IT" dirty="0">
                <a:solidFill>
                  <a:srgbClr val="000000"/>
                </a:solidFill>
              </a:rPr>
              <a:t>, unito alla somministrazione di farmaci, è particolarmente indicato. Le procedure si prefiggono d’insegnare al bambino le abilità cognitive mancanti. Le tecniche più usate sono quelle di «autoregolazione», quali</a:t>
            </a:r>
            <a:r>
              <a:rPr lang="it-IT" baseline="30000" dirty="0">
                <a:solidFill>
                  <a:srgbClr val="000000"/>
                </a:solidFill>
              </a:rPr>
              <a:t>:</a:t>
            </a:r>
            <a:endParaRPr lang="it-IT" dirty="0">
              <a:solidFill>
                <a:srgbClr val="000000"/>
              </a:solidFill>
              <a:effectLst/>
            </a:endParaRPr>
          </a:p>
        </p:txBody>
      </p:sp>
      <p:graphicFrame>
        <p:nvGraphicFramePr>
          <p:cNvPr id="4" name="Tabella 3">
            <a:extLst>
              <a:ext uri="{FF2B5EF4-FFF2-40B4-BE49-F238E27FC236}">
                <a16:creationId xmlns:a16="http://schemas.microsoft.com/office/drawing/2014/main" id="{4032E29A-078D-4DE1-9D87-0ADA6CE10CCB}"/>
              </a:ext>
            </a:extLst>
          </p:cNvPr>
          <p:cNvGraphicFramePr>
            <a:graphicFrameLocks noGrp="1"/>
          </p:cNvGraphicFramePr>
          <p:nvPr>
            <p:extLst>
              <p:ext uri="{D42A27DB-BD31-4B8C-83A1-F6EECF244321}">
                <p14:modId xmlns:p14="http://schemas.microsoft.com/office/powerpoint/2010/main" val="1452958013"/>
              </p:ext>
            </p:extLst>
          </p:nvPr>
        </p:nvGraphicFramePr>
        <p:xfrm>
          <a:off x="2686929" y="3026365"/>
          <a:ext cx="8764171" cy="3444240"/>
        </p:xfrm>
        <a:graphic>
          <a:graphicData uri="http://schemas.openxmlformats.org/drawingml/2006/table">
            <a:tbl>
              <a:tblPr firstRow="1" bandRow="1">
                <a:tableStyleId>{5C22544A-7EE6-4342-B048-85BDC9FD1C3A}</a:tableStyleId>
              </a:tblPr>
              <a:tblGrid>
                <a:gridCol w="2414914">
                  <a:extLst>
                    <a:ext uri="{9D8B030D-6E8A-4147-A177-3AD203B41FA5}">
                      <a16:colId xmlns:a16="http://schemas.microsoft.com/office/drawing/2014/main" val="1420335502"/>
                    </a:ext>
                  </a:extLst>
                </a:gridCol>
                <a:gridCol w="6349257">
                  <a:extLst>
                    <a:ext uri="{9D8B030D-6E8A-4147-A177-3AD203B41FA5}">
                      <a16:colId xmlns:a16="http://schemas.microsoft.com/office/drawing/2014/main" val="2867892076"/>
                    </a:ext>
                  </a:extLst>
                </a:gridCol>
              </a:tblGrid>
              <a:tr h="370840">
                <a:tc>
                  <a:txBody>
                    <a:bodyPr/>
                    <a:lstStyle/>
                    <a:p>
                      <a:pPr algn="l"/>
                      <a:r>
                        <a:rPr lang="it-IT" sz="1400" b="1" dirty="0" err="1">
                          <a:solidFill>
                            <a:schemeClr val="tx1"/>
                          </a:solidFill>
                        </a:rPr>
                        <a:t>Problem</a:t>
                      </a:r>
                      <a:r>
                        <a:rPr lang="it-IT" sz="1400" b="1" dirty="0">
                          <a:solidFill>
                            <a:schemeClr val="tx1"/>
                          </a:solidFill>
                        </a:rPr>
                        <a:t> solving</a:t>
                      </a:r>
                    </a:p>
                  </a:txBody>
                  <a:tcPr>
                    <a:solidFill>
                      <a:schemeClr val="bg1"/>
                    </a:solidFill>
                  </a:tcPr>
                </a:tc>
                <a:tc>
                  <a:txBody>
                    <a:bodyPr/>
                    <a:lstStyle/>
                    <a:p>
                      <a:pPr algn="just"/>
                      <a:r>
                        <a:rPr lang="it-IT" sz="1400" b="0" dirty="0">
                          <a:solidFill>
                            <a:schemeClr val="tx1"/>
                          </a:solidFill>
                        </a:rPr>
                        <a:t>Il bambino acquisisce uno schema sequenziale per la risoluzione dei </a:t>
                      </a:r>
                      <a:r>
                        <a:rPr lang="it-IT" sz="1400" b="0">
                          <a:solidFill>
                            <a:schemeClr val="tx1"/>
                          </a:solidFill>
                        </a:rPr>
                        <a:t>problemi riconoscimento </a:t>
                      </a:r>
                      <a:r>
                        <a:rPr lang="it-IT" sz="1400" b="0" dirty="0">
                          <a:solidFill>
                            <a:schemeClr val="tx1"/>
                          </a:solidFill>
                        </a:rPr>
                        <a:t>del problema, individuazione delle possibili soluzioni, pianificazione della procedura di risoluzione, esecuzione e verifica dei risultati).</a:t>
                      </a:r>
                    </a:p>
                  </a:txBody>
                  <a:tcPr>
                    <a:solidFill>
                      <a:schemeClr val="bg1"/>
                    </a:solidFill>
                  </a:tcPr>
                </a:tc>
                <a:extLst>
                  <a:ext uri="{0D108BD9-81ED-4DB2-BD59-A6C34878D82A}">
                    <a16:rowId xmlns:a16="http://schemas.microsoft.com/office/drawing/2014/main" val="2184825014"/>
                  </a:ext>
                </a:extLst>
              </a:tr>
              <a:tr h="370840">
                <a:tc>
                  <a:txBody>
                    <a:bodyPr/>
                    <a:lstStyle/>
                    <a:p>
                      <a:pPr algn="l"/>
                      <a:r>
                        <a:rPr lang="it-IT" sz="1400" b="1" dirty="0">
                          <a:solidFill>
                            <a:schemeClr val="tx1"/>
                          </a:solidFill>
                        </a:rPr>
                        <a:t>Training di autoistruzione verbale</a:t>
                      </a:r>
                    </a:p>
                  </a:txBody>
                  <a:tcPr/>
                </a:tc>
                <a:tc>
                  <a:txBody>
                    <a:bodyPr/>
                    <a:lstStyle/>
                    <a:p>
                      <a:pPr algn="just"/>
                      <a:r>
                        <a:rPr lang="it-IT" sz="1400" dirty="0"/>
                        <a:t>Il bambino acquisisce un dialogo interno, imparando progressivamente a guidare il proprio comportamento per raggiungere un certo obiettivo (</a:t>
                      </a:r>
                      <a:r>
                        <a:rPr lang="it-IT" sz="1400" i="1" dirty="0" err="1"/>
                        <a:t>modeling</a:t>
                      </a:r>
                      <a:r>
                        <a:rPr lang="it-IT" sz="1400" dirty="0"/>
                        <a:t>).</a:t>
                      </a:r>
                    </a:p>
                  </a:txBody>
                  <a:tcPr/>
                </a:tc>
                <a:extLst>
                  <a:ext uri="{0D108BD9-81ED-4DB2-BD59-A6C34878D82A}">
                    <a16:rowId xmlns:a16="http://schemas.microsoft.com/office/drawing/2014/main" val="1525442920"/>
                  </a:ext>
                </a:extLst>
              </a:tr>
              <a:tr h="370840">
                <a:tc>
                  <a:txBody>
                    <a:bodyPr/>
                    <a:lstStyle/>
                    <a:p>
                      <a:pPr algn="l"/>
                      <a:r>
                        <a:rPr lang="it-IT" sz="1400" b="1" dirty="0">
                          <a:solidFill>
                            <a:schemeClr val="tx1"/>
                          </a:solidFill>
                        </a:rPr>
                        <a:t>Auto-valutazione e auto-rinforzo</a:t>
                      </a:r>
                    </a:p>
                  </a:txBody>
                  <a:tcPr>
                    <a:solidFill>
                      <a:schemeClr val="bg1"/>
                    </a:solidFill>
                  </a:tcPr>
                </a:tc>
                <a:tc>
                  <a:txBody>
                    <a:bodyPr/>
                    <a:lstStyle/>
                    <a:p>
                      <a:pPr algn="just"/>
                      <a:r>
                        <a:rPr lang="it-IT" sz="1400" dirty="0"/>
                        <a:t>Il bambino impara gradualmente a gratificarsi da solo ogni volta che raggiunge un traguardo positivo, riducendo la dipendenza dalla gratifiche degli altri.</a:t>
                      </a:r>
                    </a:p>
                  </a:txBody>
                  <a:tcPr>
                    <a:noFill/>
                  </a:tcPr>
                </a:tc>
                <a:extLst>
                  <a:ext uri="{0D108BD9-81ED-4DB2-BD59-A6C34878D82A}">
                    <a16:rowId xmlns:a16="http://schemas.microsoft.com/office/drawing/2014/main" val="568711179"/>
                  </a:ext>
                </a:extLst>
              </a:tr>
              <a:tr h="370840">
                <a:tc>
                  <a:txBody>
                    <a:bodyPr/>
                    <a:lstStyle/>
                    <a:p>
                      <a:pPr algn="l"/>
                      <a:r>
                        <a:rPr lang="it-IT" sz="1400" b="1" dirty="0">
                          <a:solidFill>
                            <a:schemeClr val="tx1"/>
                          </a:solidFill>
                        </a:rPr>
                        <a:t>Token economy (gestione dell’errore)</a:t>
                      </a:r>
                    </a:p>
                  </a:txBody>
                  <a:tcPr/>
                </a:tc>
                <a:tc>
                  <a:txBody>
                    <a:bodyPr/>
                    <a:lstStyle/>
                    <a:p>
                      <a:pPr algn="just"/>
                      <a:r>
                        <a:rPr lang="it-IT" sz="1400" dirty="0"/>
                        <a:t>Il bambino impara le conseguenze dei propri comportamenti e impara ad auto-correggersi.</a:t>
                      </a:r>
                    </a:p>
                  </a:txBody>
                  <a:tcPr/>
                </a:tc>
                <a:extLst>
                  <a:ext uri="{0D108BD9-81ED-4DB2-BD59-A6C34878D82A}">
                    <a16:rowId xmlns:a16="http://schemas.microsoft.com/office/drawing/2014/main" val="692800826"/>
                  </a:ext>
                </a:extLst>
              </a:tr>
              <a:tr h="370840">
                <a:tc>
                  <a:txBody>
                    <a:bodyPr/>
                    <a:lstStyle/>
                    <a:p>
                      <a:pPr algn="l"/>
                      <a:r>
                        <a:rPr lang="it-IT" sz="1400" b="1" dirty="0">
                          <a:solidFill>
                            <a:schemeClr val="tx1"/>
                          </a:solidFill>
                        </a:rPr>
                        <a:t>Gestione dello scarso impegno</a:t>
                      </a:r>
                    </a:p>
                  </a:txBody>
                  <a:tcPr>
                    <a:solidFill>
                      <a:schemeClr val="bg1"/>
                    </a:solidFill>
                  </a:tcPr>
                </a:tc>
                <a:tc>
                  <a:txBody>
                    <a:bodyPr/>
                    <a:lstStyle/>
                    <a:p>
                      <a:pPr algn="just"/>
                      <a:r>
                        <a:rPr lang="it-IT" sz="1400" dirty="0"/>
                        <a:t>Il bambino impara a riconoscere la trappola del poco impegno.</a:t>
                      </a:r>
                    </a:p>
                  </a:txBody>
                  <a:tcPr>
                    <a:solidFill>
                      <a:schemeClr val="bg1"/>
                    </a:solidFill>
                  </a:tcPr>
                </a:tc>
                <a:extLst>
                  <a:ext uri="{0D108BD9-81ED-4DB2-BD59-A6C34878D82A}">
                    <a16:rowId xmlns:a16="http://schemas.microsoft.com/office/drawing/2014/main" val="831247641"/>
                  </a:ext>
                </a:extLst>
              </a:tr>
            </a:tbl>
          </a:graphicData>
        </a:graphic>
      </p:graphicFrame>
      <p:pic>
        <p:nvPicPr>
          <p:cNvPr id="5" name="Audio 4">
            <a:hlinkClick r:id="" action="ppaction://media"/>
            <a:extLst>
              <a:ext uri="{FF2B5EF4-FFF2-40B4-BE49-F238E27FC236}">
                <a16:creationId xmlns:a16="http://schemas.microsoft.com/office/drawing/2014/main" id="{89DA60C4-E022-49C7-8546-C548A64DB8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74295616"/>
      </p:ext>
    </p:extLst>
  </p:cSld>
  <p:clrMapOvr>
    <a:masterClrMapping/>
  </p:clrMapOvr>
  <mc:AlternateContent xmlns:mc="http://schemas.openxmlformats.org/markup-compatibility/2006">
    <mc:Choice xmlns:p14="http://schemas.microsoft.com/office/powerpoint/2010/main" Requires="p14">
      <p:transition spd="slow" p14:dur="2000" advTm="27361"/>
    </mc:Choice>
    <mc:Fallback>
      <p:transition spd="slow" advTm="27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1F6857D5-F2BD-4176-A683-C80EBA65A239}"/>
              </a:ext>
            </a:extLst>
          </p:cNvPr>
          <p:cNvSpPr/>
          <p:nvPr/>
        </p:nvSpPr>
        <p:spPr>
          <a:xfrm>
            <a:off x="1901484" y="554396"/>
            <a:ext cx="9690296" cy="2031325"/>
          </a:xfrm>
          <a:prstGeom prst="rect">
            <a:avLst/>
          </a:prstGeom>
        </p:spPr>
        <p:txBody>
          <a:bodyPr wrap="square">
            <a:spAutoFit/>
          </a:bodyPr>
          <a:lstStyle/>
          <a:p>
            <a:pPr algn="just"/>
            <a:r>
              <a:rPr lang="it-IT" dirty="0">
                <a:solidFill>
                  <a:srgbClr val="000000"/>
                </a:solidFill>
              </a:rPr>
              <a:t>Estremamente utile può rivelarsi la </a:t>
            </a:r>
            <a:r>
              <a:rPr lang="it-IT" b="1" dirty="0">
                <a:solidFill>
                  <a:srgbClr val="000000"/>
                </a:solidFill>
              </a:rPr>
              <a:t>psicoterapia familiare</a:t>
            </a:r>
            <a:r>
              <a:rPr lang="it-IT" dirty="0">
                <a:solidFill>
                  <a:srgbClr val="000000"/>
                </a:solidFill>
              </a:rPr>
              <a:t>, il cui obiettivo è utilizzare i genitori e la famiglia come risorse terapeutiche. I genitori possiedono di solito poche strategie per gestire adeguatamente i comportamenti problematici del figlio con </a:t>
            </a:r>
            <a:r>
              <a:rPr lang="it-IT" i="1" dirty="0">
                <a:solidFill>
                  <a:srgbClr val="000000"/>
                </a:solidFill>
              </a:rPr>
              <a:t>disturbo da deficit di attenzione/iperattività</a:t>
            </a:r>
            <a:r>
              <a:rPr lang="it-IT" dirty="0">
                <a:solidFill>
                  <a:srgbClr val="000000"/>
                </a:solidFill>
              </a:rPr>
              <a:t>, spesso si convincono dell’«intenzionalità» dei comportamenti oppositivi e vivono con crescente frustrazione la perdita di controllo del loro ruolo. Ecco allora che uno degli scopi prioritari dell’intervento è modificare la rappresentazione mentale che essi hanno del bambino. </a:t>
            </a:r>
            <a:endParaRPr lang="it-IT" dirty="0">
              <a:solidFill>
                <a:srgbClr val="000000"/>
              </a:solidFill>
              <a:effectLst/>
            </a:endParaRPr>
          </a:p>
        </p:txBody>
      </p:sp>
      <p:sp>
        <p:nvSpPr>
          <p:cNvPr id="4" name="Rettangolo 3">
            <a:extLst>
              <a:ext uri="{FF2B5EF4-FFF2-40B4-BE49-F238E27FC236}">
                <a16:creationId xmlns:a16="http://schemas.microsoft.com/office/drawing/2014/main" id="{03A54173-501C-4529-9047-67C3869FFFB1}"/>
              </a:ext>
            </a:extLst>
          </p:cNvPr>
          <p:cNvSpPr/>
          <p:nvPr/>
        </p:nvSpPr>
        <p:spPr>
          <a:xfrm>
            <a:off x="2822916" y="3149212"/>
            <a:ext cx="8515643" cy="2862322"/>
          </a:xfrm>
          <a:prstGeom prst="rect">
            <a:avLst/>
          </a:prstGeom>
        </p:spPr>
        <p:txBody>
          <a:bodyPr wrap="square">
            <a:spAutoFit/>
          </a:bodyPr>
          <a:lstStyle/>
          <a:p>
            <a:pPr algn="just"/>
            <a:r>
              <a:rPr lang="it-IT" dirty="0">
                <a:solidFill>
                  <a:srgbClr val="000000"/>
                </a:solidFill>
              </a:rPr>
              <a:t>L’</a:t>
            </a:r>
            <a:r>
              <a:rPr lang="it-IT" b="1" dirty="0">
                <a:solidFill>
                  <a:srgbClr val="000000"/>
                </a:solidFill>
              </a:rPr>
              <a:t>obiettivo finale </a:t>
            </a:r>
            <a:r>
              <a:rPr lang="it-IT" dirty="0">
                <a:solidFill>
                  <a:srgbClr val="000000"/>
                </a:solidFill>
              </a:rPr>
              <a:t>non può essere raggiunto né in tempi brevi né senza difficoltà per il bambino e gli adulti che gli stanno accanto. I risultati positivi si alternano frequentemente agli insuccessi. Di fronte a questi ultimi è importante che i genitori non si scoraggino e diano fiducia sia al bambino che a se stessi. Il bambino, inizialmente, non possiede un adeguato concetto di sé e ha difficoltà a relazionarsi con i familiari e i coetanei, ecco perché deve essere incoraggiato a sviluppare il suo potenziale. La costanza, l’impegno e gli interventi terapeutici «gli permetteranno di spezzare il circolo vizioso di frustrazione e insuccesso e di aumentare considerevolmente abilità personali e autostima».</a:t>
            </a:r>
          </a:p>
        </p:txBody>
      </p:sp>
      <p:pic>
        <p:nvPicPr>
          <p:cNvPr id="2" name="Audio 1">
            <a:hlinkClick r:id="" action="ppaction://media"/>
            <a:extLst>
              <a:ext uri="{FF2B5EF4-FFF2-40B4-BE49-F238E27FC236}">
                <a16:creationId xmlns:a16="http://schemas.microsoft.com/office/drawing/2014/main" id="{C4AFC4AE-C9B6-418A-8F1F-13AB025930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87972133"/>
      </p:ext>
    </p:extLst>
  </p:cSld>
  <p:clrMapOvr>
    <a:masterClrMapping/>
  </p:clrMapOvr>
  <mc:AlternateContent xmlns:mc="http://schemas.openxmlformats.org/markup-compatibility/2006">
    <mc:Choice xmlns:p14="http://schemas.microsoft.com/office/powerpoint/2010/main" Requires="p14">
      <p:transition spd="slow" p14:dur="2000" advTm="98238"/>
    </mc:Choice>
    <mc:Fallback>
      <p:transition spd="slow" advTm="98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71D8D13-C2AF-471B-B74F-23F467C8425B}"/>
              </a:ext>
            </a:extLst>
          </p:cNvPr>
          <p:cNvSpPr/>
          <p:nvPr/>
        </p:nvSpPr>
        <p:spPr>
          <a:xfrm>
            <a:off x="4609513" y="272871"/>
            <a:ext cx="6096000" cy="369332"/>
          </a:xfrm>
          <a:prstGeom prst="rect">
            <a:avLst/>
          </a:prstGeom>
        </p:spPr>
        <p:txBody>
          <a:bodyPr>
            <a:spAutoFit/>
          </a:bodyPr>
          <a:lstStyle/>
          <a:p>
            <a:r>
              <a:rPr lang="it-IT" b="1" dirty="0">
                <a:solidFill>
                  <a:srgbClr val="FF0000"/>
                </a:solidFill>
              </a:rPr>
              <a:t>La didattica per alunni con ADHD</a:t>
            </a:r>
            <a:r>
              <a:rPr lang="it-IT" dirty="0">
                <a:solidFill>
                  <a:srgbClr val="000000"/>
                </a:solidFill>
              </a:rPr>
              <a:t>.</a:t>
            </a:r>
            <a:endParaRPr lang="it-IT" dirty="0">
              <a:solidFill>
                <a:srgbClr val="000000"/>
              </a:solidFill>
              <a:effectLst/>
            </a:endParaRPr>
          </a:p>
        </p:txBody>
      </p:sp>
      <p:sp>
        <p:nvSpPr>
          <p:cNvPr id="3" name="Rettangolo 2">
            <a:extLst>
              <a:ext uri="{FF2B5EF4-FFF2-40B4-BE49-F238E27FC236}">
                <a16:creationId xmlns:a16="http://schemas.microsoft.com/office/drawing/2014/main" id="{B920CB5F-15D8-422F-AA97-83E7779913C4}"/>
              </a:ext>
            </a:extLst>
          </p:cNvPr>
          <p:cNvSpPr/>
          <p:nvPr/>
        </p:nvSpPr>
        <p:spPr>
          <a:xfrm>
            <a:off x="2358682" y="1267665"/>
            <a:ext cx="9430043" cy="4801314"/>
          </a:xfrm>
          <a:prstGeom prst="rect">
            <a:avLst/>
          </a:prstGeom>
        </p:spPr>
        <p:txBody>
          <a:bodyPr wrap="square">
            <a:spAutoFit/>
          </a:bodyPr>
          <a:lstStyle/>
          <a:p>
            <a:pPr algn="just"/>
            <a:r>
              <a:rPr lang="it-IT" dirty="0">
                <a:solidFill>
                  <a:srgbClr val="000000"/>
                </a:solidFill>
              </a:rPr>
              <a:t>Marcata irrequietezza, episodi di aggressività, insofferenza alle regole, disordine, difficoltà nel portare a termine le attività che richiedono applicazione, rendimento insoddisfacente sono le manifestazioni che più di frequente, fin dalla </a:t>
            </a:r>
            <a:r>
              <a:rPr lang="it-IT" b="1" dirty="0">
                <a:solidFill>
                  <a:srgbClr val="000000"/>
                </a:solidFill>
              </a:rPr>
              <a:t>scuola dell’infanzia</a:t>
            </a:r>
            <a:r>
              <a:rPr lang="it-IT" dirty="0">
                <a:solidFill>
                  <a:srgbClr val="000000"/>
                </a:solidFill>
              </a:rPr>
              <a:t>, caratterizzano la condotta del bambino con ADHD. La situazione peggiora solitamente con il passaggio alla </a:t>
            </a:r>
            <a:r>
              <a:rPr lang="it-IT" b="1" dirty="0">
                <a:solidFill>
                  <a:srgbClr val="000000"/>
                </a:solidFill>
              </a:rPr>
              <a:t>scuola primaria</a:t>
            </a:r>
            <a:r>
              <a:rPr lang="it-IT" dirty="0">
                <a:solidFill>
                  <a:srgbClr val="000000"/>
                </a:solidFill>
              </a:rPr>
              <a:t>, dove aumentano le regole e i compiti e – parallelamente – diminuiscono i momenti ludici. E dove gli insegnanti iniziano a rilevare il deficit di attenzione: l’alunno ha poca cura per i dettagli, si dimostra incapace di pianificare e organizzare il lavoro, stenta a mantenere la concentrazione. A livello comportamentale, poi, ha difficoltà a stare fermo, non attende mai il proprio turno, non rispetta i tempi e gli spazi dei compagni.</a:t>
            </a:r>
          </a:p>
          <a:p>
            <a:pPr algn="just"/>
            <a:endParaRPr lang="it-IT" dirty="0">
              <a:solidFill>
                <a:srgbClr val="000000"/>
              </a:solidFill>
            </a:endParaRPr>
          </a:p>
          <a:p>
            <a:pPr algn="just"/>
            <a:r>
              <a:rPr lang="it-IT" dirty="0">
                <a:solidFill>
                  <a:srgbClr val="000000"/>
                </a:solidFill>
              </a:rPr>
              <a:t>In una situazione del genere, per poter instaurare un adeguato rapporto di collaborazione con l’alunno, «</a:t>
            </a:r>
            <a:r>
              <a:rPr lang="it-IT" i="1" dirty="0">
                <a:solidFill>
                  <a:srgbClr val="000000"/>
                </a:solidFill>
              </a:rPr>
              <a:t>sono necessarie una profonda competenza in ambito pedagogico e una notevole capacità emotiva e creativa, affinché il soggetto possa apprendere le abilità necessarie, di autocontrollo sociali e didattiche, per superare le proprie difficoltà</a:t>
            </a:r>
            <a:r>
              <a:rPr lang="it-IT" dirty="0">
                <a:solidFill>
                  <a:srgbClr val="000000"/>
                </a:solidFill>
              </a:rPr>
              <a:t>».</a:t>
            </a:r>
          </a:p>
        </p:txBody>
      </p:sp>
      <p:pic>
        <p:nvPicPr>
          <p:cNvPr id="4" name="Audio 3">
            <a:hlinkClick r:id="" action="ppaction://media"/>
            <a:extLst>
              <a:ext uri="{FF2B5EF4-FFF2-40B4-BE49-F238E27FC236}">
                <a16:creationId xmlns:a16="http://schemas.microsoft.com/office/drawing/2014/main" id="{648ACB10-380B-439F-9724-6516C3FC2D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53508010"/>
      </p:ext>
    </p:extLst>
  </p:cSld>
  <p:clrMapOvr>
    <a:masterClrMapping/>
  </p:clrMapOvr>
  <mc:AlternateContent xmlns:mc="http://schemas.openxmlformats.org/markup-compatibility/2006">
    <mc:Choice xmlns:p14="http://schemas.microsoft.com/office/powerpoint/2010/main" Requires="p14">
      <p:transition spd="slow" p14:dur="2000" advTm="65920"/>
    </mc:Choice>
    <mc:Fallback>
      <p:transition spd="slow" advTm="65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D047B71-7DC0-43B6-9E73-D47E7C7ABC9C}"/>
              </a:ext>
            </a:extLst>
          </p:cNvPr>
          <p:cNvSpPr/>
          <p:nvPr/>
        </p:nvSpPr>
        <p:spPr>
          <a:xfrm>
            <a:off x="2464188" y="1596408"/>
            <a:ext cx="8937676" cy="1477328"/>
          </a:xfrm>
          <a:prstGeom prst="rect">
            <a:avLst/>
          </a:prstGeom>
        </p:spPr>
        <p:txBody>
          <a:bodyPr wrap="square">
            <a:spAutoFit/>
          </a:bodyPr>
          <a:lstStyle/>
          <a:p>
            <a:pPr algn="just"/>
            <a:r>
              <a:rPr lang="it-IT" dirty="0">
                <a:solidFill>
                  <a:srgbClr val="000000"/>
                </a:solidFill>
              </a:rPr>
              <a:t>L’insegnante deve essere consapevole del fatto che il suo atteggiamento con il soggetto disattento/iperattivo ha un forte impatto sulla modificazione del suo comportamento. Perciò deve porsi come autorevole e competente punto di riferimento, facendo in modo che l’alunno impari a conoscere il proprio ambiente, così che questo diventi prevedibile e gestibile attraverso:</a:t>
            </a:r>
            <a:endParaRPr lang="it-IT" dirty="0">
              <a:solidFill>
                <a:srgbClr val="000000"/>
              </a:solidFill>
              <a:effectLst/>
            </a:endParaRPr>
          </a:p>
        </p:txBody>
      </p:sp>
      <p:sp>
        <p:nvSpPr>
          <p:cNvPr id="6" name="Rettangolo 5">
            <a:extLst>
              <a:ext uri="{FF2B5EF4-FFF2-40B4-BE49-F238E27FC236}">
                <a16:creationId xmlns:a16="http://schemas.microsoft.com/office/drawing/2014/main" id="{1A78D932-8807-4920-8DE7-FA8196553D61}"/>
              </a:ext>
            </a:extLst>
          </p:cNvPr>
          <p:cNvSpPr/>
          <p:nvPr/>
        </p:nvSpPr>
        <p:spPr>
          <a:xfrm>
            <a:off x="3114819" y="3978204"/>
            <a:ext cx="7636414" cy="1754326"/>
          </a:xfrm>
          <a:prstGeom prst="rect">
            <a:avLst/>
          </a:prstGeom>
        </p:spPr>
        <p:txBody>
          <a:bodyPr wrap="square">
            <a:spAutoFit/>
          </a:bodyPr>
          <a:lstStyle/>
          <a:p>
            <a:pPr algn="just"/>
            <a:r>
              <a:rPr lang="it-IT" dirty="0"/>
              <a:t>•la definizione delle regole e della routine scolastica;</a:t>
            </a:r>
          </a:p>
          <a:p>
            <a:pPr algn="just"/>
            <a:r>
              <a:rPr lang="it-IT" dirty="0"/>
              <a:t>•l’organizzazione dei tempi di lavoro;</a:t>
            </a:r>
          </a:p>
          <a:p>
            <a:pPr algn="just"/>
            <a:r>
              <a:rPr lang="it-IT" dirty="0"/>
              <a:t>•l’organizzazione del materiale (sotto quest’aspetto, è opportuno       che il docente si proponga come modello nel mantenere in ordine il proprio materiale e aiuti l’alunno disordinato a inventare delle strategie per fare altrettanto.</a:t>
            </a:r>
          </a:p>
        </p:txBody>
      </p:sp>
      <p:pic>
        <p:nvPicPr>
          <p:cNvPr id="2" name="Audio 1">
            <a:hlinkClick r:id="" action="ppaction://media"/>
            <a:extLst>
              <a:ext uri="{FF2B5EF4-FFF2-40B4-BE49-F238E27FC236}">
                <a16:creationId xmlns:a16="http://schemas.microsoft.com/office/drawing/2014/main" id="{0760E3CA-2DBE-4868-B0AA-E52683C40E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40754917"/>
      </p:ext>
    </p:extLst>
  </p:cSld>
  <p:clrMapOvr>
    <a:masterClrMapping/>
  </p:clrMapOvr>
  <mc:AlternateContent xmlns:mc="http://schemas.openxmlformats.org/markup-compatibility/2006">
    <mc:Choice xmlns:p14="http://schemas.microsoft.com/office/powerpoint/2010/main" Requires="p14">
      <p:transition spd="slow" p14:dur="2000" advTm="92294"/>
    </mc:Choice>
    <mc:Fallback>
      <p:transition spd="slow" advTm="92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2D73B46-246E-4735-89CD-455E7109F16A}"/>
              </a:ext>
            </a:extLst>
          </p:cNvPr>
          <p:cNvSpPr/>
          <p:nvPr/>
        </p:nvSpPr>
        <p:spPr>
          <a:xfrm>
            <a:off x="2246140" y="197346"/>
            <a:ext cx="9148691" cy="6186309"/>
          </a:xfrm>
          <a:prstGeom prst="rect">
            <a:avLst/>
          </a:prstGeom>
        </p:spPr>
        <p:txBody>
          <a:bodyPr wrap="square">
            <a:spAutoFit/>
          </a:bodyPr>
          <a:lstStyle/>
          <a:p>
            <a:pPr algn="just"/>
            <a:r>
              <a:rPr lang="it-IT" dirty="0">
                <a:solidFill>
                  <a:srgbClr val="000000"/>
                </a:solidFill>
              </a:rPr>
              <a:t>Alcuni suggerimenti per la </a:t>
            </a:r>
            <a:r>
              <a:rPr lang="it-IT" b="1" dirty="0">
                <a:solidFill>
                  <a:srgbClr val="000000"/>
                </a:solidFill>
              </a:rPr>
              <a:t>gestione delle lezioni</a:t>
            </a:r>
            <a:r>
              <a:rPr lang="it-IT" dirty="0">
                <a:solidFill>
                  <a:srgbClr val="000000"/>
                </a:solidFill>
              </a:rPr>
              <a:t>:</a:t>
            </a:r>
          </a:p>
          <a:p>
            <a:pPr marL="285750" indent="-285750" algn="just">
              <a:buFont typeface="Arial" panose="020B0604020202020204" pitchFamily="34" charset="0"/>
              <a:buChar char="•"/>
            </a:pPr>
            <a:r>
              <a:rPr lang="it-IT" dirty="0">
                <a:solidFill>
                  <a:srgbClr val="000000"/>
                </a:solidFill>
              </a:rPr>
              <a:t>accorciare i tempi di lavoro e alternarli a momenti di pausa, che devono essere brevi e frequenti;</a:t>
            </a:r>
          </a:p>
          <a:p>
            <a:pPr marL="285750" indent="-285750" algn="just">
              <a:buFont typeface="Arial" panose="020B0604020202020204" pitchFamily="34" charset="0"/>
              <a:buChar char="•"/>
            </a:pPr>
            <a:r>
              <a:rPr lang="it-IT" dirty="0">
                <a:solidFill>
                  <a:srgbClr val="000000"/>
                </a:solidFill>
              </a:rPr>
              <a:t>rendere le lezioni stimolanti e ricche di novità per ravvivare l’interesse dell’alunno;</a:t>
            </a:r>
          </a:p>
          <a:p>
            <a:pPr marL="285750" indent="-285750" algn="just">
              <a:buFont typeface="Arial" panose="020B0604020202020204" pitchFamily="34" charset="0"/>
              <a:buChar char="•"/>
            </a:pPr>
            <a:r>
              <a:rPr lang="it-IT" dirty="0">
                <a:solidFill>
                  <a:srgbClr val="000000"/>
                </a:solidFill>
              </a:rPr>
              <a:t>interagire frequentemente, verbalmente e fisicamente, con gli alunni disattenti/iperattivi;</a:t>
            </a:r>
          </a:p>
          <a:p>
            <a:pPr marL="285750" indent="-285750" algn="just">
              <a:buFont typeface="Arial" panose="020B0604020202020204" pitchFamily="34" charset="0"/>
              <a:buChar char="•"/>
            </a:pPr>
            <a:r>
              <a:rPr lang="it-IT" dirty="0">
                <a:solidFill>
                  <a:srgbClr val="000000"/>
                </a:solidFill>
              </a:rPr>
              <a:t>fare in modo che essi debbano rispondere spesso durante la lezione;</a:t>
            </a:r>
          </a:p>
          <a:p>
            <a:pPr marL="285750" indent="-285750" algn="just">
              <a:buFont typeface="Arial" panose="020B0604020202020204" pitchFamily="34" charset="0"/>
              <a:buChar char="•"/>
            </a:pPr>
            <a:r>
              <a:rPr lang="it-IT" dirty="0">
                <a:solidFill>
                  <a:srgbClr val="000000"/>
                </a:solidFill>
              </a:rPr>
              <a:t>utilizzare il nome degli allievi distratti per richiamarne l’attenzione;</a:t>
            </a:r>
          </a:p>
          <a:p>
            <a:pPr marL="285750" indent="-285750" algn="just">
              <a:buFont typeface="Arial" panose="020B0604020202020204" pitchFamily="34" charset="0"/>
              <a:buChar char="•"/>
            </a:pPr>
            <a:r>
              <a:rPr lang="it-IT" dirty="0">
                <a:solidFill>
                  <a:srgbClr val="000000"/>
                </a:solidFill>
              </a:rPr>
              <a:t>costruire situazioni di gioco per favorire la comprensione delle spiegazioni;</a:t>
            </a:r>
          </a:p>
          <a:p>
            <a:pPr marL="285750" indent="-285750" algn="just">
              <a:buFont typeface="Arial" panose="020B0604020202020204" pitchFamily="34" charset="0"/>
              <a:buChar char="•"/>
            </a:pPr>
            <a:r>
              <a:rPr lang="it-IT" dirty="0">
                <a:solidFill>
                  <a:srgbClr val="000000"/>
                </a:solidFill>
              </a:rPr>
              <a:t>utilizzare il gioco dei ruoli per spiegare concetti storici e sociali in cui siano coinvolti vari personaggi;</a:t>
            </a:r>
          </a:p>
          <a:p>
            <a:pPr marL="285750" indent="-285750" algn="just">
              <a:buFont typeface="Arial" panose="020B0604020202020204" pitchFamily="34" charset="0"/>
              <a:buChar char="•"/>
            </a:pPr>
            <a:r>
              <a:rPr lang="it-IT" dirty="0">
                <a:solidFill>
                  <a:srgbClr val="000000"/>
                </a:solidFill>
              </a:rPr>
              <a:t>abituare l’alunno impulsivo a controllare il lavoro che ha svolto;</a:t>
            </a:r>
          </a:p>
          <a:p>
            <a:pPr marL="285750" indent="-285750" algn="just">
              <a:buFont typeface="Arial" panose="020B0604020202020204" pitchFamily="34" charset="0"/>
              <a:buChar char="•"/>
            </a:pPr>
            <a:r>
              <a:rPr lang="it-IT" dirty="0">
                <a:solidFill>
                  <a:srgbClr val="000000"/>
                </a:solidFill>
              </a:rPr>
              <a:t>istruirlo a continuare la parte più facile del compito nell’attesa che l’insegnante l’aiuti a svolgere quella più difficile;</a:t>
            </a:r>
          </a:p>
          <a:p>
            <a:pPr marL="285750" indent="-285750" algn="just">
              <a:buFont typeface="Arial" panose="020B0604020202020204" pitchFamily="34" charset="0"/>
              <a:buChar char="•"/>
            </a:pPr>
            <a:r>
              <a:rPr lang="it-IT" dirty="0">
                <a:solidFill>
                  <a:srgbClr val="000000"/>
                </a:solidFill>
              </a:rPr>
              <a:t>evitare di creare situazioni di competizione con altri compagni durante lo svolgimento dei compiti in classe;</a:t>
            </a:r>
          </a:p>
          <a:p>
            <a:pPr marL="285750" indent="-285750" algn="just">
              <a:buFont typeface="Arial" panose="020B0604020202020204" pitchFamily="34" charset="0"/>
              <a:buChar char="•"/>
            </a:pPr>
            <a:r>
              <a:rPr lang="it-IT" dirty="0">
                <a:solidFill>
                  <a:srgbClr val="000000"/>
                </a:solidFill>
              </a:rPr>
              <a:t>suddividere il lavoro a casa in piccole porzioni facilmente controllabili;</a:t>
            </a:r>
          </a:p>
          <a:p>
            <a:pPr marL="285750" indent="-285750" algn="just">
              <a:buFont typeface="Arial" panose="020B0604020202020204" pitchFamily="34" charset="0"/>
              <a:buChar char="•"/>
            </a:pPr>
            <a:r>
              <a:rPr lang="it-IT" dirty="0">
                <a:solidFill>
                  <a:srgbClr val="000000"/>
                </a:solidFill>
              </a:rPr>
              <a:t>controllare che i compiti siano stati scritti sul diario prima che l’alunno vada a casa;</a:t>
            </a:r>
          </a:p>
          <a:p>
            <a:pPr marL="285750" indent="-285750" algn="just">
              <a:buFont typeface="Arial" panose="020B0604020202020204" pitchFamily="34" charset="0"/>
              <a:buChar char="•"/>
            </a:pPr>
            <a:r>
              <a:rPr lang="it-IT" dirty="0">
                <a:solidFill>
                  <a:srgbClr val="000000"/>
                </a:solidFill>
              </a:rPr>
              <a:t>controllare ogni giorno che l’alunno abbia svolto i compiti a casa e prendere provvedimenti immediati quando non li ha svolti.</a:t>
            </a:r>
          </a:p>
        </p:txBody>
      </p:sp>
    </p:spTree>
    <p:extLst>
      <p:ext uri="{BB962C8B-B14F-4D97-AF65-F5344CB8AC3E}">
        <p14:creationId xmlns:p14="http://schemas.microsoft.com/office/powerpoint/2010/main" val="1236110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22A054C-1AAD-4ECA-90CF-DA4EADF85773}"/>
              </a:ext>
            </a:extLst>
          </p:cNvPr>
          <p:cNvSpPr/>
          <p:nvPr/>
        </p:nvSpPr>
        <p:spPr>
          <a:xfrm>
            <a:off x="2218006" y="701605"/>
            <a:ext cx="9458178" cy="5078313"/>
          </a:xfrm>
          <a:prstGeom prst="rect">
            <a:avLst/>
          </a:prstGeom>
        </p:spPr>
        <p:txBody>
          <a:bodyPr wrap="square">
            <a:spAutoFit/>
          </a:bodyPr>
          <a:lstStyle/>
          <a:p>
            <a:pPr algn="just"/>
            <a:r>
              <a:rPr lang="it-IT" dirty="0">
                <a:solidFill>
                  <a:srgbClr val="000000"/>
                </a:solidFill>
              </a:rPr>
              <a:t>Alcuni suggerimenti per la </a:t>
            </a:r>
            <a:r>
              <a:rPr lang="it-IT" b="1" dirty="0">
                <a:solidFill>
                  <a:srgbClr val="000000"/>
                </a:solidFill>
              </a:rPr>
              <a:t>gestione del comportamento</a:t>
            </a:r>
            <a:r>
              <a:rPr lang="it-IT" dirty="0">
                <a:solidFill>
                  <a:srgbClr val="000000"/>
                </a:solidFill>
              </a:rPr>
              <a:t>:</a:t>
            </a:r>
          </a:p>
          <a:p>
            <a:pPr marL="285750" indent="-285750" algn="just">
              <a:buFont typeface="Arial" panose="020B0604020202020204" pitchFamily="34" charset="0"/>
              <a:buChar char="•"/>
            </a:pPr>
            <a:r>
              <a:rPr lang="it-IT" dirty="0">
                <a:solidFill>
                  <a:srgbClr val="000000"/>
                </a:solidFill>
              </a:rPr>
              <a:t>definire e mantenere regole chiare e semplici all’interno della classe, rivedendole e correggendole quando se ne ravvede la necessità;</a:t>
            </a:r>
          </a:p>
          <a:p>
            <a:pPr marL="285750" indent="-285750" algn="just">
              <a:buFont typeface="Arial" panose="020B0604020202020204" pitchFamily="34" charset="0"/>
              <a:buChar char="•"/>
            </a:pPr>
            <a:r>
              <a:rPr lang="it-IT" dirty="0">
                <a:solidFill>
                  <a:srgbClr val="000000"/>
                </a:solidFill>
              </a:rPr>
              <a:t>spiegare chiaramente agli alunni disattenti/iperattivi quali sono i comportamenti adeguati e quali quelli inappropriati;</a:t>
            </a:r>
          </a:p>
          <a:p>
            <a:pPr marL="285750" indent="-285750" algn="just">
              <a:buFont typeface="Arial" panose="020B0604020202020204" pitchFamily="34" charset="0"/>
              <a:buChar char="•"/>
            </a:pPr>
            <a:r>
              <a:rPr lang="it-IT" dirty="0">
                <a:solidFill>
                  <a:srgbClr val="000000"/>
                </a:solidFill>
              </a:rPr>
              <a:t>far capire agli allievi impulsivi quali sono le conseguenze dei loro comportamenti positivi e quali quelle derivanti da azioni negative;</a:t>
            </a:r>
          </a:p>
          <a:p>
            <a:pPr marL="285750" indent="-285750" algn="just">
              <a:buFont typeface="Arial" panose="020B0604020202020204" pitchFamily="34" charset="0"/>
              <a:buChar char="•"/>
            </a:pPr>
            <a:r>
              <a:rPr lang="it-IT" dirty="0">
                <a:solidFill>
                  <a:srgbClr val="000000"/>
                </a:solidFill>
              </a:rPr>
              <a:t>rinforzare i comportamenti positivi (stabiliti in precedenza), piuttosto che punire quelli negativi, perché le punizioni (specie se severe), le note scritte o le sospensioni, non modificano il comportamento dell’alunno, se non in peggio;</a:t>
            </a:r>
          </a:p>
          <a:p>
            <a:pPr marL="285750" indent="-285750" algn="just">
              <a:buFont typeface="Arial" panose="020B0604020202020204" pitchFamily="34" charset="0"/>
              <a:buChar char="•"/>
            </a:pPr>
            <a:r>
              <a:rPr lang="it-IT" dirty="0">
                <a:solidFill>
                  <a:srgbClr val="000000"/>
                </a:solidFill>
              </a:rPr>
              <a:t>sottolineare i comportamenti adeguati dell’alunno attraverso ampie ed evidenti gratificazioni;</a:t>
            </a:r>
          </a:p>
          <a:p>
            <a:pPr marL="285750" indent="-285750" algn="just">
              <a:buFont typeface="Arial" panose="020B0604020202020204" pitchFamily="34" charset="0"/>
              <a:buChar char="•"/>
            </a:pPr>
            <a:r>
              <a:rPr lang="it-IT" dirty="0">
                <a:solidFill>
                  <a:srgbClr val="000000"/>
                </a:solidFill>
              </a:rPr>
              <a:t>cambiare i rinforzi quando tendono a perdere d’efficacia;</a:t>
            </a:r>
          </a:p>
          <a:p>
            <a:pPr marL="285750" indent="-285750" algn="just">
              <a:buFont typeface="Arial" panose="020B0604020202020204" pitchFamily="34" charset="0"/>
              <a:buChar char="•"/>
            </a:pPr>
            <a:r>
              <a:rPr lang="it-IT" dirty="0">
                <a:solidFill>
                  <a:srgbClr val="000000"/>
                </a:solidFill>
              </a:rPr>
              <a:t>non punire l’alunno privandolo dell’intervallo, perché il bambino iperattivo necessita di scaricare la tensione e di socializzare con i compagni;</a:t>
            </a:r>
          </a:p>
          <a:p>
            <a:pPr marL="285750" indent="-285750" algn="just">
              <a:buFont typeface="Arial" panose="020B0604020202020204" pitchFamily="34" charset="0"/>
              <a:buChar char="•"/>
            </a:pPr>
            <a:r>
              <a:rPr lang="it-IT" dirty="0">
                <a:solidFill>
                  <a:srgbClr val="000000"/>
                </a:solidFill>
              </a:rPr>
              <a:t>stabilire giornalmente o settimanalmente semplici obiettivi da raggiungere;</a:t>
            </a:r>
          </a:p>
          <a:p>
            <a:pPr marL="285750" indent="-285750" algn="just">
              <a:buFont typeface="Arial" panose="020B0604020202020204" pitchFamily="34" charset="0"/>
              <a:buChar char="•"/>
            </a:pPr>
            <a:r>
              <a:rPr lang="it-IT" dirty="0">
                <a:solidFill>
                  <a:srgbClr val="000000"/>
                </a:solidFill>
              </a:rPr>
              <a:t>informare spesso l’alunno disattento/iperattivo su come sta lavorando e come si sta comportando (feedback), soprattutto rispetto agli obiettivi da raggiungere.</a:t>
            </a:r>
          </a:p>
        </p:txBody>
      </p:sp>
    </p:spTree>
    <p:extLst>
      <p:ext uri="{BB962C8B-B14F-4D97-AF65-F5344CB8AC3E}">
        <p14:creationId xmlns:p14="http://schemas.microsoft.com/office/powerpoint/2010/main" val="814985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3B8DC582-E0DD-4917-A570-D488DA702B76}"/>
              </a:ext>
            </a:extLst>
          </p:cNvPr>
          <p:cNvSpPr/>
          <p:nvPr/>
        </p:nvSpPr>
        <p:spPr>
          <a:xfrm>
            <a:off x="4722055" y="343209"/>
            <a:ext cx="6096000" cy="461665"/>
          </a:xfrm>
          <a:prstGeom prst="rect">
            <a:avLst/>
          </a:prstGeom>
        </p:spPr>
        <p:txBody>
          <a:bodyPr>
            <a:spAutoFit/>
          </a:bodyPr>
          <a:lstStyle/>
          <a:p>
            <a:r>
              <a:rPr lang="it-IT" sz="2400" b="1" dirty="0">
                <a:solidFill>
                  <a:srgbClr val="FF0000"/>
                </a:solidFill>
              </a:rPr>
              <a:t>LE SINDROMI GENETICHE.</a:t>
            </a:r>
            <a:endParaRPr lang="it-IT" sz="2400" b="1" dirty="0">
              <a:solidFill>
                <a:srgbClr val="FF0000"/>
              </a:solidFill>
              <a:effectLst/>
            </a:endParaRPr>
          </a:p>
        </p:txBody>
      </p:sp>
      <p:sp>
        <p:nvSpPr>
          <p:cNvPr id="3" name="Rettangolo 2">
            <a:extLst>
              <a:ext uri="{FF2B5EF4-FFF2-40B4-BE49-F238E27FC236}">
                <a16:creationId xmlns:a16="http://schemas.microsoft.com/office/drawing/2014/main" id="{0DED24D4-137F-43B7-A2C9-4EE3982023CD}"/>
              </a:ext>
            </a:extLst>
          </p:cNvPr>
          <p:cNvSpPr/>
          <p:nvPr/>
        </p:nvSpPr>
        <p:spPr>
          <a:xfrm>
            <a:off x="1866313" y="1001821"/>
            <a:ext cx="10091225" cy="5909310"/>
          </a:xfrm>
          <a:prstGeom prst="rect">
            <a:avLst/>
          </a:prstGeom>
        </p:spPr>
        <p:txBody>
          <a:bodyPr wrap="square">
            <a:spAutoFit/>
          </a:bodyPr>
          <a:lstStyle/>
          <a:p>
            <a:pPr algn="just"/>
            <a:r>
              <a:rPr lang="it-IT" dirty="0">
                <a:solidFill>
                  <a:srgbClr val="000000"/>
                </a:solidFill>
              </a:rPr>
              <a:t>Le sindromi genetiche sono malattie causate da </a:t>
            </a:r>
            <a:r>
              <a:rPr lang="it-IT" b="1" dirty="0">
                <a:solidFill>
                  <a:srgbClr val="000000"/>
                </a:solidFill>
              </a:rPr>
              <a:t>alterazioni del genotipo</a:t>
            </a:r>
            <a:r>
              <a:rPr lang="it-IT" dirty="0">
                <a:solidFill>
                  <a:srgbClr val="000000"/>
                </a:solidFill>
              </a:rPr>
              <a:t> e, nel caso in cui coinvolgano la linea delle </a:t>
            </a:r>
            <a:r>
              <a:rPr lang="it-IT" i="1" dirty="0">
                <a:solidFill>
                  <a:srgbClr val="000000"/>
                </a:solidFill>
              </a:rPr>
              <a:t>cellule germinali</a:t>
            </a:r>
            <a:r>
              <a:rPr lang="it-IT" dirty="0">
                <a:solidFill>
                  <a:srgbClr val="000000"/>
                </a:solidFill>
              </a:rPr>
              <a:t>, assumono carattere ereditario. Le alterazioni possono colpire anche la linea delle </a:t>
            </a:r>
            <a:r>
              <a:rPr lang="it-IT" i="1" dirty="0">
                <a:solidFill>
                  <a:srgbClr val="000000"/>
                </a:solidFill>
              </a:rPr>
              <a:t>cellule somatiche</a:t>
            </a:r>
            <a:r>
              <a:rPr lang="it-IT" dirty="0">
                <a:solidFill>
                  <a:srgbClr val="000000"/>
                </a:solidFill>
              </a:rPr>
              <a:t>. Il loro grado di incisività varia da sindrome a sindrome. Inoltre, gli individui che ne sono colpiti non sempre presentano le medesime caratteristiche. Diversa può essere la stabilità del Q.I. nel tempo, diversi possono essere i profili cognitivi e i condizionamenti genetici sullo sviluppo emotivo, sociale e comportamentale. </a:t>
            </a:r>
          </a:p>
          <a:p>
            <a:pPr algn="just"/>
            <a:r>
              <a:rPr lang="it-IT" dirty="0">
                <a:solidFill>
                  <a:srgbClr val="000000"/>
                </a:solidFill>
              </a:rPr>
              <a:t>I geni – portatori dei caratteri ereditari – sono localizzati nei cromosomi e, siccome possediamo due copie di ciascun cromosoma, possediamo anche due copie di ciascun gene. Perciò gli studi hanno permesso di suddividere le malattie genetiche in </a:t>
            </a:r>
            <a:r>
              <a:rPr lang="it-IT" b="1" dirty="0">
                <a:solidFill>
                  <a:srgbClr val="000000"/>
                </a:solidFill>
              </a:rPr>
              <a:t>dominanti</a:t>
            </a:r>
            <a:r>
              <a:rPr lang="it-IT" dirty="0">
                <a:solidFill>
                  <a:srgbClr val="000000"/>
                </a:solidFill>
              </a:rPr>
              <a:t> e </a:t>
            </a:r>
            <a:r>
              <a:rPr lang="it-IT" b="1" dirty="0">
                <a:solidFill>
                  <a:srgbClr val="000000"/>
                </a:solidFill>
              </a:rPr>
              <a:t>recessive</a:t>
            </a:r>
            <a:r>
              <a:rPr lang="it-IT" dirty="0">
                <a:solidFill>
                  <a:srgbClr val="000000"/>
                </a:solidFill>
              </a:rPr>
              <a:t>: </a:t>
            </a:r>
          </a:p>
          <a:p>
            <a:pPr marL="285750" indent="-285750" algn="just">
              <a:buFont typeface="Wingdings" panose="05000000000000000000" pitchFamily="2" charset="2"/>
              <a:buChar char="Ø"/>
            </a:pPr>
            <a:r>
              <a:rPr lang="it-IT" dirty="0">
                <a:solidFill>
                  <a:srgbClr val="000000"/>
                </a:solidFill>
              </a:rPr>
              <a:t>sono </a:t>
            </a:r>
            <a:r>
              <a:rPr lang="it-IT" b="1" dirty="0">
                <a:solidFill>
                  <a:srgbClr val="000000"/>
                </a:solidFill>
              </a:rPr>
              <a:t>dominanti</a:t>
            </a:r>
            <a:r>
              <a:rPr lang="it-IT" dirty="0">
                <a:solidFill>
                  <a:srgbClr val="000000"/>
                </a:solidFill>
              </a:rPr>
              <a:t> se basta un solo gene anomalo perché la malattia si manifesti;</a:t>
            </a:r>
          </a:p>
          <a:p>
            <a:pPr marL="285750" indent="-285750" algn="just">
              <a:buFont typeface="Wingdings" panose="05000000000000000000" pitchFamily="2" charset="2"/>
              <a:buChar char="Ø"/>
            </a:pPr>
            <a:r>
              <a:rPr lang="it-IT" b="1" dirty="0">
                <a:solidFill>
                  <a:srgbClr val="000000"/>
                </a:solidFill>
              </a:rPr>
              <a:t>recessive</a:t>
            </a:r>
            <a:r>
              <a:rPr lang="it-IT" dirty="0">
                <a:solidFill>
                  <a:srgbClr val="000000"/>
                </a:solidFill>
              </a:rPr>
              <a:t>, invece, se occorrono due geni anomali. Nelle </a:t>
            </a:r>
            <a:r>
              <a:rPr lang="it-IT" i="1" dirty="0">
                <a:solidFill>
                  <a:srgbClr val="000000"/>
                </a:solidFill>
              </a:rPr>
              <a:t>malattie ereditarie recessive</a:t>
            </a:r>
            <a:r>
              <a:rPr lang="it-IT" dirty="0">
                <a:solidFill>
                  <a:srgbClr val="000000"/>
                </a:solidFill>
              </a:rPr>
              <a:t> un solo gene anomalo determina lo stato di «portatore sano» (l’individuo è sano ma può trasmettere la malattia ai figli).</a:t>
            </a:r>
          </a:p>
          <a:p>
            <a:pPr algn="just"/>
            <a:r>
              <a:rPr lang="it-IT" dirty="0">
                <a:solidFill>
                  <a:srgbClr val="000000"/>
                </a:solidFill>
              </a:rPr>
              <a:t>Alcune malattie si manifestano ancor prima del concepimento e comportano conseguenze già apprezzabili nel neonato per la presenza di malformazioni o altre anomalie dello sviluppo. Altre, invece, in periodi successivi, altre ancora restano latenti per anni e si manifestano soltanto in età avanzata.</a:t>
            </a:r>
          </a:p>
          <a:p>
            <a:pPr algn="just"/>
            <a:r>
              <a:rPr lang="it-IT" dirty="0">
                <a:solidFill>
                  <a:srgbClr val="000000"/>
                </a:solidFill>
              </a:rPr>
              <a:t>Riportiamo di seguito una breve disamina delle più note e più frequenti sindromi genetiche.</a:t>
            </a:r>
          </a:p>
        </p:txBody>
      </p:sp>
      <p:pic>
        <p:nvPicPr>
          <p:cNvPr id="4" name="Audio 3">
            <a:hlinkClick r:id="" action="ppaction://media"/>
            <a:extLst>
              <a:ext uri="{FF2B5EF4-FFF2-40B4-BE49-F238E27FC236}">
                <a16:creationId xmlns:a16="http://schemas.microsoft.com/office/drawing/2014/main" id="{C2154924-AD4B-489F-8846-5FDB867179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85236133"/>
      </p:ext>
    </p:extLst>
  </p:cSld>
  <p:clrMapOvr>
    <a:masterClrMapping/>
  </p:clrMapOvr>
  <mc:AlternateContent xmlns:mc="http://schemas.openxmlformats.org/markup-compatibility/2006">
    <mc:Choice xmlns:p14="http://schemas.microsoft.com/office/powerpoint/2010/main" Requires="p14">
      <p:transition spd="slow" p14:dur="2000" advTm="53766"/>
    </mc:Choice>
    <mc:Fallback>
      <p:transition spd="slow" advTm="53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5CE278D-0A71-48FC-82DD-18D51EAC1077}"/>
              </a:ext>
            </a:extLst>
          </p:cNvPr>
          <p:cNvSpPr/>
          <p:nvPr/>
        </p:nvSpPr>
        <p:spPr>
          <a:xfrm>
            <a:off x="2033661" y="1028343"/>
            <a:ext cx="6691240" cy="5355312"/>
          </a:xfrm>
          <a:prstGeom prst="rect">
            <a:avLst/>
          </a:prstGeom>
        </p:spPr>
        <p:txBody>
          <a:bodyPr wrap="square">
            <a:spAutoFit/>
          </a:bodyPr>
          <a:lstStyle/>
          <a:p>
            <a:pPr algn="just"/>
            <a:r>
              <a:rPr lang="it-IT" b="1" dirty="0">
                <a:solidFill>
                  <a:srgbClr val="000000"/>
                </a:solidFill>
              </a:rPr>
              <a:t>Sindrome di Down (Trisomia 21)</a:t>
            </a:r>
          </a:p>
          <a:p>
            <a:pPr algn="just"/>
            <a:endParaRPr lang="it-IT" b="1" dirty="0">
              <a:solidFill>
                <a:srgbClr val="000000"/>
              </a:solidFill>
            </a:endParaRPr>
          </a:p>
          <a:p>
            <a:pPr algn="just"/>
            <a:r>
              <a:rPr lang="it-IT" dirty="0">
                <a:solidFill>
                  <a:srgbClr val="000000"/>
                </a:solidFill>
              </a:rPr>
              <a:t>Ereditaria nel 98% dei casi, è una condizione genetica caratterizzata dalla presenza di un cromosoma 21 (o di parte di esso) soprannumerario nelle cellule, sicché i cromosomi nel nucleo sono 47, anziché 46. </a:t>
            </a:r>
          </a:p>
          <a:p>
            <a:pPr algn="just"/>
            <a:r>
              <a:rPr lang="it-IT" dirty="0">
                <a:solidFill>
                  <a:srgbClr val="000000"/>
                </a:solidFill>
              </a:rPr>
              <a:t>L’alterazione comporta un variabile grado di </a:t>
            </a:r>
            <a:r>
              <a:rPr lang="it-IT" i="1" dirty="0">
                <a:solidFill>
                  <a:srgbClr val="000000"/>
                </a:solidFill>
              </a:rPr>
              <a:t>ritardo nello sviluppo mentale</a:t>
            </a:r>
            <a:r>
              <a:rPr lang="it-IT" dirty="0">
                <a:solidFill>
                  <a:srgbClr val="000000"/>
                </a:solidFill>
              </a:rPr>
              <a:t>, </a:t>
            </a:r>
            <a:r>
              <a:rPr lang="it-IT" i="1" dirty="0">
                <a:solidFill>
                  <a:srgbClr val="000000"/>
                </a:solidFill>
              </a:rPr>
              <a:t>linguistico e </a:t>
            </a:r>
            <a:r>
              <a:rPr lang="it-IT" i="1" dirty="0" err="1">
                <a:solidFill>
                  <a:srgbClr val="000000"/>
                </a:solidFill>
              </a:rPr>
              <a:t>psico</a:t>
            </a:r>
            <a:r>
              <a:rPr lang="it-IT" i="1" dirty="0">
                <a:solidFill>
                  <a:srgbClr val="000000"/>
                </a:solidFill>
              </a:rPr>
              <a:t>-motorio</a:t>
            </a:r>
            <a:r>
              <a:rPr lang="it-IT" dirty="0">
                <a:solidFill>
                  <a:srgbClr val="000000"/>
                </a:solidFill>
              </a:rPr>
              <a:t>. </a:t>
            </a:r>
          </a:p>
          <a:p>
            <a:pPr algn="just"/>
            <a:r>
              <a:rPr lang="it-IT" dirty="0">
                <a:solidFill>
                  <a:srgbClr val="000000"/>
                </a:solidFill>
              </a:rPr>
              <a:t>La presenza della sindrome – il cui nome deriva dal medico britannico John </a:t>
            </a:r>
            <a:r>
              <a:rPr lang="it-IT" dirty="0" err="1">
                <a:solidFill>
                  <a:srgbClr val="000000"/>
                </a:solidFill>
              </a:rPr>
              <a:t>Langton</a:t>
            </a:r>
            <a:r>
              <a:rPr lang="it-IT" dirty="0">
                <a:solidFill>
                  <a:srgbClr val="000000"/>
                </a:solidFill>
              </a:rPr>
              <a:t> Down (1828-1896), che per primo la descrisse nel 1862 – è rilevabile dall’analisi cromosomica e da una serie di altre caratteristiche, la più nota delle quali è il taglio a mandorla degli occhi, unita ad altre anomalie cranio-facciali, del collo, del torace, dell’addome e ad altre malformazioni ancora (es. metacarpi e falangi corte).</a:t>
            </a:r>
          </a:p>
          <a:p>
            <a:pPr algn="just"/>
            <a:r>
              <a:rPr lang="it-IT" dirty="0">
                <a:solidFill>
                  <a:srgbClr val="000000"/>
                </a:solidFill>
              </a:rPr>
              <a:t>Le complicazioni più frequenti associate alla sindrome sono la sordità, l’insorgenza di malattie cardiovascolari, la leucemia, l’invecchiamento precoce e il diabete.</a:t>
            </a:r>
          </a:p>
        </p:txBody>
      </p:sp>
      <p:pic>
        <p:nvPicPr>
          <p:cNvPr id="3" name="Immagine 2">
            <a:extLst>
              <a:ext uri="{FF2B5EF4-FFF2-40B4-BE49-F238E27FC236}">
                <a16:creationId xmlns:a16="http://schemas.microsoft.com/office/drawing/2014/main" id="{B3F60EE6-3125-4C9C-9CCD-DD3CF329845B}"/>
              </a:ext>
            </a:extLst>
          </p:cNvPr>
          <p:cNvPicPr>
            <a:picLocks noChangeAspect="1"/>
          </p:cNvPicPr>
          <p:nvPr/>
        </p:nvPicPr>
        <p:blipFill>
          <a:blip r:embed="rId4"/>
          <a:stretch>
            <a:fillRect/>
          </a:stretch>
        </p:blipFill>
        <p:spPr>
          <a:xfrm>
            <a:off x="9513482" y="1028343"/>
            <a:ext cx="2271522" cy="2474425"/>
          </a:xfrm>
          <a:prstGeom prst="rect">
            <a:avLst/>
          </a:prstGeom>
        </p:spPr>
      </p:pic>
      <p:pic>
        <p:nvPicPr>
          <p:cNvPr id="4" name="Audio 3">
            <a:hlinkClick r:id="" action="ppaction://media"/>
            <a:extLst>
              <a:ext uri="{FF2B5EF4-FFF2-40B4-BE49-F238E27FC236}">
                <a16:creationId xmlns:a16="http://schemas.microsoft.com/office/drawing/2014/main" id="{9B05BBFD-8D4E-4CF1-AADD-615AE13E0B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48849765"/>
      </p:ext>
    </p:extLst>
  </p:cSld>
  <p:clrMapOvr>
    <a:masterClrMapping/>
  </p:clrMapOvr>
  <mc:AlternateContent xmlns:mc="http://schemas.openxmlformats.org/markup-compatibility/2006">
    <mc:Choice xmlns:p14="http://schemas.microsoft.com/office/powerpoint/2010/main" Requires="p14">
      <p:transition spd="slow" p14:dur="2000" advTm="64659"/>
    </mc:Choice>
    <mc:Fallback>
      <p:transition spd="slow" advTm="64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C72A629A-88F6-4AF2-A0D1-381DE742B68B}"/>
              </a:ext>
            </a:extLst>
          </p:cNvPr>
          <p:cNvSpPr/>
          <p:nvPr/>
        </p:nvSpPr>
        <p:spPr>
          <a:xfrm>
            <a:off x="2186608" y="228025"/>
            <a:ext cx="9833114" cy="646331"/>
          </a:xfrm>
          <a:prstGeom prst="rect">
            <a:avLst/>
          </a:prstGeom>
        </p:spPr>
        <p:txBody>
          <a:bodyPr wrap="square">
            <a:spAutoFit/>
          </a:bodyPr>
          <a:lstStyle/>
          <a:p>
            <a:r>
              <a:rPr lang="it-IT" i="1" dirty="0">
                <a:solidFill>
                  <a:srgbClr val="000000"/>
                </a:solidFill>
              </a:rPr>
              <a:t>Si intendono privi della vista coloro che sono colpiti da cecità assoluta o hanno un residuo visivo non superiore a 1/10 in entrambi gli occhi con eventuale correzione.</a:t>
            </a:r>
            <a:endParaRPr lang="it-IT" dirty="0">
              <a:solidFill>
                <a:srgbClr val="000000"/>
              </a:solidFill>
              <a:effectLst/>
            </a:endParaRPr>
          </a:p>
        </p:txBody>
      </p:sp>
      <p:sp>
        <p:nvSpPr>
          <p:cNvPr id="3" name="Rettangolo 2">
            <a:extLst>
              <a:ext uri="{FF2B5EF4-FFF2-40B4-BE49-F238E27FC236}">
                <a16:creationId xmlns:a16="http://schemas.microsoft.com/office/drawing/2014/main" id="{52AE9AD5-74AB-48F3-9FBB-C6E44D734D57}"/>
              </a:ext>
            </a:extLst>
          </p:cNvPr>
          <p:cNvSpPr/>
          <p:nvPr/>
        </p:nvSpPr>
        <p:spPr>
          <a:xfrm>
            <a:off x="1828801" y="874553"/>
            <a:ext cx="10190921" cy="5755422"/>
          </a:xfrm>
          <a:prstGeom prst="rect">
            <a:avLst/>
          </a:prstGeom>
        </p:spPr>
        <p:txBody>
          <a:bodyPr wrap="square">
            <a:spAutoFit/>
          </a:bodyPr>
          <a:lstStyle/>
          <a:p>
            <a:pPr algn="just"/>
            <a:r>
              <a:rPr lang="it-IT" sz="1600" dirty="0">
                <a:solidFill>
                  <a:srgbClr val="000000"/>
                </a:solidFill>
              </a:rPr>
              <a:t>Secondo</a:t>
            </a:r>
            <a:r>
              <a:rPr lang="it-IT" sz="1600" b="1" dirty="0">
                <a:solidFill>
                  <a:srgbClr val="000000"/>
                </a:solidFill>
              </a:rPr>
              <a:t> la classificazione dell’OMS</a:t>
            </a:r>
            <a:r>
              <a:rPr lang="it-IT" sz="1600" dirty="0">
                <a:solidFill>
                  <a:srgbClr val="000000"/>
                </a:solidFill>
              </a:rPr>
              <a:t>, si definiscono:</a:t>
            </a:r>
          </a:p>
          <a:p>
            <a:pPr algn="just"/>
            <a:endParaRPr lang="it-IT" sz="1600" dirty="0">
              <a:solidFill>
                <a:srgbClr val="000000"/>
              </a:solidFill>
            </a:endParaRPr>
          </a:p>
          <a:p>
            <a:pPr algn="just"/>
            <a:r>
              <a:rPr lang="it-IT" sz="1600" b="1" dirty="0">
                <a:solidFill>
                  <a:srgbClr val="000000"/>
                </a:solidFill>
              </a:rPr>
              <a:t>ciechi totali</a:t>
            </a:r>
            <a:r>
              <a:rPr lang="it-IT" sz="1600" dirty="0">
                <a:solidFill>
                  <a:srgbClr val="000000"/>
                </a:solidFill>
              </a:rPr>
              <a:t>: </a:t>
            </a:r>
          </a:p>
          <a:p>
            <a:pPr marL="742950" lvl="1" indent="-285750" algn="just">
              <a:buFont typeface="Arial" panose="020B0604020202020204" pitchFamily="34" charset="0"/>
              <a:buChar char="•"/>
            </a:pPr>
            <a:r>
              <a:rPr lang="it-IT" sz="1600" dirty="0">
                <a:solidFill>
                  <a:srgbClr val="000000"/>
                </a:solidFill>
              </a:rPr>
              <a:t>coloro che sono colpiti da totale mancanza della vista in entrambi gli occhi;</a:t>
            </a:r>
          </a:p>
          <a:p>
            <a:pPr marL="742950" lvl="1" indent="-285750" algn="just">
              <a:buFont typeface="Arial" panose="020B0604020202020204" pitchFamily="34" charset="0"/>
              <a:buChar char="•"/>
            </a:pPr>
            <a:r>
              <a:rPr lang="it-IT" sz="1600" dirty="0">
                <a:solidFill>
                  <a:srgbClr val="000000"/>
                </a:solidFill>
              </a:rPr>
              <a:t>coloro che hanno la mera percezione dell’ombra e della luce o del moto della mano in entrambi gli occhi o nell’occhio migliore;</a:t>
            </a:r>
          </a:p>
          <a:p>
            <a:pPr marL="742950" lvl="1" indent="-285750" algn="just">
              <a:buFont typeface="Arial" panose="020B0604020202020204" pitchFamily="34" charset="0"/>
              <a:buChar char="•"/>
            </a:pPr>
            <a:r>
              <a:rPr lang="it-IT" sz="1600" dirty="0">
                <a:solidFill>
                  <a:srgbClr val="000000"/>
                </a:solidFill>
              </a:rPr>
              <a:t>coloro il cui residuo perimetrico binoculare è inferiore al 3%.</a:t>
            </a:r>
          </a:p>
          <a:p>
            <a:pPr algn="just"/>
            <a:r>
              <a:rPr lang="it-IT" sz="1600" b="1" dirty="0">
                <a:solidFill>
                  <a:srgbClr val="000000"/>
                </a:solidFill>
              </a:rPr>
              <a:t>ciechi parziali:</a:t>
            </a:r>
            <a:endParaRPr lang="it-IT" sz="1600" dirty="0">
              <a:solidFill>
                <a:srgbClr val="000000"/>
              </a:solidFill>
            </a:endParaRPr>
          </a:p>
          <a:p>
            <a:pPr marL="742950" lvl="1" indent="-285750" algn="just">
              <a:buFont typeface="Arial" panose="020B0604020202020204" pitchFamily="34" charset="0"/>
              <a:buChar char="•"/>
            </a:pPr>
            <a:r>
              <a:rPr lang="it-IT" sz="1600" dirty="0">
                <a:solidFill>
                  <a:srgbClr val="000000"/>
                </a:solidFill>
              </a:rPr>
              <a:t>coloro che hanno un residuo visivo non superiore a 1/20 in entrambi gli occhi o nell’occhio migliore, anche con eventuale correzione;</a:t>
            </a:r>
          </a:p>
          <a:p>
            <a:pPr marL="742950" lvl="1" indent="-285750" algn="just">
              <a:buFont typeface="Arial" panose="020B0604020202020204" pitchFamily="34" charset="0"/>
              <a:buChar char="•"/>
            </a:pPr>
            <a:r>
              <a:rPr lang="it-IT" sz="1600" dirty="0">
                <a:solidFill>
                  <a:srgbClr val="000000"/>
                </a:solidFill>
              </a:rPr>
              <a:t>coloro il cui residuo perimetrico binoculare è inferiore al 10%.</a:t>
            </a:r>
          </a:p>
          <a:p>
            <a:pPr algn="just"/>
            <a:r>
              <a:rPr lang="it-IT" sz="1600" b="1" dirty="0">
                <a:solidFill>
                  <a:srgbClr val="000000"/>
                </a:solidFill>
              </a:rPr>
              <a:t>ipovedenti gravi</a:t>
            </a:r>
            <a:r>
              <a:rPr lang="it-IT" sz="1600" dirty="0">
                <a:solidFill>
                  <a:srgbClr val="000000"/>
                </a:solidFill>
              </a:rPr>
              <a:t>: </a:t>
            </a:r>
          </a:p>
          <a:p>
            <a:pPr marL="742950" lvl="1" indent="-285750" algn="just">
              <a:buFont typeface="Arial" panose="020B0604020202020204" pitchFamily="34" charset="0"/>
              <a:buChar char="•"/>
            </a:pPr>
            <a:r>
              <a:rPr lang="it-IT" sz="1600" dirty="0">
                <a:solidFill>
                  <a:srgbClr val="000000"/>
                </a:solidFill>
              </a:rPr>
              <a:t>coloro che hanno un residuo visivo non superiore a 1/10 in entrambi gli occhi o nell’occhio migliore, anche con eventuale correzione;</a:t>
            </a:r>
          </a:p>
          <a:p>
            <a:pPr marL="742950" lvl="1" indent="-285750" algn="just">
              <a:buFont typeface="Arial" panose="020B0604020202020204" pitchFamily="34" charset="0"/>
              <a:buChar char="•"/>
            </a:pPr>
            <a:r>
              <a:rPr lang="it-IT" sz="1600" dirty="0">
                <a:solidFill>
                  <a:srgbClr val="000000"/>
                </a:solidFill>
              </a:rPr>
              <a:t>coloro il cui residuo perimetrico binoculare è inferiore al 30%.</a:t>
            </a:r>
          </a:p>
          <a:p>
            <a:pPr algn="just"/>
            <a:r>
              <a:rPr lang="it-IT" sz="1600" b="1" dirty="0">
                <a:solidFill>
                  <a:srgbClr val="000000"/>
                </a:solidFill>
              </a:rPr>
              <a:t>ipovedenti medio-gravi</a:t>
            </a:r>
            <a:r>
              <a:rPr lang="it-IT" sz="1600" dirty="0">
                <a:solidFill>
                  <a:srgbClr val="000000"/>
                </a:solidFill>
              </a:rPr>
              <a:t>: </a:t>
            </a:r>
          </a:p>
          <a:p>
            <a:pPr marL="742950" lvl="1" indent="-285750" algn="just">
              <a:buFont typeface="Arial" panose="020B0604020202020204" pitchFamily="34" charset="0"/>
              <a:buChar char="•"/>
            </a:pPr>
            <a:r>
              <a:rPr lang="it-IT" sz="1600" dirty="0">
                <a:solidFill>
                  <a:srgbClr val="000000"/>
                </a:solidFill>
              </a:rPr>
              <a:t>coloro che hanno un residuo visivo non superiore a 2/10 in entrambi gli occhi o nell’occhio migliore, anche con eventuale correzione;</a:t>
            </a:r>
          </a:p>
          <a:p>
            <a:pPr marL="742950" lvl="1" indent="-285750" algn="just">
              <a:buFont typeface="Arial" panose="020B0604020202020204" pitchFamily="34" charset="0"/>
              <a:buChar char="•"/>
            </a:pPr>
            <a:r>
              <a:rPr lang="it-IT" sz="1600" dirty="0">
                <a:solidFill>
                  <a:srgbClr val="000000"/>
                </a:solidFill>
              </a:rPr>
              <a:t>coloro il cui residuo perimetrico binoculare è inferiore al 50%.</a:t>
            </a:r>
          </a:p>
          <a:p>
            <a:pPr algn="just"/>
            <a:r>
              <a:rPr lang="it-IT" sz="1600" b="1" dirty="0">
                <a:solidFill>
                  <a:srgbClr val="000000"/>
                </a:solidFill>
              </a:rPr>
              <a:t>ipovedenti lievi</a:t>
            </a:r>
            <a:r>
              <a:rPr lang="it-IT" sz="1600" dirty="0">
                <a:solidFill>
                  <a:srgbClr val="000000"/>
                </a:solidFill>
              </a:rPr>
              <a:t>: </a:t>
            </a:r>
          </a:p>
          <a:p>
            <a:pPr marL="742950" lvl="1" indent="-285750" algn="just">
              <a:buFont typeface="Arial" panose="020B0604020202020204" pitchFamily="34" charset="0"/>
              <a:buChar char="•"/>
            </a:pPr>
            <a:r>
              <a:rPr lang="it-IT" sz="1600" dirty="0">
                <a:solidFill>
                  <a:srgbClr val="000000"/>
                </a:solidFill>
              </a:rPr>
              <a:t>coloro che hanno un residuo visivo non superiore a 3/10 in entrambi gli occhi o nell’occhio migliore, anche con eventuale correzione;</a:t>
            </a:r>
          </a:p>
          <a:p>
            <a:pPr marL="742950" lvl="1" indent="-285750" algn="just">
              <a:buFont typeface="Arial" panose="020B0604020202020204" pitchFamily="34" charset="0"/>
              <a:buChar char="•"/>
            </a:pPr>
            <a:r>
              <a:rPr lang="it-IT" sz="1600" dirty="0">
                <a:solidFill>
                  <a:srgbClr val="000000"/>
                </a:solidFill>
              </a:rPr>
              <a:t>coloro il cui residuo perimetrico binoculare è inferiore al 60%.</a:t>
            </a:r>
          </a:p>
        </p:txBody>
      </p:sp>
      <p:pic>
        <p:nvPicPr>
          <p:cNvPr id="6" name="Audio 5">
            <a:hlinkClick r:id="" action="ppaction://media"/>
            <a:extLst>
              <a:ext uri="{FF2B5EF4-FFF2-40B4-BE49-F238E27FC236}">
                <a16:creationId xmlns:a16="http://schemas.microsoft.com/office/drawing/2014/main" id="{A4AC04B9-1979-41E5-BCE0-BBF4D6FF07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90350475"/>
      </p:ext>
    </p:extLst>
  </p:cSld>
  <p:clrMapOvr>
    <a:masterClrMapping/>
  </p:clrMapOvr>
  <mc:AlternateContent xmlns:mc="http://schemas.openxmlformats.org/markup-compatibility/2006">
    <mc:Choice xmlns:p14="http://schemas.microsoft.com/office/powerpoint/2010/main" Requires="p14">
      <p:transition spd="slow" p14:dur="2000" advTm="29018"/>
    </mc:Choice>
    <mc:Fallback>
      <p:transition spd="slow" advTm="29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BE6EF001-632A-4E13-AF6D-17D11AC2B903}"/>
              </a:ext>
            </a:extLst>
          </p:cNvPr>
          <p:cNvSpPr/>
          <p:nvPr/>
        </p:nvSpPr>
        <p:spPr>
          <a:xfrm>
            <a:off x="1922583" y="228834"/>
            <a:ext cx="7300929" cy="6186309"/>
          </a:xfrm>
          <a:prstGeom prst="rect">
            <a:avLst/>
          </a:prstGeom>
        </p:spPr>
        <p:txBody>
          <a:bodyPr wrap="square">
            <a:spAutoFit/>
          </a:bodyPr>
          <a:lstStyle/>
          <a:p>
            <a:pPr algn="just"/>
            <a:r>
              <a:rPr lang="it-IT" b="1" dirty="0">
                <a:solidFill>
                  <a:srgbClr val="000000"/>
                </a:solidFill>
              </a:rPr>
              <a:t>Sindrome dell’X fragile (o di Martin Bell)</a:t>
            </a:r>
          </a:p>
          <a:p>
            <a:pPr algn="just"/>
            <a:endParaRPr lang="it-IT" b="1" dirty="0">
              <a:solidFill>
                <a:srgbClr val="000000"/>
              </a:solidFill>
            </a:endParaRPr>
          </a:p>
          <a:p>
            <a:pPr algn="just"/>
            <a:r>
              <a:rPr lang="it-IT" dirty="0">
                <a:solidFill>
                  <a:srgbClr val="000000"/>
                </a:solidFill>
              </a:rPr>
              <a:t>La sindrome dell’X fragile – la più comune causa di ritardo mentale dopo la sindrome di Down – è provocata dall’alterazione di un gene situato sul cromosoma X. Il nome «X fragile» deriva dal fatto che la mutazione del DNA provoca una modificazione nella struttura del cromosoma X che, visto al microscopio, presenta una “strozzatura” nell’estremità distale del braccio lungo, dove è situato il gene FMR1.</a:t>
            </a:r>
          </a:p>
          <a:p>
            <a:pPr algn="just"/>
            <a:r>
              <a:rPr lang="it-IT" dirty="0">
                <a:solidFill>
                  <a:srgbClr val="000000"/>
                </a:solidFill>
              </a:rPr>
              <a:t>Le caratteristiche fisiche e neurologiche più evidenti dei soggetti colpiti sono il viso stretto e allungato, la fronte e la mandibola prominenti, l’attaccatura bassa delle orecchie, i padiglioni auricolari ampi ed estroversi e, nei maschi, l’ingrossamento dei testicoli (</a:t>
            </a:r>
            <a:r>
              <a:rPr lang="it-IT" dirty="0" err="1">
                <a:solidFill>
                  <a:srgbClr val="000000"/>
                </a:solidFill>
              </a:rPr>
              <a:t>macrorchidia</a:t>
            </a:r>
            <a:r>
              <a:rPr lang="it-IT" dirty="0">
                <a:solidFill>
                  <a:srgbClr val="000000"/>
                </a:solidFill>
              </a:rPr>
              <a:t>). Le conseguenze della malattia sono </a:t>
            </a:r>
            <a:r>
              <a:rPr lang="it-IT" i="1" dirty="0">
                <a:solidFill>
                  <a:srgbClr val="000000"/>
                </a:solidFill>
              </a:rPr>
              <a:t>ritardo mentale moderato o grave</a:t>
            </a:r>
            <a:r>
              <a:rPr lang="it-IT" dirty="0">
                <a:solidFill>
                  <a:srgbClr val="000000"/>
                </a:solidFill>
              </a:rPr>
              <a:t>, </a:t>
            </a:r>
            <a:r>
              <a:rPr lang="it-IT" i="1" dirty="0">
                <a:solidFill>
                  <a:srgbClr val="000000"/>
                </a:solidFill>
              </a:rPr>
              <a:t>ritardo nello sviluppo </a:t>
            </a:r>
            <a:r>
              <a:rPr lang="it-IT" i="1" dirty="0" err="1">
                <a:solidFill>
                  <a:srgbClr val="000000"/>
                </a:solidFill>
              </a:rPr>
              <a:t>psico</a:t>
            </a:r>
            <a:r>
              <a:rPr lang="it-IT" i="1" dirty="0">
                <a:solidFill>
                  <a:srgbClr val="000000"/>
                </a:solidFill>
              </a:rPr>
              <a:t>-motorio</a:t>
            </a:r>
            <a:r>
              <a:rPr lang="it-IT" dirty="0">
                <a:solidFill>
                  <a:srgbClr val="000000"/>
                </a:solidFill>
              </a:rPr>
              <a:t>, </a:t>
            </a:r>
            <a:r>
              <a:rPr lang="it-IT" i="1" dirty="0">
                <a:solidFill>
                  <a:srgbClr val="000000"/>
                </a:solidFill>
              </a:rPr>
              <a:t>turbe del carattere e del comportamento</a:t>
            </a:r>
            <a:r>
              <a:rPr lang="it-IT" dirty="0">
                <a:solidFill>
                  <a:srgbClr val="000000"/>
                </a:solidFill>
              </a:rPr>
              <a:t>, </a:t>
            </a:r>
            <a:r>
              <a:rPr lang="it-IT" i="1" dirty="0">
                <a:solidFill>
                  <a:srgbClr val="000000"/>
                </a:solidFill>
              </a:rPr>
              <a:t>difficoltà nel linguaggio</a:t>
            </a:r>
            <a:r>
              <a:rPr lang="it-IT" dirty="0">
                <a:solidFill>
                  <a:srgbClr val="000000"/>
                </a:solidFill>
              </a:rPr>
              <a:t>.</a:t>
            </a:r>
          </a:p>
          <a:p>
            <a:pPr algn="just"/>
            <a:r>
              <a:rPr lang="it-IT" dirty="0">
                <a:solidFill>
                  <a:srgbClr val="000000"/>
                </a:solidFill>
              </a:rPr>
              <a:t>Le femmine presentano meno problemi, anche se qualitativamente simili, rispetto ai maschi. Per lo più si osservano </a:t>
            </a:r>
            <a:r>
              <a:rPr lang="it-IT" i="1" dirty="0">
                <a:solidFill>
                  <a:srgbClr val="000000"/>
                </a:solidFill>
              </a:rPr>
              <a:t>comportamenti di estrema timidezza</a:t>
            </a:r>
            <a:r>
              <a:rPr lang="it-IT" dirty="0">
                <a:solidFill>
                  <a:srgbClr val="000000"/>
                </a:solidFill>
              </a:rPr>
              <a:t>, </a:t>
            </a:r>
            <a:r>
              <a:rPr lang="it-IT" i="1" dirty="0">
                <a:solidFill>
                  <a:srgbClr val="000000"/>
                </a:solidFill>
              </a:rPr>
              <a:t>ansia</a:t>
            </a:r>
            <a:r>
              <a:rPr lang="it-IT" dirty="0">
                <a:solidFill>
                  <a:srgbClr val="000000"/>
                </a:solidFill>
              </a:rPr>
              <a:t>, </a:t>
            </a:r>
            <a:r>
              <a:rPr lang="it-IT" i="1" dirty="0">
                <a:solidFill>
                  <a:srgbClr val="000000"/>
                </a:solidFill>
              </a:rPr>
              <a:t>esitamento sociale</a:t>
            </a:r>
            <a:r>
              <a:rPr lang="it-IT" dirty="0">
                <a:solidFill>
                  <a:srgbClr val="000000"/>
                </a:solidFill>
              </a:rPr>
              <a:t>, </a:t>
            </a:r>
            <a:r>
              <a:rPr lang="it-IT" i="1" dirty="0">
                <a:solidFill>
                  <a:srgbClr val="000000"/>
                </a:solidFill>
              </a:rPr>
              <a:t>tendenza ad evitare i contatti visivi</a:t>
            </a:r>
            <a:r>
              <a:rPr lang="it-IT" dirty="0">
                <a:solidFill>
                  <a:srgbClr val="000000"/>
                </a:solidFill>
              </a:rPr>
              <a:t>. Ciò comporta che, in molti casi, la malattia non venga diagnosticata.</a:t>
            </a:r>
          </a:p>
        </p:txBody>
      </p:sp>
      <p:pic>
        <p:nvPicPr>
          <p:cNvPr id="3" name="Immagine 2">
            <a:extLst>
              <a:ext uri="{FF2B5EF4-FFF2-40B4-BE49-F238E27FC236}">
                <a16:creationId xmlns:a16="http://schemas.microsoft.com/office/drawing/2014/main" id="{F3B33022-229C-41DF-9F7F-57C277176E4D}"/>
              </a:ext>
            </a:extLst>
          </p:cNvPr>
          <p:cNvPicPr>
            <a:picLocks noChangeAspect="1"/>
          </p:cNvPicPr>
          <p:nvPr/>
        </p:nvPicPr>
        <p:blipFill>
          <a:blip r:embed="rId4"/>
          <a:stretch>
            <a:fillRect/>
          </a:stretch>
        </p:blipFill>
        <p:spPr>
          <a:xfrm>
            <a:off x="9651103" y="228834"/>
            <a:ext cx="2169836" cy="2811799"/>
          </a:xfrm>
          <a:prstGeom prst="rect">
            <a:avLst/>
          </a:prstGeom>
        </p:spPr>
      </p:pic>
      <p:pic>
        <p:nvPicPr>
          <p:cNvPr id="4" name="Audio 3">
            <a:hlinkClick r:id="" action="ppaction://media"/>
            <a:extLst>
              <a:ext uri="{FF2B5EF4-FFF2-40B4-BE49-F238E27FC236}">
                <a16:creationId xmlns:a16="http://schemas.microsoft.com/office/drawing/2014/main" id="{22A05D71-55EE-40FC-B2AD-F7A02A2D5C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59237683"/>
      </p:ext>
    </p:extLst>
  </p:cSld>
  <p:clrMapOvr>
    <a:masterClrMapping/>
  </p:clrMapOvr>
  <mc:AlternateContent xmlns:mc="http://schemas.openxmlformats.org/markup-compatibility/2006">
    <mc:Choice xmlns:p14="http://schemas.microsoft.com/office/powerpoint/2010/main" Requires="p14">
      <p:transition spd="slow" p14:dur="2000" advTm="54540"/>
    </mc:Choice>
    <mc:Fallback>
      <p:transition spd="slow" advTm="54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EC6E7325-723B-4EE4-9918-1CE2B58DF359}"/>
              </a:ext>
            </a:extLst>
          </p:cNvPr>
          <p:cNvSpPr/>
          <p:nvPr/>
        </p:nvSpPr>
        <p:spPr>
          <a:xfrm>
            <a:off x="1974574" y="569704"/>
            <a:ext cx="7050157" cy="5078313"/>
          </a:xfrm>
          <a:prstGeom prst="rect">
            <a:avLst/>
          </a:prstGeom>
        </p:spPr>
        <p:txBody>
          <a:bodyPr wrap="square">
            <a:spAutoFit/>
          </a:bodyPr>
          <a:lstStyle/>
          <a:p>
            <a:pPr algn="just"/>
            <a:r>
              <a:rPr lang="it-IT" b="1" dirty="0">
                <a:solidFill>
                  <a:srgbClr val="000000"/>
                </a:solidFill>
              </a:rPr>
              <a:t>Sindrome di Turner</a:t>
            </a:r>
          </a:p>
          <a:p>
            <a:pPr algn="just"/>
            <a:endParaRPr lang="it-IT" b="1" dirty="0">
              <a:solidFill>
                <a:srgbClr val="000000"/>
              </a:solidFill>
            </a:endParaRPr>
          </a:p>
          <a:p>
            <a:pPr algn="just"/>
            <a:r>
              <a:rPr lang="it-IT" dirty="0">
                <a:solidFill>
                  <a:srgbClr val="000000"/>
                </a:solidFill>
              </a:rPr>
              <a:t>Nota anche come </a:t>
            </a:r>
            <a:r>
              <a:rPr lang="it-IT" b="1" dirty="0">
                <a:solidFill>
                  <a:srgbClr val="000000"/>
                </a:solidFill>
              </a:rPr>
              <a:t>disgenesia gonadica</a:t>
            </a:r>
            <a:r>
              <a:rPr lang="it-IT" dirty="0">
                <a:solidFill>
                  <a:srgbClr val="000000"/>
                </a:solidFill>
              </a:rPr>
              <a:t>, interessa esclusivamente soggetti di sesso femminile e dipende da un’anomalia del cromosoma sessuale X. Le </a:t>
            </a:r>
            <a:r>
              <a:rPr lang="it-IT" b="1" dirty="0">
                <a:solidFill>
                  <a:srgbClr val="000000"/>
                </a:solidFill>
              </a:rPr>
              <a:t>manifestazioni cliniche</a:t>
            </a:r>
            <a:r>
              <a:rPr lang="it-IT" dirty="0">
                <a:solidFill>
                  <a:srgbClr val="000000"/>
                </a:solidFill>
              </a:rPr>
              <a:t> tipiche di questa sindrome sono la bassissima statura, la gabbia toracica ampia e piatta, il collo corto, i piedi e le mani gonfi, i caratteri sessuali secondari scarsamente sviluppati a causa di una carente produzione di estrogeni, assenza del ciclo mestruale o menopausa precoce. Possono aggiungersi complicanze cardiache, anomalie renali, ipertensione, maggiore suscettibilità alle malattie autoimmuni e all’osteoporosi. Meno dell’1% delle donne affette da sindrome di Turner è in grado di procreare.</a:t>
            </a:r>
          </a:p>
          <a:p>
            <a:pPr algn="just"/>
            <a:r>
              <a:rPr lang="it-IT" dirty="0">
                <a:solidFill>
                  <a:srgbClr val="000000"/>
                </a:solidFill>
              </a:rPr>
              <a:t>La sindrome </a:t>
            </a:r>
            <a:r>
              <a:rPr lang="it-IT" i="1" dirty="0">
                <a:solidFill>
                  <a:srgbClr val="000000"/>
                </a:solidFill>
              </a:rPr>
              <a:t>non comporta ritardo mentale</a:t>
            </a:r>
            <a:r>
              <a:rPr lang="it-IT" dirty="0">
                <a:solidFill>
                  <a:srgbClr val="000000"/>
                </a:solidFill>
              </a:rPr>
              <a:t> o, se lo comporta, si tratta di un deficit modesto. Possono esserci però </a:t>
            </a:r>
            <a:r>
              <a:rPr lang="it-IT" i="1" dirty="0">
                <a:solidFill>
                  <a:srgbClr val="000000"/>
                </a:solidFill>
              </a:rPr>
              <a:t>deficit </a:t>
            </a:r>
            <a:r>
              <a:rPr lang="it-IT" i="1" dirty="0" err="1">
                <a:solidFill>
                  <a:srgbClr val="000000"/>
                </a:solidFill>
              </a:rPr>
              <a:t>visuo</a:t>
            </a:r>
            <a:r>
              <a:rPr lang="it-IT" i="1" dirty="0">
                <a:solidFill>
                  <a:srgbClr val="000000"/>
                </a:solidFill>
              </a:rPr>
              <a:t>-motori e </a:t>
            </a:r>
            <a:r>
              <a:rPr lang="it-IT" i="1" dirty="0" err="1">
                <a:solidFill>
                  <a:srgbClr val="000000"/>
                </a:solidFill>
              </a:rPr>
              <a:t>visuo</a:t>
            </a:r>
            <a:r>
              <a:rPr lang="it-IT" i="1" dirty="0">
                <a:solidFill>
                  <a:srgbClr val="000000"/>
                </a:solidFill>
              </a:rPr>
              <a:t>-spaziali</a:t>
            </a:r>
            <a:r>
              <a:rPr lang="it-IT" dirty="0">
                <a:solidFill>
                  <a:srgbClr val="000000"/>
                </a:solidFill>
              </a:rPr>
              <a:t> con possibili difficoltà scolastiche consequenziali.</a:t>
            </a:r>
          </a:p>
        </p:txBody>
      </p:sp>
      <p:pic>
        <p:nvPicPr>
          <p:cNvPr id="3" name="Immagine 2">
            <a:extLst>
              <a:ext uri="{FF2B5EF4-FFF2-40B4-BE49-F238E27FC236}">
                <a16:creationId xmlns:a16="http://schemas.microsoft.com/office/drawing/2014/main" id="{725B6DD4-E2FC-454A-A338-B0DAFAC6A0C1}"/>
              </a:ext>
            </a:extLst>
          </p:cNvPr>
          <p:cNvPicPr>
            <a:picLocks noChangeAspect="1"/>
          </p:cNvPicPr>
          <p:nvPr/>
        </p:nvPicPr>
        <p:blipFill>
          <a:blip r:embed="rId4"/>
          <a:stretch>
            <a:fillRect/>
          </a:stretch>
        </p:blipFill>
        <p:spPr>
          <a:xfrm>
            <a:off x="9823279" y="569704"/>
            <a:ext cx="1914525" cy="4065343"/>
          </a:xfrm>
          <a:prstGeom prst="rect">
            <a:avLst/>
          </a:prstGeom>
        </p:spPr>
      </p:pic>
      <p:pic>
        <p:nvPicPr>
          <p:cNvPr id="6" name="Audio 5">
            <a:hlinkClick r:id="" action="ppaction://media"/>
            <a:extLst>
              <a:ext uri="{FF2B5EF4-FFF2-40B4-BE49-F238E27FC236}">
                <a16:creationId xmlns:a16="http://schemas.microsoft.com/office/drawing/2014/main" id="{3A1140CF-830D-4A5B-B078-958597C211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96947908"/>
      </p:ext>
    </p:extLst>
  </p:cSld>
  <p:clrMapOvr>
    <a:masterClrMapping/>
  </p:clrMapOvr>
  <mc:AlternateContent xmlns:mc="http://schemas.openxmlformats.org/markup-compatibility/2006">
    <mc:Choice xmlns:p14="http://schemas.microsoft.com/office/powerpoint/2010/main" Requires="p14">
      <p:transition spd="slow" p14:dur="2000" advTm="37505"/>
    </mc:Choice>
    <mc:Fallback>
      <p:transition spd="slow" advTm="37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2D7C6EF8-9CBA-4E14-AE71-AE0D362B0C5C}"/>
              </a:ext>
            </a:extLst>
          </p:cNvPr>
          <p:cNvSpPr/>
          <p:nvPr/>
        </p:nvSpPr>
        <p:spPr>
          <a:xfrm>
            <a:off x="1722782" y="343626"/>
            <a:ext cx="7938053" cy="6463308"/>
          </a:xfrm>
          <a:prstGeom prst="rect">
            <a:avLst/>
          </a:prstGeom>
        </p:spPr>
        <p:txBody>
          <a:bodyPr wrap="square">
            <a:spAutoFit/>
          </a:bodyPr>
          <a:lstStyle/>
          <a:p>
            <a:pPr algn="just"/>
            <a:r>
              <a:rPr lang="it-IT" b="1" dirty="0">
                <a:solidFill>
                  <a:srgbClr val="000000"/>
                </a:solidFill>
              </a:rPr>
              <a:t>Sindrome di Duchenne</a:t>
            </a:r>
          </a:p>
          <a:p>
            <a:pPr algn="just"/>
            <a:endParaRPr lang="it-IT" b="1" dirty="0">
              <a:solidFill>
                <a:srgbClr val="000000"/>
              </a:solidFill>
            </a:endParaRPr>
          </a:p>
          <a:p>
            <a:pPr algn="just"/>
            <a:r>
              <a:rPr lang="it-IT" dirty="0">
                <a:solidFill>
                  <a:srgbClr val="000000"/>
                </a:solidFill>
              </a:rPr>
              <a:t>Scoperta dal neurologo francese Guillaume Benjamin-</a:t>
            </a:r>
            <a:r>
              <a:rPr lang="it-IT" dirty="0" err="1">
                <a:solidFill>
                  <a:srgbClr val="000000"/>
                </a:solidFill>
              </a:rPr>
              <a:t>Amand</a:t>
            </a:r>
            <a:r>
              <a:rPr lang="it-IT" dirty="0">
                <a:solidFill>
                  <a:srgbClr val="000000"/>
                </a:solidFill>
              </a:rPr>
              <a:t> Duchenne (1806-1875), al quale deve il nome, questa sindrome, dal decorso relativamente rapido e attivo, è la meglio conosciuta tra le </a:t>
            </a:r>
            <a:r>
              <a:rPr lang="it-IT" b="1" dirty="0">
                <a:solidFill>
                  <a:srgbClr val="000000"/>
                </a:solidFill>
              </a:rPr>
              <a:t>distrofie muscolari</a:t>
            </a:r>
            <a:r>
              <a:rPr lang="it-IT" dirty="0">
                <a:solidFill>
                  <a:srgbClr val="000000"/>
                </a:solidFill>
              </a:rPr>
              <a:t> dell’infanzia e colpisce quasi esclusivamente il sesso maschile, mentre le femmine possono essere “portatrici sane” o colpite in forme lievi.</a:t>
            </a:r>
          </a:p>
          <a:p>
            <a:pPr algn="just"/>
            <a:r>
              <a:rPr lang="it-IT" dirty="0">
                <a:solidFill>
                  <a:srgbClr val="000000"/>
                </a:solidFill>
              </a:rPr>
              <a:t>La sindrome è causata dall’assenza di una proteina, la </a:t>
            </a:r>
            <a:r>
              <a:rPr lang="it-IT" i="1" dirty="0" err="1">
                <a:solidFill>
                  <a:srgbClr val="000000"/>
                </a:solidFill>
              </a:rPr>
              <a:t>distrofina</a:t>
            </a:r>
            <a:r>
              <a:rPr lang="it-IT" dirty="0">
                <a:solidFill>
                  <a:srgbClr val="000000"/>
                </a:solidFill>
              </a:rPr>
              <a:t>, e si manifesta intorno ai tre anni, quando il bambino comincia a manifestare difficoltà a saltare, correre, salire le scale, alzarsi da terra. La patologia è progressiva. I soggetti colpiti perdono verso l’adolescenza l’uso degli arti inferiori e intorno alla prima età adulta l’uso di quelli superiori, ma sono soprattutto le complicanze cardiache e respiratorie a ridurre notevolmente l’aspettativa di vita. All’incirca il 30% di essi presenta un </a:t>
            </a:r>
            <a:r>
              <a:rPr lang="it-IT" i="1" dirty="0">
                <a:solidFill>
                  <a:srgbClr val="000000"/>
                </a:solidFill>
              </a:rPr>
              <a:t>deficit cognitivo</a:t>
            </a:r>
            <a:r>
              <a:rPr lang="it-IT" dirty="0">
                <a:solidFill>
                  <a:srgbClr val="000000"/>
                </a:solidFill>
              </a:rPr>
              <a:t> stabile. In assenza di deficit possono comunque insorgere </a:t>
            </a:r>
            <a:r>
              <a:rPr lang="it-IT" i="1" dirty="0">
                <a:solidFill>
                  <a:srgbClr val="000000"/>
                </a:solidFill>
              </a:rPr>
              <a:t>difficoltà di apprendimento e di linguaggio</a:t>
            </a:r>
            <a:r>
              <a:rPr lang="it-IT" dirty="0">
                <a:solidFill>
                  <a:srgbClr val="000000"/>
                </a:solidFill>
              </a:rPr>
              <a:t>.</a:t>
            </a:r>
          </a:p>
          <a:p>
            <a:pPr algn="just"/>
            <a:r>
              <a:rPr lang="it-IT" dirty="0">
                <a:solidFill>
                  <a:srgbClr val="000000"/>
                </a:solidFill>
              </a:rPr>
              <a:t>Non esistono tuttora terapie risolutive, ma attraverso la somministrazione di </a:t>
            </a:r>
            <a:r>
              <a:rPr lang="it-IT" b="1" dirty="0">
                <a:solidFill>
                  <a:srgbClr val="000000"/>
                </a:solidFill>
              </a:rPr>
              <a:t>steroidi</a:t>
            </a:r>
            <a:r>
              <a:rPr lang="it-IT" dirty="0">
                <a:solidFill>
                  <a:srgbClr val="000000"/>
                </a:solidFill>
              </a:rPr>
              <a:t> è possibile migliorare le abilità motorie e ridurre la sensazione di affaticamento, mentre la cardiopatia può essere curata, nei primi tempi, attraverso la somministrazione di farmaci specifici.</a:t>
            </a:r>
          </a:p>
        </p:txBody>
      </p:sp>
      <p:pic>
        <p:nvPicPr>
          <p:cNvPr id="4" name="Immagine 3">
            <a:extLst>
              <a:ext uri="{FF2B5EF4-FFF2-40B4-BE49-F238E27FC236}">
                <a16:creationId xmlns:a16="http://schemas.microsoft.com/office/drawing/2014/main" id="{AAB72A8A-0258-4116-9A91-351616B91941}"/>
              </a:ext>
            </a:extLst>
          </p:cNvPr>
          <p:cNvPicPr>
            <a:picLocks noChangeAspect="1"/>
          </p:cNvPicPr>
          <p:nvPr/>
        </p:nvPicPr>
        <p:blipFill>
          <a:blip r:embed="rId4"/>
          <a:stretch>
            <a:fillRect/>
          </a:stretch>
        </p:blipFill>
        <p:spPr>
          <a:xfrm>
            <a:off x="9791113" y="442100"/>
            <a:ext cx="2189871" cy="1403456"/>
          </a:xfrm>
          <a:prstGeom prst="rect">
            <a:avLst/>
          </a:prstGeom>
        </p:spPr>
      </p:pic>
      <p:pic>
        <p:nvPicPr>
          <p:cNvPr id="2" name="Audio 1">
            <a:hlinkClick r:id="" action="ppaction://media"/>
            <a:extLst>
              <a:ext uri="{FF2B5EF4-FFF2-40B4-BE49-F238E27FC236}">
                <a16:creationId xmlns:a16="http://schemas.microsoft.com/office/drawing/2014/main" id="{1B3AB73E-11CC-400B-9D75-72A75A30AC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32945727"/>
      </p:ext>
    </p:extLst>
  </p:cSld>
  <p:clrMapOvr>
    <a:masterClrMapping/>
  </p:clrMapOvr>
  <mc:AlternateContent xmlns:mc="http://schemas.openxmlformats.org/markup-compatibility/2006">
    <mc:Choice xmlns:p14="http://schemas.microsoft.com/office/powerpoint/2010/main" Requires="p14">
      <p:transition spd="slow" p14:dur="2000" advTm="56607"/>
    </mc:Choice>
    <mc:Fallback>
      <p:transition spd="slow" advTm="56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3FF0E09-05B7-41DA-B13E-5272FF4D97C0}"/>
              </a:ext>
            </a:extLst>
          </p:cNvPr>
          <p:cNvSpPr/>
          <p:nvPr/>
        </p:nvSpPr>
        <p:spPr>
          <a:xfrm>
            <a:off x="1881808" y="420545"/>
            <a:ext cx="7421217" cy="5909310"/>
          </a:xfrm>
          <a:prstGeom prst="rect">
            <a:avLst/>
          </a:prstGeom>
        </p:spPr>
        <p:txBody>
          <a:bodyPr wrap="square">
            <a:spAutoFit/>
          </a:bodyPr>
          <a:lstStyle/>
          <a:p>
            <a:pPr algn="just"/>
            <a:r>
              <a:rPr lang="it-IT" b="1" dirty="0">
                <a:solidFill>
                  <a:srgbClr val="000000"/>
                </a:solidFill>
              </a:rPr>
              <a:t>Sindrome di Marfan</a:t>
            </a:r>
          </a:p>
          <a:p>
            <a:pPr algn="just"/>
            <a:endParaRPr lang="it-IT" b="1" dirty="0">
              <a:solidFill>
                <a:srgbClr val="000000"/>
              </a:solidFill>
            </a:endParaRPr>
          </a:p>
          <a:p>
            <a:pPr algn="just"/>
            <a:r>
              <a:rPr lang="it-IT" dirty="0">
                <a:solidFill>
                  <a:srgbClr val="000000"/>
                </a:solidFill>
              </a:rPr>
              <a:t>La sindrome di Marfan – così chiamata dal nome del pediatra Antoine Marfan (1858-1942), il primo a descriverla nel 1896 – è una condizione medica classificata come un disturbo ereditario del tessuto connettivo che colpisce le ossa e i legamenti (</a:t>
            </a:r>
            <a:r>
              <a:rPr lang="it-IT" i="1" dirty="0">
                <a:solidFill>
                  <a:srgbClr val="000000"/>
                </a:solidFill>
              </a:rPr>
              <a:t>sistema scheletrico</a:t>
            </a:r>
            <a:r>
              <a:rPr lang="it-IT" dirty="0">
                <a:solidFill>
                  <a:srgbClr val="000000"/>
                </a:solidFill>
              </a:rPr>
              <a:t>), gli occhi (</a:t>
            </a:r>
            <a:r>
              <a:rPr lang="it-IT" i="1" dirty="0">
                <a:solidFill>
                  <a:srgbClr val="000000"/>
                </a:solidFill>
              </a:rPr>
              <a:t>sistema oculare</a:t>
            </a:r>
            <a:r>
              <a:rPr lang="it-IT" dirty="0">
                <a:solidFill>
                  <a:srgbClr val="000000"/>
                </a:solidFill>
              </a:rPr>
              <a:t>), il cuore e i vasi sanguigni (</a:t>
            </a:r>
            <a:r>
              <a:rPr lang="it-IT" i="1" dirty="0">
                <a:solidFill>
                  <a:srgbClr val="000000"/>
                </a:solidFill>
              </a:rPr>
              <a:t>sistema cardiovascolare</a:t>
            </a:r>
            <a:r>
              <a:rPr lang="it-IT" dirty="0">
                <a:solidFill>
                  <a:srgbClr val="000000"/>
                </a:solidFill>
              </a:rPr>
              <a:t>), i polmoni.</a:t>
            </a:r>
          </a:p>
          <a:p>
            <a:pPr algn="just"/>
            <a:r>
              <a:rPr lang="it-IT" dirty="0">
                <a:solidFill>
                  <a:srgbClr val="000000"/>
                </a:solidFill>
              </a:rPr>
              <a:t>Nella maggior parte dei casi, la malattia è causata dalle mutazioni del gene FBN1 (15q21) che codifica per la fibrillina-1, una proteina essenziale del tessuto connettivo. Alcune forme cliniche di confine sono dovute alle mutazioni del gene TGFBR2, localizzato sul cromosoma 3, che codifica per un recettore del TGF-beta.</a:t>
            </a:r>
          </a:p>
          <a:p>
            <a:pPr algn="just"/>
            <a:r>
              <a:rPr lang="it-IT" dirty="0">
                <a:solidFill>
                  <a:srgbClr val="000000"/>
                </a:solidFill>
              </a:rPr>
              <a:t>I soggetti colpiti presentano comunemente difetti refrattivi della vista, quali miopia e astigmatismo, arti molto lunghi e sproporzionati rispetto al torace, spesso anch’esso malformato, strie cutanee, frequenti ernie, </a:t>
            </a:r>
            <a:r>
              <a:rPr lang="it-IT" dirty="0" err="1">
                <a:solidFill>
                  <a:srgbClr val="000000"/>
                </a:solidFill>
              </a:rPr>
              <a:t>iperlassità</a:t>
            </a:r>
            <a:r>
              <a:rPr lang="it-IT" dirty="0">
                <a:solidFill>
                  <a:srgbClr val="000000"/>
                </a:solidFill>
              </a:rPr>
              <a:t> dei tegumenti. Di solito la sindrome di Marfan è facilmente riconoscibile negli adolescenti, ma è necessario distinguerla dalle altre patologie del connettivo.</a:t>
            </a:r>
          </a:p>
        </p:txBody>
      </p:sp>
      <p:pic>
        <p:nvPicPr>
          <p:cNvPr id="3" name="Immagine 2">
            <a:extLst>
              <a:ext uri="{FF2B5EF4-FFF2-40B4-BE49-F238E27FC236}">
                <a16:creationId xmlns:a16="http://schemas.microsoft.com/office/drawing/2014/main" id="{A1A755E3-ED70-4D99-9FC3-82333695C606}"/>
              </a:ext>
            </a:extLst>
          </p:cNvPr>
          <p:cNvPicPr>
            <a:picLocks noChangeAspect="1"/>
          </p:cNvPicPr>
          <p:nvPr/>
        </p:nvPicPr>
        <p:blipFill>
          <a:blip r:embed="rId4"/>
          <a:stretch>
            <a:fillRect/>
          </a:stretch>
        </p:blipFill>
        <p:spPr>
          <a:xfrm>
            <a:off x="9471837" y="420545"/>
            <a:ext cx="2581275" cy="2143125"/>
          </a:xfrm>
          <a:prstGeom prst="rect">
            <a:avLst/>
          </a:prstGeom>
        </p:spPr>
      </p:pic>
      <p:pic>
        <p:nvPicPr>
          <p:cNvPr id="4" name="Audio 3">
            <a:hlinkClick r:id="" action="ppaction://media"/>
            <a:extLst>
              <a:ext uri="{FF2B5EF4-FFF2-40B4-BE49-F238E27FC236}">
                <a16:creationId xmlns:a16="http://schemas.microsoft.com/office/drawing/2014/main" id="{18FDA09A-EF30-4016-A47E-3CAA3E50C7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1828524"/>
      </p:ext>
    </p:extLst>
  </p:cSld>
  <p:clrMapOvr>
    <a:masterClrMapping/>
  </p:clrMapOvr>
  <mc:AlternateContent xmlns:mc="http://schemas.openxmlformats.org/markup-compatibility/2006">
    <mc:Choice xmlns:p14="http://schemas.microsoft.com/office/powerpoint/2010/main" Requires="p14">
      <p:transition spd="slow" p14:dur="2000" advTm="36856"/>
    </mc:Choice>
    <mc:Fallback>
      <p:transition spd="slow" advTm="36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17EB5F-D60A-4123-8AF8-4EF77186435C}"/>
              </a:ext>
            </a:extLst>
          </p:cNvPr>
          <p:cNvSpPr/>
          <p:nvPr/>
        </p:nvSpPr>
        <p:spPr>
          <a:xfrm>
            <a:off x="4518991" y="245958"/>
            <a:ext cx="6096000" cy="369332"/>
          </a:xfrm>
          <a:prstGeom prst="rect">
            <a:avLst/>
          </a:prstGeom>
        </p:spPr>
        <p:txBody>
          <a:bodyPr>
            <a:spAutoFit/>
          </a:bodyPr>
          <a:lstStyle/>
          <a:p>
            <a:r>
              <a:rPr lang="it-IT" b="1" dirty="0">
                <a:solidFill>
                  <a:srgbClr val="FF0000"/>
                </a:solidFill>
              </a:rPr>
              <a:t>L’alunno con sindrome genetica.</a:t>
            </a:r>
            <a:endParaRPr lang="it-IT" b="1" dirty="0">
              <a:solidFill>
                <a:srgbClr val="FF0000"/>
              </a:solidFill>
              <a:effectLst/>
            </a:endParaRPr>
          </a:p>
        </p:txBody>
      </p:sp>
      <p:sp>
        <p:nvSpPr>
          <p:cNvPr id="3" name="Rettangolo 2">
            <a:extLst>
              <a:ext uri="{FF2B5EF4-FFF2-40B4-BE49-F238E27FC236}">
                <a16:creationId xmlns:a16="http://schemas.microsoft.com/office/drawing/2014/main" id="{8A61EA87-00F8-41DF-B355-6049F53F2363}"/>
              </a:ext>
            </a:extLst>
          </p:cNvPr>
          <p:cNvSpPr/>
          <p:nvPr/>
        </p:nvSpPr>
        <p:spPr>
          <a:xfrm>
            <a:off x="2292625" y="702732"/>
            <a:ext cx="8587409" cy="5909310"/>
          </a:xfrm>
          <a:prstGeom prst="rect">
            <a:avLst/>
          </a:prstGeom>
        </p:spPr>
        <p:txBody>
          <a:bodyPr wrap="square">
            <a:spAutoFit/>
          </a:bodyPr>
          <a:lstStyle/>
          <a:p>
            <a:pPr algn="just"/>
            <a:r>
              <a:rPr lang="it-IT" dirty="0">
                <a:solidFill>
                  <a:srgbClr val="000000"/>
                </a:solidFill>
              </a:rPr>
              <a:t>Il soggetto con sindrome genetica ha gli stessi bisogni di sviluppo, di relazione e di attenzione degli altri bambini, quelli «normodotati», e necessita in primo luogo di un’educazione «normale», pur avendo diritto al rispetto della sua specificità. Ignorare i suoi bisogni di normalità «</a:t>
            </a:r>
            <a:r>
              <a:rPr lang="it-IT" i="1" dirty="0">
                <a:solidFill>
                  <a:srgbClr val="000000"/>
                </a:solidFill>
              </a:rPr>
              <a:t>impedisce o non promuove a sufficienza una serie di interventi educativi non speciali la cui funzione è altrettanto fondamentale per generare capacità e processi di crescita</a:t>
            </a:r>
            <a:r>
              <a:rPr lang="it-IT" dirty="0">
                <a:solidFill>
                  <a:srgbClr val="000000"/>
                </a:solidFill>
              </a:rPr>
              <a:t>».</a:t>
            </a:r>
          </a:p>
          <a:p>
            <a:pPr algn="just"/>
            <a:r>
              <a:rPr lang="it-IT" dirty="0">
                <a:solidFill>
                  <a:srgbClr val="000000"/>
                </a:solidFill>
              </a:rPr>
              <a:t>L’azione educativa, una volta individuate le difficoltà che il soggetto presenta in relazione agli </a:t>
            </a:r>
            <a:r>
              <a:rPr lang="it-IT" b="1" dirty="0">
                <a:solidFill>
                  <a:srgbClr val="000000"/>
                </a:solidFill>
              </a:rPr>
              <a:t>obiettivi specifici di sviluppo e di crescita</a:t>
            </a:r>
            <a:r>
              <a:rPr lang="it-IT" dirty="0">
                <a:solidFill>
                  <a:srgbClr val="000000"/>
                </a:solidFill>
              </a:rPr>
              <a:t>, deve essere finalizzata al miglioramento delle funzioni psichiche e corporee, delle attività e della partecipazione sociale e soprattutto, a partire dalla </a:t>
            </a:r>
            <a:r>
              <a:rPr lang="it-IT" i="1" dirty="0">
                <a:solidFill>
                  <a:srgbClr val="000000"/>
                </a:solidFill>
              </a:rPr>
              <a:t>scuola dell’infanzia</a:t>
            </a:r>
            <a:r>
              <a:rPr lang="it-IT" dirty="0">
                <a:solidFill>
                  <a:srgbClr val="000000"/>
                </a:solidFill>
              </a:rPr>
              <a:t>, allo sviluppo dei </a:t>
            </a:r>
            <a:r>
              <a:rPr lang="it-IT" b="1" dirty="0">
                <a:solidFill>
                  <a:srgbClr val="000000"/>
                </a:solidFill>
              </a:rPr>
              <a:t>prerequisiti scolastici</a:t>
            </a:r>
            <a:r>
              <a:rPr lang="it-IT" dirty="0">
                <a:solidFill>
                  <a:srgbClr val="000000"/>
                </a:solidFill>
              </a:rPr>
              <a:t> che sono necessari per affrontare positivamente i successivi livelli d’istruzione: si tratterà di coinvolgere il bambino in percorsi che ne stimolino le </a:t>
            </a:r>
            <a:r>
              <a:rPr lang="it-IT" i="1" dirty="0">
                <a:solidFill>
                  <a:srgbClr val="000000"/>
                </a:solidFill>
              </a:rPr>
              <a:t>abilità</a:t>
            </a:r>
            <a:r>
              <a:rPr lang="it-IT" dirty="0">
                <a:solidFill>
                  <a:srgbClr val="000000"/>
                </a:solidFill>
              </a:rPr>
              <a:t> e i </a:t>
            </a:r>
            <a:r>
              <a:rPr lang="it-IT" i="1" dirty="0">
                <a:solidFill>
                  <a:srgbClr val="000000"/>
                </a:solidFill>
              </a:rPr>
              <a:t>processi </a:t>
            </a:r>
            <a:r>
              <a:rPr lang="it-IT" i="1" dirty="0" err="1">
                <a:solidFill>
                  <a:srgbClr val="000000"/>
                </a:solidFill>
              </a:rPr>
              <a:t>neurofunzionali</a:t>
            </a:r>
            <a:r>
              <a:rPr lang="it-IT" dirty="0">
                <a:solidFill>
                  <a:srgbClr val="000000"/>
                </a:solidFill>
              </a:rPr>
              <a:t> di tipo motorio e/o cognitivo. Uno dei prerequisiti più importanti per affrontare l’esperienza scolastica è il </a:t>
            </a:r>
            <a:r>
              <a:rPr lang="it-IT" i="1" dirty="0">
                <a:solidFill>
                  <a:srgbClr val="000000"/>
                </a:solidFill>
              </a:rPr>
              <a:t>controllo del gesto grafico</a:t>
            </a:r>
            <a:r>
              <a:rPr lang="it-IT" dirty="0">
                <a:solidFill>
                  <a:srgbClr val="000000"/>
                </a:solidFill>
              </a:rPr>
              <a:t> – essenziale per scrivere – che può essere sviluppato valorizzando adeguatamente le risorse neuromotorie esistenti. Ma il bambino dovrà imparare a stare attento, ad ascoltare, a organizzarsi, a orientarsi nel tempo e nello spazio e soprattutto a mantenere la concentrazione sui compiti che gli vengono affidati.</a:t>
            </a:r>
          </a:p>
        </p:txBody>
      </p:sp>
      <p:pic>
        <p:nvPicPr>
          <p:cNvPr id="4" name="Audio 3">
            <a:hlinkClick r:id="" action="ppaction://media"/>
            <a:extLst>
              <a:ext uri="{FF2B5EF4-FFF2-40B4-BE49-F238E27FC236}">
                <a16:creationId xmlns:a16="http://schemas.microsoft.com/office/drawing/2014/main" id="{659EDEE9-C7D7-4445-97CB-31FCC76E26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99683904"/>
      </p:ext>
    </p:extLst>
  </p:cSld>
  <p:clrMapOvr>
    <a:masterClrMapping/>
  </p:clrMapOvr>
  <mc:AlternateContent xmlns:mc="http://schemas.openxmlformats.org/markup-compatibility/2006">
    <mc:Choice xmlns:p14="http://schemas.microsoft.com/office/powerpoint/2010/main" Requires="p14">
      <p:transition spd="slow" p14:dur="2000" advTm="96068"/>
    </mc:Choice>
    <mc:Fallback>
      <p:transition spd="slow" advTm="96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37FDDE0C-D9DB-4042-8830-5ED82E33C31D}"/>
              </a:ext>
            </a:extLst>
          </p:cNvPr>
          <p:cNvSpPr/>
          <p:nvPr/>
        </p:nvSpPr>
        <p:spPr>
          <a:xfrm>
            <a:off x="3326295" y="1315210"/>
            <a:ext cx="6811618" cy="3693319"/>
          </a:xfrm>
          <a:prstGeom prst="rect">
            <a:avLst/>
          </a:prstGeom>
        </p:spPr>
        <p:txBody>
          <a:bodyPr wrap="square">
            <a:spAutoFit/>
          </a:bodyPr>
          <a:lstStyle/>
          <a:p>
            <a:pPr algn="just"/>
            <a:r>
              <a:rPr lang="it-IT" dirty="0">
                <a:solidFill>
                  <a:srgbClr val="000000"/>
                </a:solidFill>
              </a:rPr>
              <a:t>Il docente è chiamato a svolgere un ruolo fondamentale: in particolare, deve possedere le informazioni di base necessarie a comprendere la </a:t>
            </a:r>
            <a:r>
              <a:rPr lang="it-IT" i="1" dirty="0">
                <a:solidFill>
                  <a:srgbClr val="000000"/>
                </a:solidFill>
              </a:rPr>
              <a:t>specificità del bisogno educativo</a:t>
            </a:r>
            <a:r>
              <a:rPr lang="it-IT" dirty="0">
                <a:solidFill>
                  <a:srgbClr val="000000"/>
                </a:solidFill>
              </a:rPr>
              <a:t> e a non scambiare per bisogni speciali quelli che in realtà sono bisogni comuni a tutti i bambini. E deve essere in grado di apprestare modalità d’intervento idonee a superare le resistenze che impediscono o rallentano il perseguimento degli obiettivi di crescita, autonomia e integrazione.</a:t>
            </a:r>
          </a:p>
          <a:p>
            <a:pPr algn="just"/>
            <a:r>
              <a:rPr lang="it-IT" dirty="0">
                <a:solidFill>
                  <a:srgbClr val="000000"/>
                </a:solidFill>
              </a:rPr>
              <a:t>Pur se bisognoso di supporto dal punto di vista medico-riabilitativo, l’allievo con sindrome genetica è un bambino che deve essere aiutato a sviluppare un proprio percorso di crescita umana e sociale.</a:t>
            </a:r>
          </a:p>
        </p:txBody>
      </p:sp>
    </p:spTree>
    <p:extLst>
      <p:ext uri="{BB962C8B-B14F-4D97-AF65-F5344CB8AC3E}">
        <p14:creationId xmlns:p14="http://schemas.microsoft.com/office/powerpoint/2010/main" val="30184529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151DDAA-4140-4D6A-B9D2-2A54CA0E134E}"/>
              </a:ext>
            </a:extLst>
          </p:cNvPr>
          <p:cNvSpPr/>
          <p:nvPr/>
        </p:nvSpPr>
        <p:spPr>
          <a:xfrm>
            <a:off x="5075583" y="312220"/>
            <a:ext cx="6096000" cy="369332"/>
          </a:xfrm>
          <a:prstGeom prst="rect">
            <a:avLst/>
          </a:prstGeom>
        </p:spPr>
        <p:txBody>
          <a:bodyPr>
            <a:spAutoFit/>
          </a:bodyPr>
          <a:lstStyle/>
          <a:p>
            <a:r>
              <a:rPr lang="it-IT" b="1" dirty="0">
                <a:solidFill>
                  <a:srgbClr val="FF0000"/>
                </a:solidFill>
              </a:rPr>
              <a:t>IL RITARDO MENTALE.</a:t>
            </a:r>
            <a:endParaRPr lang="it-IT" b="1" dirty="0">
              <a:solidFill>
                <a:srgbClr val="FF0000"/>
              </a:solidFill>
              <a:effectLst/>
            </a:endParaRPr>
          </a:p>
        </p:txBody>
      </p:sp>
      <p:sp>
        <p:nvSpPr>
          <p:cNvPr id="3" name="Rettangolo 2">
            <a:extLst>
              <a:ext uri="{FF2B5EF4-FFF2-40B4-BE49-F238E27FC236}">
                <a16:creationId xmlns:a16="http://schemas.microsoft.com/office/drawing/2014/main" id="{0DEE6083-3366-44D6-85AC-2AE380384230}"/>
              </a:ext>
            </a:extLst>
          </p:cNvPr>
          <p:cNvSpPr/>
          <p:nvPr/>
        </p:nvSpPr>
        <p:spPr>
          <a:xfrm>
            <a:off x="1762540" y="1004937"/>
            <a:ext cx="9978886" cy="2585323"/>
          </a:xfrm>
          <a:prstGeom prst="rect">
            <a:avLst/>
          </a:prstGeom>
        </p:spPr>
        <p:txBody>
          <a:bodyPr wrap="square">
            <a:spAutoFit/>
          </a:bodyPr>
          <a:lstStyle/>
          <a:p>
            <a:pPr algn="just"/>
            <a:r>
              <a:rPr lang="it-IT" dirty="0">
                <a:solidFill>
                  <a:srgbClr val="000000"/>
                </a:solidFill>
              </a:rPr>
              <a:t>Il ritardo mentale è la condizione che risulta – già in età evolutiva, prima cioè del compimento del </a:t>
            </a:r>
            <a:r>
              <a:rPr lang="it-IT" i="1" dirty="0">
                <a:solidFill>
                  <a:srgbClr val="000000"/>
                </a:solidFill>
              </a:rPr>
              <a:t>diciottesimo anno</a:t>
            </a:r>
            <a:r>
              <a:rPr lang="it-IT" dirty="0">
                <a:solidFill>
                  <a:srgbClr val="000000"/>
                </a:solidFill>
              </a:rPr>
              <a:t> – da un insieme di </a:t>
            </a:r>
            <a:r>
              <a:rPr lang="it-IT" b="1" dirty="0">
                <a:solidFill>
                  <a:srgbClr val="000000"/>
                </a:solidFill>
              </a:rPr>
              <a:t>deficit dello sviluppo cognitivo e socio-relazionale</a:t>
            </a:r>
            <a:r>
              <a:rPr lang="it-IT" dirty="0">
                <a:solidFill>
                  <a:srgbClr val="000000"/>
                </a:solidFill>
              </a:rPr>
              <a:t>. Esso è caratterizzato da un funzionamento intellettuale generale significativamente al di sotto della media, presente insieme a carenze del comportamento adattivo, e può essere causato da qualsiasi condizione che impedisca il normale sviluppo del cervello prima, durante, dopo la nascita o nel periodo dell’infanzia.</a:t>
            </a:r>
          </a:p>
          <a:p>
            <a:pPr algn="just"/>
            <a:endParaRPr lang="it-IT" dirty="0">
              <a:solidFill>
                <a:srgbClr val="000000"/>
              </a:solidFill>
            </a:endParaRPr>
          </a:p>
          <a:p>
            <a:pPr algn="just"/>
            <a:r>
              <a:rPr lang="it-IT" dirty="0">
                <a:solidFill>
                  <a:srgbClr val="000000"/>
                </a:solidFill>
              </a:rPr>
              <a:t>I fattori eziologici possono essere: </a:t>
            </a:r>
          </a:p>
        </p:txBody>
      </p:sp>
      <p:sp>
        <p:nvSpPr>
          <p:cNvPr id="4" name="CasellaDiTesto 3">
            <a:extLst>
              <a:ext uri="{FF2B5EF4-FFF2-40B4-BE49-F238E27FC236}">
                <a16:creationId xmlns:a16="http://schemas.microsoft.com/office/drawing/2014/main" id="{2358DAED-DEB4-4272-84D9-944085F5473D}"/>
              </a:ext>
            </a:extLst>
          </p:cNvPr>
          <p:cNvSpPr txBox="1"/>
          <p:nvPr/>
        </p:nvSpPr>
        <p:spPr>
          <a:xfrm>
            <a:off x="2511290" y="4215055"/>
            <a:ext cx="1285460" cy="369332"/>
          </a:xfrm>
          <a:prstGeom prst="rect">
            <a:avLst/>
          </a:prstGeom>
          <a:noFill/>
          <a:ln>
            <a:solidFill>
              <a:srgbClr val="FF0000"/>
            </a:solidFill>
          </a:ln>
        </p:spPr>
        <p:txBody>
          <a:bodyPr wrap="square" rtlCol="0">
            <a:spAutoFit/>
          </a:bodyPr>
          <a:lstStyle/>
          <a:p>
            <a:r>
              <a:rPr lang="it-IT" b="1" i="1" dirty="0">
                <a:solidFill>
                  <a:srgbClr val="FF0000"/>
                </a:solidFill>
              </a:rPr>
              <a:t>GENETICI</a:t>
            </a:r>
            <a:endParaRPr lang="it-IT" dirty="0"/>
          </a:p>
        </p:txBody>
      </p:sp>
      <p:sp>
        <p:nvSpPr>
          <p:cNvPr id="5" name="CasellaDiTesto 4">
            <a:extLst>
              <a:ext uri="{FF2B5EF4-FFF2-40B4-BE49-F238E27FC236}">
                <a16:creationId xmlns:a16="http://schemas.microsoft.com/office/drawing/2014/main" id="{2EEE4D82-A59C-4328-B867-5C0823445D6E}"/>
              </a:ext>
            </a:extLst>
          </p:cNvPr>
          <p:cNvSpPr txBox="1"/>
          <p:nvPr/>
        </p:nvSpPr>
        <p:spPr>
          <a:xfrm>
            <a:off x="4585254" y="4218656"/>
            <a:ext cx="1285460" cy="369332"/>
          </a:xfrm>
          <a:prstGeom prst="rect">
            <a:avLst/>
          </a:prstGeom>
          <a:noFill/>
          <a:ln>
            <a:solidFill>
              <a:srgbClr val="002060"/>
            </a:solidFill>
          </a:ln>
        </p:spPr>
        <p:txBody>
          <a:bodyPr wrap="square" rtlCol="0">
            <a:spAutoFit/>
          </a:bodyPr>
          <a:lstStyle/>
          <a:p>
            <a:r>
              <a:rPr lang="it-IT" b="1" i="1" dirty="0">
                <a:solidFill>
                  <a:srgbClr val="002060"/>
                </a:solidFill>
              </a:rPr>
              <a:t>ACQUISITI</a:t>
            </a:r>
          </a:p>
        </p:txBody>
      </p:sp>
      <p:sp>
        <p:nvSpPr>
          <p:cNvPr id="6" name="Rettangolo 5">
            <a:extLst>
              <a:ext uri="{FF2B5EF4-FFF2-40B4-BE49-F238E27FC236}">
                <a16:creationId xmlns:a16="http://schemas.microsoft.com/office/drawing/2014/main" id="{E9D4B26D-D917-4E7A-BCF7-253AE4546399}"/>
              </a:ext>
            </a:extLst>
          </p:cNvPr>
          <p:cNvSpPr/>
          <p:nvPr/>
        </p:nvSpPr>
        <p:spPr>
          <a:xfrm>
            <a:off x="7792278" y="3270191"/>
            <a:ext cx="3916017" cy="923330"/>
          </a:xfrm>
          <a:prstGeom prst="rect">
            <a:avLst/>
          </a:prstGeom>
          <a:ln>
            <a:solidFill>
              <a:srgbClr val="002060"/>
            </a:solidFill>
          </a:ln>
        </p:spPr>
        <p:txBody>
          <a:bodyPr wrap="square">
            <a:spAutoFit/>
          </a:bodyPr>
          <a:lstStyle/>
          <a:p>
            <a:pPr algn="ctr"/>
            <a:r>
              <a:rPr lang="it-IT" b="1" i="1" dirty="0">
                <a:solidFill>
                  <a:srgbClr val="002060"/>
                </a:solidFill>
              </a:rPr>
              <a:t>gestazionali </a:t>
            </a:r>
          </a:p>
          <a:p>
            <a:pPr algn="ctr"/>
            <a:r>
              <a:rPr lang="it-IT" dirty="0">
                <a:solidFill>
                  <a:srgbClr val="000000"/>
                </a:solidFill>
              </a:rPr>
              <a:t>(malattie materne infettive, agenti chimici, traumi etc.)</a:t>
            </a:r>
            <a:endParaRPr lang="it-IT" dirty="0"/>
          </a:p>
        </p:txBody>
      </p:sp>
      <p:sp>
        <p:nvSpPr>
          <p:cNvPr id="7" name="Rettangolo 6">
            <a:extLst>
              <a:ext uri="{FF2B5EF4-FFF2-40B4-BE49-F238E27FC236}">
                <a16:creationId xmlns:a16="http://schemas.microsoft.com/office/drawing/2014/main" id="{A13DF0D1-61F4-45E8-A479-A2AC58DCF319}"/>
              </a:ext>
            </a:extLst>
          </p:cNvPr>
          <p:cNvSpPr/>
          <p:nvPr/>
        </p:nvSpPr>
        <p:spPr>
          <a:xfrm>
            <a:off x="7792277" y="4375090"/>
            <a:ext cx="3916017" cy="923330"/>
          </a:xfrm>
          <a:prstGeom prst="rect">
            <a:avLst/>
          </a:prstGeom>
          <a:ln>
            <a:solidFill>
              <a:srgbClr val="002060"/>
            </a:solidFill>
          </a:ln>
        </p:spPr>
        <p:txBody>
          <a:bodyPr wrap="square">
            <a:spAutoFit/>
          </a:bodyPr>
          <a:lstStyle/>
          <a:p>
            <a:pPr algn="ctr"/>
            <a:r>
              <a:rPr lang="it-IT" b="1" i="1" dirty="0">
                <a:solidFill>
                  <a:srgbClr val="002060"/>
                </a:solidFill>
              </a:rPr>
              <a:t>perinatali </a:t>
            </a:r>
          </a:p>
          <a:p>
            <a:pPr algn="ctr"/>
            <a:r>
              <a:rPr lang="it-IT" dirty="0">
                <a:solidFill>
                  <a:srgbClr val="000000"/>
                </a:solidFill>
              </a:rPr>
              <a:t>(prematurità, </a:t>
            </a:r>
            <a:r>
              <a:rPr lang="it-IT" dirty="0" err="1">
                <a:solidFill>
                  <a:srgbClr val="000000"/>
                </a:solidFill>
              </a:rPr>
              <a:t>postmaturità</a:t>
            </a:r>
            <a:r>
              <a:rPr lang="it-IT" dirty="0">
                <a:solidFill>
                  <a:srgbClr val="000000"/>
                </a:solidFill>
              </a:rPr>
              <a:t>, itteri, anossia, traumi cranici, etc.) </a:t>
            </a:r>
            <a:endParaRPr lang="it-IT" dirty="0"/>
          </a:p>
        </p:txBody>
      </p:sp>
      <p:sp>
        <p:nvSpPr>
          <p:cNvPr id="8" name="Rettangolo 7">
            <a:extLst>
              <a:ext uri="{FF2B5EF4-FFF2-40B4-BE49-F238E27FC236}">
                <a16:creationId xmlns:a16="http://schemas.microsoft.com/office/drawing/2014/main" id="{4582A62A-F68C-47A7-B77C-65A66EBC62CD}"/>
              </a:ext>
            </a:extLst>
          </p:cNvPr>
          <p:cNvSpPr/>
          <p:nvPr/>
        </p:nvSpPr>
        <p:spPr>
          <a:xfrm>
            <a:off x="7792277" y="5578515"/>
            <a:ext cx="3949150" cy="923330"/>
          </a:xfrm>
          <a:prstGeom prst="rect">
            <a:avLst/>
          </a:prstGeom>
          <a:ln>
            <a:solidFill>
              <a:srgbClr val="002060"/>
            </a:solidFill>
          </a:ln>
        </p:spPr>
        <p:txBody>
          <a:bodyPr wrap="square">
            <a:spAutoFit/>
          </a:bodyPr>
          <a:lstStyle/>
          <a:p>
            <a:pPr algn="ctr"/>
            <a:r>
              <a:rPr lang="it-IT" b="1" i="1" dirty="0">
                <a:solidFill>
                  <a:srgbClr val="002060"/>
                </a:solidFill>
              </a:rPr>
              <a:t>post-natali </a:t>
            </a:r>
          </a:p>
          <a:p>
            <a:pPr algn="ctr"/>
            <a:r>
              <a:rPr lang="it-IT" dirty="0">
                <a:solidFill>
                  <a:srgbClr val="000000"/>
                </a:solidFill>
              </a:rPr>
              <a:t>(encefaliti, meningiti, </a:t>
            </a:r>
            <a:r>
              <a:rPr lang="it-IT" dirty="0" err="1">
                <a:solidFill>
                  <a:srgbClr val="000000"/>
                </a:solidFill>
              </a:rPr>
              <a:t>vasculopatie</a:t>
            </a:r>
            <a:r>
              <a:rPr lang="it-IT" dirty="0">
                <a:solidFill>
                  <a:srgbClr val="000000"/>
                </a:solidFill>
              </a:rPr>
              <a:t> cerebrali, etc.)</a:t>
            </a:r>
            <a:endParaRPr lang="it-IT" dirty="0"/>
          </a:p>
        </p:txBody>
      </p:sp>
      <p:cxnSp>
        <p:nvCxnSpPr>
          <p:cNvPr id="10" name="Connettore 2 9">
            <a:extLst>
              <a:ext uri="{FF2B5EF4-FFF2-40B4-BE49-F238E27FC236}">
                <a16:creationId xmlns:a16="http://schemas.microsoft.com/office/drawing/2014/main" id="{D626A871-62DF-44F9-8D3B-23D08DBC2C50}"/>
              </a:ext>
            </a:extLst>
          </p:cNvPr>
          <p:cNvCxnSpPr>
            <a:cxnSpLocks/>
          </p:cNvCxnSpPr>
          <p:nvPr/>
        </p:nvCxnSpPr>
        <p:spPr>
          <a:xfrm flipH="1">
            <a:off x="3511825" y="3581519"/>
            <a:ext cx="901150" cy="5861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8C614830-36F9-4640-8EEA-144DB6595234}"/>
              </a:ext>
            </a:extLst>
          </p:cNvPr>
          <p:cNvCxnSpPr/>
          <p:nvPr/>
        </p:nvCxnSpPr>
        <p:spPr>
          <a:xfrm>
            <a:off x="4412975" y="3581519"/>
            <a:ext cx="940904" cy="5784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6203DC2F-3A8B-41D1-A4EC-3A3E65C9C1BE}"/>
              </a:ext>
            </a:extLst>
          </p:cNvPr>
          <p:cNvCxnSpPr>
            <a:cxnSpLocks/>
          </p:cNvCxnSpPr>
          <p:nvPr/>
        </p:nvCxnSpPr>
        <p:spPr>
          <a:xfrm flipV="1">
            <a:off x="6042991" y="3763707"/>
            <a:ext cx="1603513" cy="6561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id="{89420D17-49D4-4DC5-B71F-0BBBDAD772A9}"/>
              </a:ext>
            </a:extLst>
          </p:cNvPr>
          <p:cNvCxnSpPr>
            <a:cxnSpLocks/>
          </p:cNvCxnSpPr>
          <p:nvPr/>
        </p:nvCxnSpPr>
        <p:spPr>
          <a:xfrm>
            <a:off x="6056243" y="4406815"/>
            <a:ext cx="1590261" cy="4299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id="{240AE238-DA85-4059-B3C3-10A71650CF94}"/>
              </a:ext>
            </a:extLst>
          </p:cNvPr>
          <p:cNvCxnSpPr>
            <a:cxnSpLocks/>
          </p:cNvCxnSpPr>
          <p:nvPr/>
        </p:nvCxnSpPr>
        <p:spPr>
          <a:xfrm>
            <a:off x="6056243" y="4406815"/>
            <a:ext cx="1590261" cy="16333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a:extLst>
              <a:ext uri="{FF2B5EF4-FFF2-40B4-BE49-F238E27FC236}">
                <a16:creationId xmlns:a16="http://schemas.microsoft.com/office/drawing/2014/main" id="{204890F1-F6D6-4B82-87E7-80B06A047F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85170870"/>
      </p:ext>
    </p:extLst>
  </p:cSld>
  <p:clrMapOvr>
    <a:masterClrMapping/>
  </p:clrMapOvr>
  <mc:AlternateContent xmlns:mc="http://schemas.openxmlformats.org/markup-compatibility/2006">
    <mc:Choice xmlns:p14="http://schemas.microsoft.com/office/powerpoint/2010/main" Requires="p14">
      <p:transition spd="slow" p14:dur="2000" advTm="38603"/>
    </mc:Choice>
    <mc:Fallback>
      <p:transition spd="slow" advTm="38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9435812A-34AA-48EB-81CA-B752E24CBCC5}"/>
              </a:ext>
            </a:extLst>
          </p:cNvPr>
          <p:cNvSpPr/>
          <p:nvPr/>
        </p:nvSpPr>
        <p:spPr>
          <a:xfrm>
            <a:off x="2372138" y="327781"/>
            <a:ext cx="8428383" cy="6186309"/>
          </a:xfrm>
          <a:prstGeom prst="rect">
            <a:avLst/>
          </a:prstGeom>
        </p:spPr>
        <p:txBody>
          <a:bodyPr wrap="square">
            <a:spAutoFit/>
          </a:bodyPr>
          <a:lstStyle/>
          <a:p>
            <a:pPr algn="just"/>
            <a:r>
              <a:rPr lang="it-IT" dirty="0">
                <a:solidFill>
                  <a:srgbClr val="000000"/>
                </a:solidFill>
              </a:rPr>
              <a:t>Il DSM-5 enuncia i seguenti </a:t>
            </a:r>
            <a:r>
              <a:rPr lang="it-IT" b="1" dirty="0">
                <a:solidFill>
                  <a:srgbClr val="000000"/>
                </a:solidFill>
              </a:rPr>
              <a:t>criteri diagnostici</a:t>
            </a:r>
            <a:r>
              <a:rPr lang="it-IT" dirty="0">
                <a:solidFill>
                  <a:srgbClr val="000000"/>
                </a:solidFill>
              </a:rPr>
              <a:t>:</a:t>
            </a:r>
          </a:p>
          <a:p>
            <a:pPr algn="just"/>
            <a:endParaRPr lang="it-IT" dirty="0">
              <a:solidFill>
                <a:srgbClr val="000000"/>
              </a:solidFill>
            </a:endParaRPr>
          </a:p>
          <a:p>
            <a:pPr marL="285750" indent="-285750" algn="just">
              <a:buFont typeface="Wingdings" panose="05000000000000000000" pitchFamily="2" charset="2"/>
              <a:buChar char="Ø"/>
            </a:pPr>
            <a:r>
              <a:rPr lang="it-IT" b="1" dirty="0">
                <a:solidFill>
                  <a:srgbClr val="000000"/>
                </a:solidFill>
              </a:rPr>
              <a:t>funzionamento intellettivo</a:t>
            </a:r>
            <a:r>
              <a:rPr lang="it-IT" dirty="0">
                <a:solidFill>
                  <a:srgbClr val="000000"/>
                </a:solidFill>
              </a:rPr>
              <a:t> significativamente al di sotto della media: un QI di circa 70 o inferiore ottenuto con un test di QI somministrato individualmente (in età infantile, un giudizio clinico di funzionamento intellettivo significativamente al di sotto della media);</a:t>
            </a:r>
          </a:p>
          <a:p>
            <a:pPr marL="285750" indent="-285750" algn="just">
              <a:buFont typeface="Wingdings" panose="05000000000000000000" pitchFamily="2" charset="2"/>
              <a:buChar char="Ø"/>
            </a:pPr>
            <a:r>
              <a:rPr lang="it-IT" dirty="0">
                <a:solidFill>
                  <a:srgbClr val="000000"/>
                </a:solidFill>
              </a:rPr>
              <a:t>concomitanti deficit o compromissione nel </a:t>
            </a:r>
            <a:r>
              <a:rPr lang="it-IT" b="1" dirty="0">
                <a:solidFill>
                  <a:srgbClr val="000000"/>
                </a:solidFill>
              </a:rPr>
              <a:t>funzionamento adattivo attuale</a:t>
            </a:r>
            <a:r>
              <a:rPr lang="it-IT" dirty="0">
                <a:solidFill>
                  <a:srgbClr val="000000"/>
                </a:solidFill>
              </a:rPr>
              <a:t> (cioè della capacità del soggetto di adeguarsi agli standard propri della sua età e del suo ambiente culturale) in almeno due delle seguenti aree: </a:t>
            </a:r>
          </a:p>
          <a:p>
            <a:pPr marL="742950" lvl="1" indent="-285750" algn="just">
              <a:buFont typeface="Arial" panose="020B0604020202020204" pitchFamily="34" charset="0"/>
              <a:buChar char="•"/>
            </a:pPr>
            <a:r>
              <a:rPr lang="it-IT" dirty="0">
                <a:solidFill>
                  <a:srgbClr val="000000"/>
                </a:solidFill>
              </a:rPr>
              <a:t>comunicazione;</a:t>
            </a:r>
          </a:p>
          <a:p>
            <a:pPr marL="742950" lvl="1" indent="-285750" algn="just">
              <a:buFont typeface="Arial" panose="020B0604020202020204" pitchFamily="34" charset="0"/>
              <a:buChar char="•"/>
            </a:pPr>
            <a:r>
              <a:rPr lang="it-IT" dirty="0">
                <a:solidFill>
                  <a:srgbClr val="000000"/>
                </a:solidFill>
              </a:rPr>
              <a:t>cura della persona;</a:t>
            </a:r>
          </a:p>
          <a:p>
            <a:pPr marL="742950" lvl="1" indent="-285750" algn="just">
              <a:buFont typeface="Arial" panose="020B0604020202020204" pitchFamily="34" charset="0"/>
              <a:buChar char="•"/>
            </a:pPr>
            <a:r>
              <a:rPr lang="it-IT" dirty="0">
                <a:solidFill>
                  <a:srgbClr val="000000"/>
                </a:solidFill>
              </a:rPr>
              <a:t>vita in famiglia;</a:t>
            </a:r>
          </a:p>
          <a:p>
            <a:pPr marL="742950" lvl="1" indent="-285750" algn="just">
              <a:buFont typeface="Arial" panose="020B0604020202020204" pitchFamily="34" charset="0"/>
              <a:buChar char="•"/>
            </a:pPr>
            <a:r>
              <a:rPr lang="it-IT" dirty="0">
                <a:solidFill>
                  <a:srgbClr val="000000"/>
                </a:solidFill>
              </a:rPr>
              <a:t>capacità sociali/interpersonali;</a:t>
            </a:r>
          </a:p>
          <a:p>
            <a:pPr marL="742950" lvl="1" indent="-285750" algn="just">
              <a:buFont typeface="Arial" panose="020B0604020202020204" pitchFamily="34" charset="0"/>
              <a:buChar char="•"/>
            </a:pPr>
            <a:r>
              <a:rPr lang="it-IT" dirty="0">
                <a:solidFill>
                  <a:srgbClr val="000000"/>
                </a:solidFill>
              </a:rPr>
              <a:t>uso delle risorse della comunità;</a:t>
            </a:r>
          </a:p>
          <a:p>
            <a:pPr marL="742950" lvl="1" indent="-285750" algn="just">
              <a:buFont typeface="Arial" panose="020B0604020202020204" pitchFamily="34" charset="0"/>
              <a:buChar char="•"/>
            </a:pPr>
            <a:r>
              <a:rPr lang="it-IT" dirty="0">
                <a:solidFill>
                  <a:srgbClr val="000000"/>
                </a:solidFill>
              </a:rPr>
              <a:t>autodeterminazione;</a:t>
            </a:r>
          </a:p>
          <a:p>
            <a:pPr marL="742950" lvl="1" indent="-285750" algn="just">
              <a:buFont typeface="Arial" panose="020B0604020202020204" pitchFamily="34" charset="0"/>
              <a:buChar char="•"/>
            </a:pPr>
            <a:r>
              <a:rPr lang="it-IT" dirty="0">
                <a:solidFill>
                  <a:srgbClr val="000000"/>
                </a:solidFill>
              </a:rPr>
              <a:t>capacità di funzionamento scolastico;</a:t>
            </a:r>
          </a:p>
          <a:p>
            <a:pPr marL="742950" lvl="1" indent="-285750" algn="just">
              <a:buFont typeface="Arial" panose="020B0604020202020204" pitchFamily="34" charset="0"/>
              <a:buChar char="•"/>
            </a:pPr>
            <a:r>
              <a:rPr lang="it-IT" dirty="0">
                <a:solidFill>
                  <a:srgbClr val="000000"/>
                </a:solidFill>
              </a:rPr>
              <a:t>lavoro;</a:t>
            </a:r>
          </a:p>
          <a:p>
            <a:pPr marL="742950" lvl="1" indent="-285750" algn="just">
              <a:buFont typeface="Arial" panose="020B0604020202020204" pitchFamily="34" charset="0"/>
              <a:buChar char="•"/>
            </a:pPr>
            <a:r>
              <a:rPr lang="it-IT" dirty="0">
                <a:solidFill>
                  <a:srgbClr val="000000"/>
                </a:solidFill>
              </a:rPr>
              <a:t>tempo libero;</a:t>
            </a:r>
          </a:p>
          <a:p>
            <a:pPr marL="742950" lvl="1" indent="-285750" algn="just">
              <a:buFont typeface="Arial" panose="020B0604020202020204" pitchFamily="34" charset="0"/>
              <a:buChar char="•"/>
            </a:pPr>
            <a:r>
              <a:rPr lang="it-IT" dirty="0">
                <a:solidFill>
                  <a:srgbClr val="000000"/>
                </a:solidFill>
              </a:rPr>
              <a:t>salute;</a:t>
            </a:r>
          </a:p>
          <a:p>
            <a:pPr marL="742950" lvl="1" indent="-285750" algn="just">
              <a:buFont typeface="Arial" panose="020B0604020202020204" pitchFamily="34" charset="0"/>
              <a:buChar char="•"/>
            </a:pPr>
            <a:r>
              <a:rPr lang="it-IT" dirty="0">
                <a:solidFill>
                  <a:srgbClr val="000000"/>
                </a:solidFill>
              </a:rPr>
              <a:t>sicurezza.</a:t>
            </a:r>
          </a:p>
          <a:p>
            <a:pPr marL="285750" indent="-285750" algn="just">
              <a:buFont typeface="Wingdings" panose="05000000000000000000" pitchFamily="2" charset="2"/>
              <a:buChar char="Ø"/>
            </a:pPr>
            <a:r>
              <a:rPr lang="it-IT" b="1" dirty="0">
                <a:solidFill>
                  <a:srgbClr val="000000"/>
                </a:solidFill>
              </a:rPr>
              <a:t>esordio</a:t>
            </a:r>
            <a:r>
              <a:rPr lang="it-IT" dirty="0">
                <a:solidFill>
                  <a:srgbClr val="000000"/>
                </a:solidFill>
              </a:rPr>
              <a:t> precedente i diciotto anni d’età.</a:t>
            </a:r>
          </a:p>
        </p:txBody>
      </p:sp>
      <p:pic>
        <p:nvPicPr>
          <p:cNvPr id="3" name="Audio 2">
            <a:hlinkClick r:id="" action="ppaction://media"/>
            <a:extLst>
              <a:ext uri="{FF2B5EF4-FFF2-40B4-BE49-F238E27FC236}">
                <a16:creationId xmlns:a16="http://schemas.microsoft.com/office/drawing/2014/main" id="{C0DFD4F8-12AA-41D0-9A36-7C7F7264D1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57288597"/>
      </p:ext>
    </p:extLst>
  </p:cSld>
  <p:clrMapOvr>
    <a:masterClrMapping/>
  </p:clrMapOvr>
  <mc:AlternateContent xmlns:mc="http://schemas.openxmlformats.org/markup-compatibility/2006">
    <mc:Choice xmlns:p14="http://schemas.microsoft.com/office/powerpoint/2010/main" Requires="p14">
      <p:transition spd="slow" p14:dur="2000" advTm="43204"/>
    </mc:Choice>
    <mc:Fallback>
      <p:transition spd="slow" advTm="43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3CC1DCA-3F62-47F8-ABA3-268D32BAC1E0}"/>
              </a:ext>
            </a:extLst>
          </p:cNvPr>
          <p:cNvSpPr/>
          <p:nvPr/>
        </p:nvSpPr>
        <p:spPr>
          <a:xfrm>
            <a:off x="1987826" y="335845"/>
            <a:ext cx="9289774" cy="6463308"/>
          </a:xfrm>
          <a:prstGeom prst="rect">
            <a:avLst/>
          </a:prstGeom>
        </p:spPr>
        <p:txBody>
          <a:bodyPr wrap="square">
            <a:spAutoFit/>
          </a:bodyPr>
          <a:lstStyle/>
          <a:p>
            <a:pPr algn="just"/>
            <a:r>
              <a:rPr lang="it-IT" dirty="0">
                <a:solidFill>
                  <a:srgbClr val="000000"/>
                </a:solidFill>
              </a:rPr>
              <a:t>Il ritardo mentale deve essere codificato sulla base del livello di gravità che riflette il </a:t>
            </a:r>
            <a:r>
              <a:rPr lang="it-IT" b="1" dirty="0">
                <a:solidFill>
                  <a:srgbClr val="000000"/>
                </a:solidFill>
              </a:rPr>
              <a:t>grado di compromissione intellettiva</a:t>
            </a:r>
            <a:r>
              <a:rPr lang="it-IT" dirty="0">
                <a:solidFill>
                  <a:srgbClr val="000000"/>
                </a:solidFill>
              </a:rPr>
              <a:t>:</a:t>
            </a:r>
          </a:p>
          <a:p>
            <a:pPr marL="285750" indent="-285750" algn="just">
              <a:buFont typeface="Wingdings" panose="05000000000000000000" pitchFamily="2" charset="2"/>
              <a:buChar char="Ø"/>
            </a:pPr>
            <a:endParaRPr lang="it-IT" dirty="0">
              <a:solidFill>
                <a:srgbClr val="000000"/>
              </a:solidFill>
            </a:endParaRPr>
          </a:p>
          <a:p>
            <a:pPr marL="285750" indent="-285750" algn="just">
              <a:buFont typeface="Wingdings" panose="05000000000000000000" pitchFamily="2" charset="2"/>
              <a:buChar char="Ø"/>
            </a:pPr>
            <a:r>
              <a:rPr lang="it-IT" b="1" i="1" dirty="0">
                <a:solidFill>
                  <a:srgbClr val="00B050"/>
                </a:solidFill>
              </a:rPr>
              <a:t>ritardo mentale lieve</a:t>
            </a:r>
            <a:r>
              <a:rPr lang="it-IT" b="1" dirty="0">
                <a:solidFill>
                  <a:srgbClr val="00B050"/>
                </a:solidFill>
              </a:rPr>
              <a:t> </a:t>
            </a:r>
            <a:r>
              <a:rPr lang="it-IT" dirty="0">
                <a:solidFill>
                  <a:srgbClr val="000000"/>
                </a:solidFill>
              </a:rPr>
              <a:t>(QI da 50-55 a circa 70) I soggetti che ne sono affetti sviluppano competenze sociali e comunicative in età prescolare e presentano ridotte difficoltà nell’area senso-motoria. Spesso, fino al raggiungimento di un’età superiore, non sono distinguibili dagli altri coetanei;</a:t>
            </a:r>
          </a:p>
          <a:p>
            <a:pPr marL="285750" indent="-285750" algn="just">
              <a:buFont typeface="Wingdings" panose="05000000000000000000" pitchFamily="2" charset="2"/>
              <a:buChar char="Ø"/>
            </a:pPr>
            <a:r>
              <a:rPr lang="it-IT" b="1" i="1" dirty="0">
                <a:solidFill>
                  <a:srgbClr val="92D050"/>
                </a:solidFill>
              </a:rPr>
              <a:t>ritardo mentale moderato</a:t>
            </a:r>
            <a:r>
              <a:rPr lang="it-IT" b="1" dirty="0">
                <a:solidFill>
                  <a:srgbClr val="92D050"/>
                </a:solidFill>
              </a:rPr>
              <a:t> </a:t>
            </a:r>
            <a:r>
              <a:rPr lang="it-IT" dirty="0">
                <a:solidFill>
                  <a:srgbClr val="000000"/>
                </a:solidFill>
              </a:rPr>
              <a:t>(QI da 35-40 a 50-55) Durante la prima infanzia, nella maggior parte dei casi, si possono acquisire competenze comunicative. Il soggetto è in grado di badare a se stesso sotto una supervisione moderata, ma difficilmente raggiunge un apprendimento superiore alle prime classi della scuola primaria;</a:t>
            </a:r>
          </a:p>
          <a:p>
            <a:pPr marL="285750" indent="-285750" algn="just">
              <a:buFont typeface="Wingdings" panose="05000000000000000000" pitchFamily="2" charset="2"/>
              <a:buChar char="Ø"/>
            </a:pPr>
            <a:r>
              <a:rPr lang="it-IT" b="1" i="1" dirty="0">
                <a:solidFill>
                  <a:srgbClr val="FFC000"/>
                </a:solidFill>
              </a:rPr>
              <a:t>ritardo mentale grave</a:t>
            </a:r>
            <a:r>
              <a:rPr lang="it-IT" b="1" dirty="0">
                <a:solidFill>
                  <a:srgbClr val="FFC000"/>
                </a:solidFill>
              </a:rPr>
              <a:t> </a:t>
            </a:r>
            <a:r>
              <a:rPr lang="it-IT" dirty="0">
                <a:solidFill>
                  <a:srgbClr val="000000"/>
                </a:solidFill>
              </a:rPr>
              <a:t>(QI da 20-25 a 35-40) I soggetti che ne sono affetti sviluppano una capacità di linguaggio molto approssimata o non la sviluppano affatto. Tuttavia, nelle prime classi della scuola dell’obbligo, possono imparare a parlare e a svolgere compiti elementari;</a:t>
            </a:r>
          </a:p>
          <a:p>
            <a:pPr marL="285750" indent="-285750" algn="just">
              <a:buFont typeface="Wingdings" panose="05000000000000000000" pitchFamily="2" charset="2"/>
              <a:buChar char="Ø"/>
            </a:pPr>
            <a:r>
              <a:rPr lang="it-IT" b="1" i="1" dirty="0">
                <a:solidFill>
                  <a:srgbClr val="FF0000"/>
                </a:solidFill>
              </a:rPr>
              <a:t>ritardo mentale gravissimo</a:t>
            </a:r>
            <a:r>
              <a:rPr lang="it-IT" b="1" dirty="0">
                <a:solidFill>
                  <a:srgbClr val="FF0000"/>
                </a:solidFill>
              </a:rPr>
              <a:t> </a:t>
            </a:r>
            <a:r>
              <a:rPr lang="it-IT" dirty="0">
                <a:solidFill>
                  <a:srgbClr val="000000"/>
                </a:solidFill>
              </a:rPr>
              <a:t>(QI al di sotto di 20-25) Il ritardo gravissimo è spesso associato a malattie neurologiche non identificate. Nella prima infanzia </a:t>
            </a:r>
            <a:r>
              <a:rPr lang="it-IT" dirty="0"/>
              <a:t>possono essere migliorate le funzioni senso-motorie, specialmente se c’è un inserimento in gruppi altamente strutturati, sotto costante supervisione;</a:t>
            </a:r>
          </a:p>
          <a:p>
            <a:pPr marL="285750" indent="-285750" algn="just">
              <a:buFont typeface="Wingdings" panose="05000000000000000000" pitchFamily="2" charset="2"/>
              <a:buChar char="Ø"/>
            </a:pPr>
            <a:r>
              <a:rPr lang="it-IT" b="1" i="1" dirty="0">
                <a:solidFill>
                  <a:srgbClr val="7030A0"/>
                </a:solidFill>
              </a:rPr>
              <a:t>ritardo mentale di gravità non specificata</a:t>
            </a:r>
            <a:r>
              <a:rPr lang="it-IT" b="1" dirty="0">
                <a:solidFill>
                  <a:srgbClr val="7030A0"/>
                </a:solidFill>
              </a:rPr>
              <a:t> </a:t>
            </a:r>
            <a:r>
              <a:rPr lang="it-IT" dirty="0">
                <a:solidFill>
                  <a:srgbClr val="000000"/>
                </a:solidFill>
              </a:rPr>
              <a:t>(se vi è forte motivo di presupporre un ritardo mentale, ma l’intelligenza del soggetto non può essere verificata con i test standardizzati).</a:t>
            </a:r>
          </a:p>
        </p:txBody>
      </p:sp>
      <p:pic>
        <p:nvPicPr>
          <p:cNvPr id="3" name="Audio 2">
            <a:hlinkClick r:id="" action="ppaction://media"/>
            <a:extLst>
              <a:ext uri="{FF2B5EF4-FFF2-40B4-BE49-F238E27FC236}">
                <a16:creationId xmlns:a16="http://schemas.microsoft.com/office/drawing/2014/main" id="{A18764AF-68AE-4018-8B30-0424360871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43503239"/>
      </p:ext>
    </p:extLst>
  </p:cSld>
  <p:clrMapOvr>
    <a:masterClrMapping/>
  </p:clrMapOvr>
  <mc:AlternateContent xmlns:mc="http://schemas.openxmlformats.org/markup-compatibility/2006">
    <mc:Choice xmlns:p14="http://schemas.microsoft.com/office/powerpoint/2010/main" Requires="p14">
      <p:transition spd="slow" p14:dur="2000" advTm="34109"/>
    </mc:Choice>
    <mc:Fallback>
      <p:transition spd="slow" advTm="34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63EDEB6-9E8A-476A-9397-D2B2F5303705}"/>
              </a:ext>
            </a:extLst>
          </p:cNvPr>
          <p:cNvSpPr/>
          <p:nvPr/>
        </p:nvSpPr>
        <p:spPr>
          <a:xfrm>
            <a:off x="2385390" y="751344"/>
            <a:ext cx="8772939" cy="5355312"/>
          </a:xfrm>
          <a:prstGeom prst="rect">
            <a:avLst/>
          </a:prstGeom>
        </p:spPr>
        <p:txBody>
          <a:bodyPr wrap="square">
            <a:spAutoFit/>
          </a:bodyPr>
          <a:lstStyle/>
          <a:p>
            <a:pPr algn="just"/>
            <a:r>
              <a:rPr lang="it-IT" dirty="0">
                <a:solidFill>
                  <a:srgbClr val="000000"/>
                </a:solidFill>
              </a:rPr>
              <a:t>I bambini con ritardo mentale si distinguono da quelli con </a:t>
            </a:r>
            <a:r>
              <a:rPr lang="it-IT" b="1" dirty="0">
                <a:solidFill>
                  <a:srgbClr val="000000"/>
                </a:solidFill>
              </a:rPr>
              <a:t>disturbi pervasivi dello sviluppo</a:t>
            </a:r>
            <a:r>
              <a:rPr lang="it-IT" dirty="0">
                <a:solidFill>
                  <a:srgbClr val="000000"/>
                </a:solidFill>
              </a:rPr>
              <a:t> per il fatto che, in questi ultimi, le difficoltà di comunicazione e d’interazione sociale sono di tipo qualitativo (non dimentichiamo comunque che, spesso, i disturbi pervasivi dello sviluppo sono accompagnati da ritardo mentale). Inoltre, i bambini con ritardo mentale, rispetto a quelli con un </a:t>
            </a:r>
            <a:r>
              <a:rPr lang="it-IT" b="1" dirty="0">
                <a:solidFill>
                  <a:srgbClr val="000000"/>
                </a:solidFill>
              </a:rPr>
              <a:t>disturbo dell’apprendimento</a:t>
            </a:r>
            <a:r>
              <a:rPr lang="it-IT" dirty="0">
                <a:solidFill>
                  <a:srgbClr val="000000"/>
                </a:solidFill>
              </a:rPr>
              <a:t>, presentano una compromissione generalizzata dello sviluppo, anziché un deficit specifico.</a:t>
            </a:r>
          </a:p>
          <a:p>
            <a:pPr algn="just"/>
            <a:r>
              <a:rPr lang="it-IT" dirty="0">
                <a:solidFill>
                  <a:srgbClr val="000000"/>
                </a:solidFill>
              </a:rPr>
              <a:t>Il decorso del disturbo dipende dalla gravità, dalle cause e dal modello operativo di intervento. In presenza di ritardi mentali di entità lieve, l’intervento precoce risulta fondamentale per consentire un recupero maggiore delle funzioni deficitarie. I problemi di adattamento sono quelli più facilmente gestibili e migliorabili. Il trattamento deve essere individualizzato per valorizzare i punti di forza del bambino e promuoverne le potenzialità. I programmi terapeutici devono coinvolgere </a:t>
            </a:r>
            <a:r>
              <a:rPr lang="it-IT" b="1" dirty="0">
                <a:solidFill>
                  <a:srgbClr val="000000"/>
                </a:solidFill>
              </a:rPr>
              <a:t>differenti figure professionali</a:t>
            </a:r>
            <a:r>
              <a:rPr lang="it-IT" dirty="0">
                <a:solidFill>
                  <a:srgbClr val="000000"/>
                </a:solidFill>
              </a:rPr>
              <a:t> (neuropsichiatra infantile, psicologo, educatore e logopedista) e i </a:t>
            </a:r>
            <a:r>
              <a:rPr lang="it-IT" b="1" dirty="0">
                <a:solidFill>
                  <a:srgbClr val="000000"/>
                </a:solidFill>
              </a:rPr>
              <a:t>familiari</a:t>
            </a:r>
            <a:r>
              <a:rPr lang="it-IT" dirty="0">
                <a:solidFill>
                  <a:srgbClr val="000000"/>
                </a:solidFill>
              </a:rPr>
              <a:t>. Durante il trattamento devono essere utilizzate metodiche volte a migliorare il più possibile il livello di </a:t>
            </a:r>
            <a:r>
              <a:rPr lang="it-IT" i="1" dirty="0">
                <a:solidFill>
                  <a:srgbClr val="000000"/>
                </a:solidFill>
              </a:rPr>
              <a:t>autonomia personale</a:t>
            </a:r>
            <a:r>
              <a:rPr lang="it-IT" dirty="0">
                <a:solidFill>
                  <a:srgbClr val="000000"/>
                </a:solidFill>
              </a:rPr>
              <a:t> del soggetto; di estrema utilità è il ricorso a tecniche quali il </a:t>
            </a:r>
            <a:r>
              <a:rPr lang="it-IT" i="1" dirty="0">
                <a:solidFill>
                  <a:srgbClr val="000000"/>
                </a:solidFill>
              </a:rPr>
              <a:t>rinforzamento</a:t>
            </a:r>
            <a:r>
              <a:rPr lang="it-IT" dirty="0">
                <a:solidFill>
                  <a:srgbClr val="000000"/>
                </a:solidFill>
              </a:rPr>
              <a:t> e il </a:t>
            </a:r>
            <a:r>
              <a:rPr lang="it-IT" i="1" dirty="0">
                <a:solidFill>
                  <a:srgbClr val="000000"/>
                </a:solidFill>
              </a:rPr>
              <a:t>modellamento comportamentale</a:t>
            </a:r>
            <a:r>
              <a:rPr lang="it-IT" dirty="0">
                <a:solidFill>
                  <a:srgbClr val="000000"/>
                </a:solidFill>
              </a:rPr>
              <a:t>.</a:t>
            </a:r>
          </a:p>
        </p:txBody>
      </p:sp>
      <p:pic>
        <p:nvPicPr>
          <p:cNvPr id="3" name="Audio 2">
            <a:hlinkClick r:id="" action="ppaction://media"/>
            <a:extLst>
              <a:ext uri="{FF2B5EF4-FFF2-40B4-BE49-F238E27FC236}">
                <a16:creationId xmlns:a16="http://schemas.microsoft.com/office/drawing/2014/main" id="{D971330B-FF4B-4997-95DA-68731B9188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27904752"/>
      </p:ext>
    </p:extLst>
  </p:cSld>
  <p:clrMapOvr>
    <a:masterClrMapping/>
  </p:clrMapOvr>
  <mc:AlternateContent xmlns:mc="http://schemas.openxmlformats.org/markup-compatibility/2006">
    <mc:Choice xmlns:p14="http://schemas.microsoft.com/office/powerpoint/2010/main" Requires="p14">
      <p:transition spd="slow" p14:dur="2000" advTm="57090"/>
    </mc:Choice>
    <mc:Fallback>
      <p:transition spd="slow" advTm="57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isultati immagini per disabilitÃ  visiva congenita o acquisita">
            <a:extLst>
              <a:ext uri="{FF2B5EF4-FFF2-40B4-BE49-F238E27FC236}">
                <a16:creationId xmlns:a16="http://schemas.microsoft.com/office/drawing/2014/main" id="{8D3C8D16-F190-428C-A4EB-A008FAF72E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3702" y="313946"/>
            <a:ext cx="8306810" cy="6230107"/>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55E9DC8B-FB84-4E46-8A1E-720DF1473453}"/>
              </a:ext>
            </a:extLst>
          </p:cNvPr>
          <p:cNvSpPr txBox="1"/>
          <p:nvPr/>
        </p:nvSpPr>
        <p:spPr>
          <a:xfrm>
            <a:off x="6096000" y="6400800"/>
            <a:ext cx="569843" cy="369332"/>
          </a:xfrm>
          <a:prstGeom prst="rect">
            <a:avLst/>
          </a:prstGeom>
          <a:solidFill>
            <a:schemeClr val="bg1"/>
          </a:solidFill>
        </p:spPr>
        <p:txBody>
          <a:bodyPr wrap="square" rtlCol="0">
            <a:spAutoFit/>
          </a:bodyPr>
          <a:lstStyle/>
          <a:p>
            <a:endParaRPr lang="it-IT" dirty="0"/>
          </a:p>
        </p:txBody>
      </p:sp>
      <p:sp>
        <p:nvSpPr>
          <p:cNvPr id="4" name="CasellaDiTesto 3">
            <a:extLst>
              <a:ext uri="{FF2B5EF4-FFF2-40B4-BE49-F238E27FC236}">
                <a16:creationId xmlns:a16="http://schemas.microsoft.com/office/drawing/2014/main" id="{B82B6332-AA42-4EF4-A9AD-5D6090D73295}"/>
              </a:ext>
            </a:extLst>
          </p:cNvPr>
          <p:cNvSpPr txBox="1"/>
          <p:nvPr/>
        </p:nvSpPr>
        <p:spPr>
          <a:xfrm>
            <a:off x="6798365" y="5976730"/>
            <a:ext cx="861392" cy="424070"/>
          </a:xfrm>
          <a:prstGeom prst="rect">
            <a:avLst/>
          </a:prstGeom>
          <a:solidFill>
            <a:schemeClr val="bg1"/>
          </a:solidFill>
        </p:spPr>
        <p:txBody>
          <a:bodyPr wrap="square" rtlCol="0">
            <a:spAutoFit/>
          </a:bodyPr>
          <a:lstStyle/>
          <a:p>
            <a:endParaRPr lang="it-IT" dirty="0"/>
          </a:p>
        </p:txBody>
      </p:sp>
      <p:pic>
        <p:nvPicPr>
          <p:cNvPr id="7" name="Audio 6">
            <a:hlinkClick r:id="" action="ppaction://media"/>
            <a:extLst>
              <a:ext uri="{FF2B5EF4-FFF2-40B4-BE49-F238E27FC236}">
                <a16:creationId xmlns:a16="http://schemas.microsoft.com/office/drawing/2014/main" id="{7D659EFD-FB06-48A2-9D32-F987FEFE39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85900218"/>
      </p:ext>
    </p:extLst>
  </p:cSld>
  <p:clrMapOvr>
    <a:masterClrMapping/>
  </p:clrMapOvr>
  <mc:AlternateContent xmlns:mc="http://schemas.openxmlformats.org/markup-compatibility/2006">
    <mc:Choice xmlns:p14="http://schemas.microsoft.com/office/powerpoint/2010/main" Requires="p14">
      <p:transition spd="slow" p14:dur="2000" advTm="21423"/>
    </mc:Choice>
    <mc:Fallback>
      <p:transition spd="slow" advTm="21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42ECFE1-3ACC-40B2-AF28-7E7C8FFBCF86}"/>
              </a:ext>
            </a:extLst>
          </p:cNvPr>
          <p:cNvSpPr/>
          <p:nvPr/>
        </p:nvSpPr>
        <p:spPr>
          <a:xfrm>
            <a:off x="2160103" y="1003135"/>
            <a:ext cx="9395793" cy="2585323"/>
          </a:xfrm>
          <a:prstGeom prst="rect">
            <a:avLst/>
          </a:prstGeom>
        </p:spPr>
        <p:txBody>
          <a:bodyPr wrap="square">
            <a:spAutoFit/>
          </a:bodyPr>
          <a:lstStyle/>
          <a:p>
            <a:pPr algn="just"/>
            <a:r>
              <a:rPr lang="it-IT" dirty="0">
                <a:solidFill>
                  <a:srgbClr val="000000"/>
                </a:solidFill>
              </a:rPr>
              <a:t>Il bambino con ritardo mentale, al pari di quello con sindrome genetica, può dare il meglio di sé all’interno del gruppo di classe se trova un ambiente educativo ricco di attenzioni e calore umano. Il disabile mentale, infatti, si relaziona agli altri in forza della sua </a:t>
            </a:r>
            <a:r>
              <a:rPr lang="it-IT" b="1" dirty="0">
                <a:solidFill>
                  <a:srgbClr val="000000"/>
                </a:solidFill>
              </a:rPr>
              <a:t>intelligenza affettiva</a:t>
            </a:r>
            <a:r>
              <a:rPr lang="it-IT" dirty="0">
                <a:solidFill>
                  <a:srgbClr val="000000"/>
                </a:solidFill>
              </a:rPr>
              <a:t>, cercando i suoi punti di riferimento nelle persone che gli dimostrano amorevolezza, comprensione e benevolenza. Un ambiente nel quale le sue difficoltà e i suoi inevitabili insuccessi non vengano adeguatamente «compresi» e dove manchi una relazione educativa costruita sulla fecondità dello scambio, può avere sui processi motivazionali del disabile conseguenze devastanti.</a:t>
            </a:r>
            <a:endParaRPr lang="it-IT" dirty="0">
              <a:solidFill>
                <a:srgbClr val="000000"/>
              </a:solidFill>
              <a:effectLst/>
            </a:endParaRPr>
          </a:p>
        </p:txBody>
      </p:sp>
      <p:sp>
        <p:nvSpPr>
          <p:cNvPr id="3" name="Rettangolo 2">
            <a:extLst>
              <a:ext uri="{FF2B5EF4-FFF2-40B4-BE49-F238E27FC236}">
                <a16:creationId xmlns:a16="http://schemas.microsoft.com/office/drawing/2014/main" id="{4C4BCA30-692D-42D2-ABCE-66E9EDD125EC}"/>
              </a:ext>
            </a:extLst>
          </p:cNvPr>
          <p:cNvSpPr/>
          <p:nvPr/>
        </p:nvSpPr>
        <p:spPr>
          <a:xfrm>
            <a:off x="4850295" y="231989"/>
            <a:ext cx="6096000" cy="369332"/>
          </a:xfrm>
          <a:prstGeom prst="rect">
            <a:avLst/>
          </a:prstGeom>
        </p:spPr>
        <p:txBody>
          <a:bodyPr>
            <a:spAutoFit/>
          </a:bodyPr>
          <a:lstStyle/>
          <a:p>
            <a:r>
              <a:rPr lang="it-IT" b="1" dirty="0">
                <a:solidFill>
                  <a:srgbClr val="FF0000"/>
                </a:solidFill>
              </a:rPr>
              <a:t>L’alunno con ritardo mentale.</a:t>
            </a:r>
            <a:endParaRPr lang="it-IT" b="1" dirty="0">
              <a:solidFill>
                <a:srgbClr val="FF0000"/>
              </a:solidFill>
              <a:effectLst/>
            </a:endParaRPr>
          </a:p>
        </p:txBody>
      </p:sp>
      <p:sp>
        <p:nvSpPr>
          <p:cNvPr id="4" name="Rettangolo 3">
            <a:extLst>
              <a:ext uri="{FF2B5EF4-FFF2-40B4-BE49-F238E27FC236}">
                <a16:creationId xmlns:a16="http://schemas.microsoft.com/office/drawing/2014/main" id="{0743C34E-10F9-4E31-A60A-CD135F7479BC}"/>
              </a:ext>
            </a:extLst>
          </p:cNvPr>
          <p:cNvSpPr/>
          <p:nvPr/>
        </p:nvSpPr>
        <p:spPr>
          <a:xfrm>
            <a:off x="967408" y="3728403"/>
            <a:ext cx="10588488" cy="2585323"/>
          </a:xfrm>
          <a:prstGeom prst="rect">
            <a:avLst/>
          </a:prstGeom>
        </p:spPr>
        <p:txBody>
          <a:bodyPr wrap="square">
            <a:spAutoFit/>
          </a:bodyPr>
          <a:lstStyle/>
          <a:p>
            <a:pPr algn="just"/>
            <a:r>
              <a:rPr lang="it-IT" dirty="0">
                <a:solidFill>
                  <a:srgbClr val="000000"/>
                </a:solidFill>
              </a:rPr>
              <a:t>L’insegnante, perciò, deve sforzarsi di stabilire con l’allievo mentalmente debole un rapporto improntato sul </a:t>
            </a:r>
            <a:r>
              <a:rPr lang="it-IT" i="1" dirty="0">
                <a:solidFill>
                  <a:srgbClr val="000000"/>
                </a:solidFill>
              </a:rPr>
              <a:t>confronto</a:t>
            </a:r>
            <a:r>
              <a:rPr lang="it-IT" dirty="0">
                <a:solidFill>
                  <a:srgbClr val="000000"/>
                </a:solidFill>
              </a:rPr>
              <a:t>, sulla </a:t>
            </a:r>
            <a:r>
              <a:rPr lang="it-IT" i="1" dirty="0">
                <a:solidFill>
                  <a:srgbClr val="000000"/>
                </a:solidFill>
              </a:rPr>
              <a:t>fiducia reciproca</a:t>
            </a:r>
            <a:r>
              <a:rPr lang="it-IT" dirty="0">
                <a:solidFill>
                  <a:srgbClr val="000000"/>
                </a:solidFill>
              </a:rPr>
              <a:t> e soprattutto sulla </a:t>
            </a:r>
            <a:r>
              <a:rPr lang="it-IT" i="1" dirty="0">
                <a:solidFill>
                  <a:srgbClr val="000000"/>
                </a:solidFill>
              </a:rPr>
              <a:t>collaborazione</a:t>
            </a:r>
            <a:r>
              <a:rPr lang="it-IT" dirty="0">
                <a:solidFill>
                  <a:srgbClr val="000000"/>
                </a:solidFill>
              </a:rPr>
              <a:t>, adottando la più ampia disponibilità a focalizzare, interpretare e, per quanto possibile, soddisfare i bisogni specifici di cui l’allievo è portatore. In particolare, il docente deve tener conto del fatto che il disabile apprende molto lentamente e che il suo apprendimento si attua prevalentemente </a:t>
            </a:r>
            <a:r>
              <a:rPr lang="it-IT" i="1" dirty="0">
                <a:solidFill>
                  <a:srgbClr val="000000"/>
                </a:solidFill>
              </a:rPr>
              <a:t>per imitazione</a:t>
            </a:r>
            <a:r>
              <a:rPr lang="it-IT" dirty="0">
                <a:solidFill>
                  <a:srgbClr val="000000"/>
                </a:solidFill>
              </a:rPr>
              <a:t> di ciò che vede fare dagli altri e, in special modo, dalle figure di riferimento. Occorre, inoltre, considerare che alla lentezza dell’apprendimento sono tipicamente associate una </a:t>
            </a:r>
            <a:r>
              <a:rPr lang="it-IT" i="1" dirty="0">
                <a:solidFill>
                  <a:srgbClr val="000000"/>
                </a:solidFill>
              </a:rPr>
              <a:t>rigidità di pensiero</a:t>
            </a:r>
            <a:r>
              <a:rPr lang="it-IT" dirty="0">
                <a:solidFill>
                  <a:srgbClr val="000000"/>
                </a:solidFill>
              </a:rPr>
              <a:t> (inerzia intellettiva) e una relativa </a:t>
            </a:r>
            <a:r>
              <a:rPr lang="it-IT" i="1" dirty="0">
                <a:solidFill>
                  <a:srgbClr val="000000"/>
                </a:solidFill>
              </a:rPr>
              <a:t>tendenza a stereotipare</a:t>
            </a:r>
            <a:r>
              <a:rPr lang="it-IT" dirty="0">
                <a:solidFill>
                  <a:srgbClr val="000000"/>
                </a:solidFill>
              </a:rPr>
              <a:t>, per mancanza di elasticità mentale, gli atti e le strategie operative.</a:t>
            </a:r>
            <a:endParaRPr lang="it-IT" dirty="0">
              <a:solidFill>
                <a:srgbClr val="000000"/>
              </a:solidFill>
              <a:effectLst/>
            </a:endParaRPr>
          </a:p>
        </p:txBody>
      </p:sp>
      <p:pic>
        <p:nvPicPr>
          <p:cNvPr id="6" name="Audio 5">
            <a:hlinkClick r:id="" action="ppaction://media"/>
            <a:extLst>
              <a:ext uri="{FF2B5EF4-FFF2-40B4-BE49-F238E27FC236}">
                <a16:creationId xmlns:a16="http://schemas.microsoft.com/office/drawing/2014/main" id="{5E0321E0-D924-4985-A0F7-B5641DD427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69076278"/>
      </p:ext>
    </p:extLst>
  </p:cSld>
  <p:clrMapOvr>
    <a:masterClrMapping/>
  </p:clrMapOvr>
  <mc:AlternateContent xmlns:mc="http://schemas.openxmlformats.org/markup-compatibility/2006">
    <mc:Choice xmlns:p14="http://schemas.microsoft.com/office/powerpoint/2010/main" Requires="p14">
      <p:transition spd="slow" p14:dur="2000" advTm="82775"/>
    </mc:Choice>
    <mc:Fallback>
      <p:transition spd="slow" advTm="82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71F758F-027A-4930-AF04-23D4644C8E11}"/>
              </a:ext>
            </a:extLst>
          </p:cNvPr>
          <p:cNvSpPr/>
          <p:nvPr/>
        </p:nvSpPr>
        <p:spPr>
          <a:xfrm>
            <a:off x="3644348" y="358174"/>
            <a:ext cx="8044068" cy="6463308"/>
          </a:xfrm>
          <a:prstGeom prst="rect">
            <a:avLst/>
          </a:prstGeom>
        </p:spPr>
        <p:txBody>
          <a:bodyPr wrap="square">
            <a:spAutoFit/>
          </a:bodyPr>
          <a:lstStyle/>
          <a:p>
            <a:pPr algn="just"/>
            <a:r>
              <a:rPr lang="it-IT" dirty="0">
                <a:solidFill>
                  <a:srgbClr val="000000"/>
                </a:solidFill>
              </a:rPr>
              <a:t>L’</a:t>
            </a:r>
            <a:r>
              <a:rPr lang="it-IT" b="1" dirty="0">
                <a:solidFill>
                  <a:srgbClr val="000000"/>
                </a:solidFill>
              </a:rPr>
              <a:t>attività didattico-educativa</a:t>
            </a:r>
            <a:r>
              <a:rPr lang="it-IT" dirty="0">
                <a:solidFill>
                  <a:srgbClr val="000000"/>
                </a:solidFill>
              </a:rPr>
              <a:t>, per essere veramente efficace, deve promuovere e valorizzare l’</a:t>
            </a:r>
            <a:r>
              <a:rPr lang="it-IT" i="1" dirty="0">
                <a:solidFill>
                  <a:srgbClr val="000000"/>
                </a:solidFill>
              </a:rPr>
              <a:t>operatività spontanea</a:t>
            </a:r>
            <a:r>
              <a:rPr lang="it-IT" dirty="0">
                <a:solidFill>
                  <a:srgbClr val="000000"/>
                </a:solidFill>
              </a:rPr>
              <a:t>, ponendo alla base di ogni proposta le </a:t>
            </a:r>
            <a:r>
              <a:rPr lang="it-IT" b="1" dirty="0">
                <a:solidFill>
                  <a:srgbClr val="000000"/>
                </a:solidFill>
              </a:rPr>
              <a:t>abilità manipolative</a:t>
            </a:r>
            <a:r>
              <a:rPr lang="it-IT" dirty="0">
                <a:solidFill>
                  <a:srgbClr val="000000"/>
                </a:solidFill>
              </a:rPr>
              <a:t>, il «</a:t>
            </a:r>
            <a:r>
              <a:rPr lang="it-IT" i="1" dirty="0">
                <a:solidFill>
                  <a:srgbClr val="000000"/>
                </a:solidFill>
              </a:rPr>
              <a:t>saper fare</a:t>
            </a:r>
            <a:r>
              <a:rPr lang="it-IT" dirty="0">
                <a:solidFill>
                  <a:srgbClr val="000000"/>
                </a:solidFill>
              </a:rPr>
              <a:t>», prerequisito indispensabile per lo sviluppo psichico di ogni essere umano. </a:t>
            </a:r>
          </a:p>
          <a:p>
            <a:pPr algn="just"/>
            <a:r>
              <a:rPr lang="it-IT" dirty="0">
                <a:solidFill>
                  <a:srgbClr val="000000"/>
                </a:solidFill>
              </a:rPr>
              <a:t>Al tempo stesso è importante che il disabile sia stimolato a pensare per </a:t>
            </a:r>
            <a:r>
              <a:rPr lang="it-IT" i="1" dirty="0">
                <a:solidFill>
                  <a:srgbClr val="000000"/>
                </a:solidFill>
              </a:rPr>
              <a:t>categorie simboliche e astratte</a:t>
            </a:r>
            <a:r>
              <a:rPr lang="it-IT" dirty="0">
                <a:solidFill>
                  <a:srgbClr val="000000"/>
                </a:solidFill>
              </a:rPr>
              <a:t>, «</a:t>
            </a:r>
            <a:r>
              <a:rPr lang="it-IT" i="1" dirty="0">
                <a:solidFill>
                  <a:srgbClr val="000000"/>
                </a:solidFill>
              </a:rPr>
              <a:t>a </a:t>
            </a:r>
            <a:r>
              <a:rPr lang="it-IT" b="1" i="1" dirty="0">
                <a:solidFill>
                  <a:srgbClr val="000000"/>
                </a:solidFill>
              </a:rPr>
              <a:t>riflettere sull’esperienza </a:t>
            </a:r>
            <a:r>
              <a:rPr lang="it-IT" i="1" dirty="0">
                <a:solidFill>
                  <a:srgbClr val="000000"/>
                </a:solidFill>
              </a:rPr>
              <a:t>per arrivare a generalizzare le acquisizioni concrete che l’azione educativa produce</a:t>
            </a:r>
            <a:r>
              <a:rPr lang="it-IT" dirty="0">
                <a:solidFill>
                  <a:srgbClr val="000000"/>
                </a:solidFill>
              </a:rPr>
              <a:t>» e arrivare così a ragionare a livello di logica ipotetico-deduttiva.</a:t>
            </a:r>
          </a:p>
          <a:p>
            <a:pPr algn="just"/>
            <a:r>
              <a:rPr lang="it-IT" dirty="0">
                <a:solidFill>
                  <a:srgbClr val="000000"/>
                </a:solidFill>
              </a:rPr>
              <a:t>La continua </a:t>
            </a:r>
            <a:r>
              <a:rPr lang="it-IT" b="1" dirty="0">
                <a:solidFill>
                  <a:srgbClr val="000000"/>
                </a:solidFill>
              </a:rPr>
              <a:t>sollecitazione di tutte le funzioni del corpo e della mente</a:t>
            </a:r>
            <a:r>
              <a:rPr lang="it-IT" dirty="0">
                <a:solidFill>
                  <a:srgbClr val="000000"/>
                </a:solidFill>
              </a:rPr>
              <a:t>, in piena integrazione con i compagni «normodotati», all’interno del gruppo di appartenenza, permetterà all’allievo di esprimere al meglio le proprie potenzialità, di percepirsi come una persona capace di affrontare positivamente gli impegni, acquisendo sicurezza nelle proprie abilità e nella possibilità di avere successo, e allontanando il timore del fallimento.</a:t>
            </a:r>
          </a:p>
          <a:p>
            <a:pPr algn="just"/>
            <a:r>
              <a:rPr lang="it-IT" b="1" dirty="0">
                <a:solidFill>
                  <a:srgbClr val="000000"/>
                </a:solidFill>
              </a:rPr>
              <a:t>Diversificazione della proposta didatt</a:t>
            </a:r>
            <a:r>
              <a:rPr lang="it-IT" dirty="0">
                <a:solidFill>
                  <a:srgbClr val="000000"/>
                </a:solidFill>
              </a:rPr>
              <a:t>ica e impostazione di un rapporto molto stretto dal punto di vista umano, unitamente alla possibilità di lavorare a piccoli gruppi per differenziare concretamente l’azione, sono condizioni indispensabili per il perseguimento dei traguardi riabilitativi programmati, senza trascurare il rapporto con i genitori dell’allievo, fondamentale per una continuità tra l’impegno educativo domestico e quello scolastico.</a:t>
            </a:r>
          </a:p>
        </p:txBody>
      </p:sp>
      <p:pic>
        <p:nvPicPr>
          <p:cNvPr id="3" name="Immagine 2">
            <a:extLst>
              <a:ext uri="{FF2B5EF4-FFF2-40B4-BE49-F238E27FC236}">
                <a16:creationId xmlns:a16="http://schemas.microsoft.com/office/drawing/2014/main" id="{8E65CCCD-665B-472B-AD47-698FBF564EFA}"/>
              </a:ext>
            </a:extLst>
          </p:cNvPr>
          <p:cNvPicPr>
            <a:picLocks noChangeAspect="1"/>
          </p:cNvPicPr>
          <p:nvPr/>
        </p:nvPicPr>
        <p:blipFill>
          <a:blip r:embed="rId4"/>
          <a:stretch>
            <a:fillRect/>
          </a:stretch>
        </p:blipFill>
        <p:spPr>
          <a:xfrm>
            <a:off x="934916" y="1491689"/>
            <a:ext cx="1920826" cy="1413941"/>
          </a:xfrm>
          <a:prstGeom prst="rect">
            <a:avLst/>
          </a:prstGeom>
        </p:spPr>
      </p:pic>
      <p:pic>
        <p:nvPicPr>
          <p:cNvPr id="4" name="Immagine 3">
            <a:extLst>
              <a:ext uri="{FF2B5EF4-FFF2-40B4-BE49-F238E27FC236}">
                <a16:creationId xmlns:a16="http://schemas.microsoft.com/office/drawing/2014/main" id="{4AA70339-F859-4E7C-9D47-21BEF6F5EA5B}"/>
              </a:ext>
            </a:extLst>
          </p:cNvPr>
          <p:cNvPicPr>
            <a:picLocks noChangeAspect="1"/>
          </p:cNvPicPr>
          <p:nvPr/>
        </p:nvPicPr>
        <p:blipFill>
          <a:blip r:embed="rId5"/>
          <a:stretch>
            <a:fillRect/>
          </a:stretch>
        </p:blipFill>
        <p:spPr>
          <a:xfrm>
            <a:off x="934916" y="3118411"/>
            <a:ext cx="1920826" cy="1920826"/>
          </a:xfrm>
          <a:prstGeom prst="rect">
            <a:avLst/>
          </a:prstGeom>
        </p:spPr>
      </p:pic>
      <p:pic>
        <p:nvPicPr>
          <p:cNvPr id="5" name="Immagine 4">
            <a:extLst>
              <a:ext uri="{FF2B5EF4-FFF2-40B4-BE49-F238E27FC236}">
                <a16:creationId xmlns:a16="http://schemas.microsoft.com/office/drawing/2014/main" id="{74DFBA47-E224-43C8-917B-6DAAE5201E66}"/>
              </a:ext>
            </a:extLst>
          </p:cNvPr>
          <p:cNvPicPr>
            <a:picLocks noChangeAspect="1"/>
          </p:cNvPicPr>
          <p:nvPr/>
        </p:nvPicPr>
        <p:blipFill>
          <a:blip r:embed="rId6"/>
          <a:stretch>
            <a:fillRect/>
          </a:stretch>
        </p:blipFill>
        <p:spPr>
          <a:xfrm>
            <a:off x="934916" y="5366311"/>
            <a:ext cx="1964137" cy="1104827"/>
          </a:xfrm>
          <a:prstGeom prst="rect">
            <a:avLst/>
          </a:prstGeom>
        </p:spPr>
      </p:pic>
      <p:pic>
        <p:nvPicPr>
          <p:cNvPr id="6" name="Audio 5">
            <a:hlinkClick r:id="" action="ppaction://media"/>
            <a:extLst>
              <a:ext uri="{FF2B5EF4-FFF2-40B4-BE49-F238E27FC236}">
                <a16:creationId xmlns:a16="http://schemas.microsoft.com/office/drawing/2014/main" id="{287173FA-2B5E-4B09-9121-6778070D406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34525667"/>
      </p:ext>
    </p:extLst>
  </p:cSld>
  <p:clrMapOvr>
    <a:masterClrMapping/>
  </p:clrMapOvr>
  <mc:AlternateContent xmlns:mc="http://schemas.openxmlformats.org/markup-compatibility/2006">
    <mc:Choice xmlns:p14="http://schemas.microsoft.com/office/powerpoint/2010/main" Requires="p14">
      <p:transition spd="slow" p14:dur="2000" advTm="35248"/>
    </mc:Choice>
    <mc:Fallback>
      <p:transition spd="slow" advTm="35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1354E25-AC69-44A9-ADB7-EF40D5F7E017}"/>
              </a:ext>
            </a:extLst>
          </p:cNvPr>
          <p:cNvSpPr/>
          <p:nvPr/>
        </p:nvSpPr>
        <p:spPr>
          <a:xfrm>
            <a:off x="5459895" y="254530"/>
            <a:ext cx="6096000" cy="461665"/>
          </a:xfrm>
          <a:prstGeom prst="rect">
            <a:avLst/>
          </a:prstGeom>
        </p:spPr>
        <p:txBody>
          <a:bodyPr>
            <a:spAutoFit/>
          </a:bodyPr>
          <a:lstStyle/>
          <a:p>
            <a:r>
              <a:rPr lang="it-IT" sz="2400" b="1" dirty="0">
                <a:solidFill>
                  <a:srgbClr val="FF0000"/>
                </a:solidFill>
              </a:rPr>
              <a:t>L’AUTISMO.</a:t>
            </a:r>
          </a:p>
        </p:txBody>
      </p:sp>
      <p:sp>
        <p:nvSpPr>
          <p:cNvPr id="3" name="Rettangolo 2">
            <a:extLst>
              <a:ext uri="{FF2B5EF4-FFF2-40B4-BE49-F238E27FC236}">
                <a16:creationId xmlns:a16="http://schemas.microsoft.com/office/drawing/2014/main" id="{46ADB5EF-B7FB-4F13-BD67-E3876A68342C}"/>
              </a:ext>
            </a:extLst>
          </p:cNvPr>
          <p:cNvSpPr/>
          <p:nvPr/>
        </p:nvSpPr>
        <p:spPr>
          <a:xfrm>
            <a:off x="2398643" y="1133064"/>
            <a:ext cx="8097078" cy="2031325"/>
          </a:xfrm>
          <a:prstGeom prst="rect">
            <a:avLst/>
          </a:prstGeom>
        </p:spPr>
        <p:txBody>
          <a:bodyPr wrap="square">
            <a:spAutoFit/>
          </a:bodyPr>
          <a:lstStyle/>
          <a:p>
            <a:pPr algn="just"/>
            <a:r>
              <a:rPr lang="it-IT" dirty="0">
                <a:solidFill>
                  <a:srgbClr val="000000"/>
                </a:solidFill>
              </a:rPr>
              <a:t>Le linee guida per l’autismo emanate dalla Società Italiana di Neuropsichiatria dell’Età Evolutiva definiscono l’autismo come «</a:t>
            </a:r>
            <a:r>
              <a:rPr lang="it-IT" i="1" u="sng" dirty="0">
                <a:solidFill>
                  <a:srgbClr val="000000"/>
                </a:solidFill>
              </a:rPr>
              <a:t>una sindrome comportamentale causata da un disordine dello sviluppo biologicamente determinato, con esordio nei primi tre anni di vita. Le aree prevalentemente interessate sono quelle relative all’interazione sociale reciproca, all’abilità di comunicare idee e sentimenti e alla capacità di stabilire relazioni con gli altri</a:t>
            </a:r>
            <a:r>
              <a:rPr lang="it-IT" dirty="0">
                <a:solidFill>
                  <a:srgbClr val="000000"/>
                </a:solidFill>
              </a:rPr>
              <a:t>».</a:t>
            </a:r>
            <a:endParaRPr lang="it-IT" dirty="0">
              <a:solidFill>
                <a:srgbClr val="000000"/>
              </a:solidFill>
              <a:effectLst/>
            </a:endParaRPr>
          </a:p>
        </p:txBody>
      </p:sp>
      <p:sp>
        <p:nvSpPr>
          <p:cNvPr id="4" name="Rettangolo 3">
            <a:extLst>
              <a:ext uri="{FF2B5EF4-FFF2-40B4-BE49-F238E27FC236}">
                <a16:creationId xmlns:a16="http://schemas.microsoft.com/office/drawing/2014/main" id="{D594A51B-0DF0-431F-9B9D-8DCE1367CC32}"/>
              </a:ext>
            </a:extLst>
          </p:cNvPr>
          <p:cNvSpPr/>
          <p:nvPr/>
        </p:nvSpPr>
        <p:spPr>
          <a:xfrm>
            <a:off x="3551583" y="3814683"/>
            <a:ext cx="6096000" cy="2031325"/>
          </a:xfrm>
          <a:prstGeom prst="rect">
            <a:avLst/>
          </a:prstGeom>
        </p:spPr>
        <p:txBody>
          <a:bodyPr>
            <a:spAutoFit/>
          </a:bodyPr>
          <a:lstStyle/>
          <a:p>
            <a:pPr algn="just"/>
            <a:r>
              <a:rPr lang="it-IT" dirty="0">
                <a:solidFill>
                  <a:srgbClr val="000000"/>
                </a:solidFill>
              </a:rPr>
              <a:t>I manuali </a:t>
            </a:r>
            <a:r>
              <a:rPr lang="it-IT" b="1" dirty="0">
                <a:solidFill>
                  <a:srgbClr val="000000"/>
                </a:solidFill>
              </a:rPr>
              <a:t>DSM-5</a:t>
            </a:r>
            <a:r>
              <a:rPr lang="it-IT" dirty="0">
                <a:solidFill>
                  <a:srgbClr val="000000"/>
                </a:solidFill>
              </a:rPr>
              <a:t> e </a:t>
            </a:r>
            <a:r>
              <a:rPr lang="it-IT" b="1" dirty="0">
                <a:solidFill>
                  <a:srgbClr val="000000"/>
                </a:solidFill>
              </a:rPr>
              <a:t>ICD-10</a:t>
            </a:r>
            <a:r>
              <a:rPr lang="it-IT" dirty="0">
                <a:solidFill>
                  <a:srgbClr val="000000"/>
                </a:solidFill>
              </a:rPr>
              <a:t> collocano tale sindrome tra i </a:t>
            </a:r>
            <a:r>
              <a:rPr lang="it-IT" i="1" dirty="0">
                <a:solidFill>
                  <a:srgbClr val="000000"/>
                </a:solidFill>
              </a:rPr>
              <a:t>disturbi generalizzati dello sviluppo</a:t>
            </a:r>
            <a:r>
              <a:rPr lang="it-IT" dirty="0">
                <a:solidFill>
                  <a:srgbClr val="000000"/>
                </a:solidFill>
              </a:rPr>
              <a:t>. </a:t>
            </a:r>
          </a:p>
          <a:p>
            <a:pPr algn="just"/>
            <a:r>
              <a:rPr lang="it-IT" dirty="0">
                <a:solidFill>
                  <a:srgbClr val="000000"/>
                </a:solidFill>
              </a:rPr>
              <a:t>Secondo la comunità scientifica internazionale, si tratta di un disturbo della </a:t>
            </a:r>
            <a:r>
              <a:rPr lang="it-IT" b="1" dirty="0">
                <a:solidFill>
                  <a:srgbClr val="000000"/>
                </a:solidFill>
              </a:rPr>
              <a:t>funzione cerebrale</a:t>
            </a:r>
            <a:r>
              <a:rPr lang="it-IT" dirty="0">
                <a:solidFill>
                  <a:srgbClr val="000000"/>
                </a:solidFill>
              </a:rPr>
              <a:t>: le persone autistiche manifestano una marcata compromissione dell’</a:t>
            </a:r>
            <a:r>
              <a:rPr lang="it-IT" b="1" dirty="0">
                <a:solidFill>
                  <a:srgbClr val="000000"/>
                </a:solidFill>
              </a:rPr>
              <a:t>integrazione sociale</a:t>
            </a:r>
            <a:r>
              <a:rPr lang="it-IT" dirty="0">
                <a:solidFill>
                  <a:srgbClr val="000000"/>
                </a:solidFill>
              </a:rPr>
              <a:t> e della </a:t>
            </a:r>
            <a:r>
              <a:rPr lang="it-IT" b="1" dirty="0">
                <a:solidFill>
                  <a:srgbClr val="000000"/>
                </a:solidFill>
              </a:rPr>
              <a:t>comunicazione.</a:t>
            </a:r>
            <a:endParaRPr lang="it-IT" dirty="0">
              <a:solidFill>
                <a:srgbClr val="000000"/>
              </a:solidFill>
              <a:effectLst/>
            </a:endParaRPr>
          </a:p>
        </p:txBody>
      </p:sp>
      <p:pic>
        <p:nvPicPr>
          <p:cNvPr id="5" name="Audio 4">
            <a:hlinkClick r:id="" action="ppaction://media"/>
            <a:extLst>
              <a:ext uri="{FF2B5EF4-FFF2-40B4-BE49-F238E27FC236}">
                <a16:creationId xmlns:a16="http://schemas.microsoft.com/office/drawing/2014/main" id="{88E63CEC-588E-4EA8-BC9B-C0E14270E6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45140159"/>
      </p:ext>
    </p:extLst>
  </p:cSld>
  <p:clrMapOvr>
    <a:masterClrMapping/>
  </p:clrMapOvr>
  <mc:AlternateContent xmlns:mc="http://schemas.openxmlformats.org/markup-compatibility/2006">
    <mc:Choice xmlns:p14="http://schemas.microsoft.com/office/powerpoint/2010/main" Requires="p14">
      <p:transition spd="slow" p14:dur="2000" advTm="96180"/>
    </mc:Choice>
    <mc:Fallback>
      <p:transition spd="slow" advTm="96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19124BE-7340-4393-949C-1D2BB6CA1E1B}"/>
              </a:ext>
            </a:extLst>
          </p:cNvPr>
          <p:cNvSpPr/>
          <p:nvPr/>
        </p:nvSpPr>
        <p:spPr>
          <a:xfrm>
            <a:off x="2796207" y="592823"/>
            <a:ext cx="8362123" cy="5355312"/>
          </a:xfrm>
          <a:prstGeom prst="rect">
            <a:avLst/>
          </a:prstGeom>
        </p:spPr>
        <p:txBody>
          <a:bodyPr wrap="square">
            <a:spAutoFit/>
          </a:bodyPr>
          <a:lstStyle/>
          <a:p>
            <a:pPr algn="just"/>
            <a:r>
              <a:rPr lang="it-IT" dirty="0">
                <a:solidFill>
                  <a:srgbClr val="000000"/>
                </a:solidFill>
              </a:rPr>
              <a:t>La </a:t>
            </a:r>
            <a:r>
              <a:rPr lang="it-IT" b="1" dirty="0">
                <a:solidFill>
                  <a:srgbClr val="000000"/>
                </a:solidFill>
              </a:rPr>
              <a:t>sintomatologia</a:t>
            </a:r>
            <a:r>
              <a:rPr lang="it-IT" dirty="0">
                <a:solidFill>
                  <a:srgbClr val="000000"/>
                </a:solidFill>
              </a:rPr>
              <a:t> varia molto da individuo a individuo, pur potendosi riscontrare tratti comuni. </a:t>
            </a:r>
          </a:p>
          <a:p>
            <a:pPr algn="just"/>
            <a:r>
              <a:rPr lang="it-IT" dirty="0">
                <a:solidFill>
                  <a:srgbClr val="000000"/>
                </a:solidFill>
              </a:rPr>
              <a:t>Gli autistici tendono alla </a:t>
            </a:r>
            <a:r>
              <a:rPr lang="it-IT" u="sng" dirty="0">
                <a:solidFill>
                  <a:srgbClr val="000000"/>
                </a:solidFill>
              </a:rPr>
              <a:t>chiusura sociale e all’isolamento, spesso evitano di stabilire contatti visivi diretti, manifestando un’apparente carenza d’interesse e di reciprocità relazionale con gli altri. Mostrano indifferenza o, al contrario, ipereccitabilità agli stimoli. Adottano posture e sequenze tipicamente stereotipate</a:t>
            </a:r>
            <a:r>
              <a:rPr lang="it-IT" dirty="0">
                <a:solidFill>
                  <a:srgbClr val="000000"/>
                </a:solidFill>
              </a:rPr>
              <a:t> (come torcersi o mordersi le mani, dondolarsi, compiere complessi movimenti del capo etc.), ripetendole in modo ossessivo e, se sono in grado di utilizzare il linguaggio verbale, </a:t>
            </a:r>
            <a:r>
              <a:rPr lang="it-IT" u="sng" dirty="0">
                <a:solidFill>
                  <a:srgbClr val="000000"/>
                </a:solidFill>
              </a:rPr>
              <a:t>si esprimono spesso in maniera bizzarra, ripetendo parole, frasi o suoni precedentemente sentiti </a:t>
            </a:r>
            <a:r>
              <a:rPr lang="it-IT" dirty="0">
                <a:solidFill>
                  <a:srgbClr val="000000"/>
                </a:solidFill>
              </a:rPr>
              <a:t>(</a:t>
            </a:r>
            <a:r>
              <a:rPr lang="it-IT" i="1" dirty="0">
                <a:solidFill>
                  <a:srgbClr val="000000"/>
                </a:solidFill>
              </a:rPr>
              <a:t>ecolalia</a:t>
            </a:r>
            <a:r>
              <a:rPr lang="it-IT" dirty="0">
                <a:solidFill>
                  <a:srgbClr val="000000"/>
                </a:solidFill>
              </a:rPr>
              <a:t>), immediatamente dopo l’ascolto o a distanza di tempo. </a:t>
            </a:r>
          </a:p>
          <a:p>
            <a:pPr algn="just"/>
            <a:r>
              <a:rPr lang="it-IT" dirty="0">
                <a:solidFill>
                  <a:srgbClr val="000000"/>
                </a:solidFill>
              </a:rPr>
              <a:t>Possono esplodere in crisi di pianto o di riso, oppure diventare autolesionisti e aggressivi verso le persone e gli oggetti. Nei confronti di questi ultimi, specialmente se hanno forme tondeggianti o che possono ruotare (es. palle, biglie, trottole, eliche etc.), manifestano talvolta un interesse eccessivo, come eccessivo può essere il bisogno che avvertono di riportare immediatamente al loro ordine gli oggetti lasciati in disordine (sedie spostate, finestre aperte, giornali etc.).</a:t>
            </a:r>
            <a:endParaRPr lang="it-IT" dirty="0">
              <a:solidFill>
                <a:srgbClr val="000000"/>
              </a:solidFill>
              <a:effectLst/>
            </a:endParaRPr>
          </a:p>
        </p:txBody>
      </p:sp>
      <p:pic>
        <p:nvPicPr>
          <p:cNvPr id="3" name="Audio 2">
            <a:hlinkClick r:id="" action="ppaction://media"/>
            <a:extLst>
              <a:ext uri="{FF2B5EF4-FFF2-40B4-BE49-F238E27FC236}">
                <a16:creationId xmlns:a16="http://schemas.microsoft.com/office/drawing/2014/main" id="{5CC1F427-1648-48B7-8D1D-151BEAC053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0690698"/>
      </p:ext>
    </p:extLst>
  </p:cSld>
  <p:clrMapOvr>
    <a:masterClrMapping/>
  </p:clrMapOvr>
  <mc:AlternateContent xmlns:mc="http://schemas.openxmlformats.org/markup-compatibility/2006">
    <mc:Choice xmlns:p14="http://schemas.microsoft.com/office/powerpoint/2010/main" Requires="p14">
      <p:transition spd="slow" p14:dur="2000" advTm="71137"/>
    </mc:Choice>
    <mc:Fallback>
      <p:transition spd="slow" advTm="71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B7BDC47D-3993-4A01-A930-AD7E407F9906}"/>
              </a:ext>
            </a:extLst>
          </p:cNvPr>
          <p:cNvSpPr/>
          <p:nvPr/>
        </p:nvSpPr>
        <p:spPr>
          <a:xfrm>
            <a:off x="2358886" y="474851"/>
            <a:ext cx="8295862" cy="5355312"/>
          </a:xfrm>
          <a:prstGeom prst="rect">
            <a:avLst/>
          </a:prstGeom>
        </p:spPr>
        <p:txBody>
          <a:bodyPr wrap="square">
            <a:spAutoFit/>
          </a:bodyPr>
          <a:lstStyle/>
          <a:p>
            <a:pPr algn="just"/>
            <a:r>
              <a:rPr lang="it-IT" dirty="0">
                <a:solidFill>
                  <a:srgbClr val="000000"/>
                </a:solidFill>
              </a:rPr>
              <a:t>L’autismo può presentarsi in </a:t>
            </a:r>
            <a:r>
              <a:rPr lang="it-IT" dirty="0" err="1">
                <a:solidFill>
                  <a:srgbClr val="000000"/>
                </a:solidFill>
              </a:rPr>
              <a:t>comorbilità</a:t>
            </a:r>
            <a:r>
              <a:rPr lang="it-IT" dirty="0">
                <a:solidFill>
                  <a:srgbClr val="000000"/>
                </a:solidFill>
              </a:rPr>
              <a:t> con altre sindromi (es. la sindrome dell’X fragile), ma anche associato ad aspetti sorprendenti. Alcuni autistici, infatti, possiedono un’eccezionale </a:t>
            </a:r>
            <a:r>
              <a:rPr lang="it-IT" b="1" dirty="0">
                <a:solidFill>
                  <a:srgbClr val="000000"/>
                </a:solidFill>
              </a:rPr>
              <a:t>memoria audio-visiva</a:t>
            </a:r>
            <a:r>
              <a:rPr lang="it-IT" dirty="0">
                <a:solidFill>
                  <a:srgbClr val="000000"/>
                </a:solidFill>
              </a:rPr>
              <a:t> e </a:t>
            </a:r>
            <a:r>
              <a:rPr lang="it-IT" b="1" dirty="0">
                <a:solidFill>
                  <a:srgbClr val="000000"/>
                </a:solidFill>
              </a:rPr>
              <a:t>capacità straordinarie</a:t>
            </a:r>
            <a:r>
              <a:rPr lang="it-IT" dirty="0">
                <a:solidFill>
                  <a:srgbClr val="000000"/>
                </a:solidFill>
              </a:rPr>
              <a:t>: per esempio, nel calcolo, nella musica, nel disegno, nella pittura.</a:t>
            </a:r>
          </a:p>
          <a:p>
            <a:pPr algn="just"/>
            <a:r>
              <a:rPr lang="it-IT" dirty="0">
                <a:solidFill>
                  <a:srgbClr val="000000"/>
                </a:solidFill>
              </a:rPr>
              <a:t>Non sono ancora note le cause del disturbo, la cui eziologia coinvolge un insieme di </a:t>
            </a:r>
            <a:r>
              <a:rPr lang="it-IT" b="1" dirty="0">
                <a:solidFill>
                  <a:srgbClr val="000000"/>
                </a:solidFill>
              </a:rPr>
              <a:t>fattori genetici, organici e biochimici</a:t>
            </a:r>
            <a:r>
              <a:rPr lang="it-IT" dirty="0">
                <a:solidFill>
                  <a:srgbClr val="000000"/>
                </a:solidFill>
              </a:rPr>
              <a:t>. Esistono però numerose evidenze che la componente genetica eserciti un ruolo di fondamentale importanza. Escludendo la sindrome dell’X fragile, il disturbo cromosomico più frequentemente riscontrato nell’autismo è la duplicazione materna di una specifica regione del </a:t>
            </a:r>
            <a:r>
              <a:rPr lang="it-IT" i="1" dirty="0">
                <a:solidFill>
                  <a:srgbClr val="000000"/>
                </a:solidFill>
              </a:rPr>
              <a:t>cromosoma 15</a:t>
            </a:r>
            <a:r>
              <a:rPr lang="it-IT" dirty="0">
                <a:solidFill>
                  <a:srgbClr val="000000"/>
                </a:solidFill>
              </a:rPr>
              <a:t>, la 15q11-q13, il cui coinvolgimento è riscontrabile anche in altre patologie quali quelle di </a:t>
            </a:r>
            <a:r>
              <a:rPr lang="it-IT" dirty="0" err="1">
                <a:solidFill>
                  <a:srgbClr val="000000"/>
                </a:solidFill>
              </a:rPr>
              <a:t>Angelman</a:t>
            </a:r>
            <a:r>
              <a:rPr lang="it-IT" dirty="0">
                <a:solidFill>
                  <a:srgbClr val="000000"/>
                </a:solidFill>
              </a:rPr>
              <a:t> e Prader-Willi, accomunate da </a:t>
            </a:r>
            <a:r>
              <a:rPr lang="it-IT" i="1" dirty="0">
                <a:solidFill>
                  <a:srgbClr val="000000"/>
                </a:solidFill>
              </a:rPr>
              <a:t>ritardo mentale</a:t>
            </a:r>
            <a:r>
              <a:rPr lang="it-IT" dirty="0">
                <a:solidFill>
                  <a:srgbClr val="000000"/>
                </a:solidFill>
              </a:rPr>
              <a:t> e </a:t>
            </a:r>
            <a:r>
              <a:rPr lang="it-IT" i="1" dirty="0">
                <a:solidFill>
                  <a:srgbClr val="000000"/>
                </a:solidFill>
              </a:rPr>
              <a:t>disturbi comportamentali</a:t>
            </a:r>
            <a:r>
              <a:rPr lang="it-IT" dirty="0">
                <a:solidFill>
                  <a:srgbClr val="000000"/>
                </a:solidFill>
              </a:rPr>
              <a:t>. Una forte evidenza per la base genetica, peraltro, proviene dagli studi condotti sui </a:t>
            </a:r>
            <a:r>
              <a:rPr lang="it-IT" b="1" dirty="0">
                <a:solidFill>
                  <a:srgbClr val="000000"/>
                </a:solidFill>
              </a:rPr>
              <a:t>gemelli</a:t>
            </a:r>
            <a:r>
              <a:rPr lang="it-IT" dirty="0">
                <a:solidFill>
                  <a:srgbClr val="000000"/>
                </a:solidFill>
              </a:rPr>
              <a:t>: i monozigoti, i quali condividono completamente il patrimonio genetico, «hanno probabilità maggiori di essere entrambi affetti da autismo rispetto ai gemelli fraterni (dizigoti, nati dallo stesso parto, ma che derivano dalla fecondazione di due uova da parte di due diversi spermatozoi).</a:t>
            </a:r>
          </a:p>
        </p:txBody>
      </p:sp>
      <p:pic>
        <p:nvPicPr>
          <p:cNvPr id="3" name="Audio 2">
            <a:hlinkClick r:id="" action="ppaction://media"/>
            <a:extLst>
              <a:ext uri="{FF2B5EF4-FFF2-40B4-BE49-F238E27FC236}">
                <a16:creationId xmlns:a16="http://schemas.microsoft.com/office/drawing/2014/main" id="{040CC7ED-0045-4CA2-9247-82A225BEA5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75026741"/>
      </p:ext>
    </p:extLst>
  </p:cSld>
  <p:clrMapOvr>
    <a:masterClrMapping/>
  </p:clrMapOvr>
  <mc:AlternateContent xmlns:mc="http://schemas.openxmlformats.org/markup-compatibility/2006">
    <mc:Choice xmlns:p14="http://schemas.microsoft.com/office/powerpoint/2010/main" Requires="p14">
      <p:transition spd="slow" p14:dur="2000" advTm="53453"/>
    </mc:Choice>
    <mc:Fallback>
      <p:transition spd="slow" advTm="53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B40DDCB8-454D-4FD0-BD6E-D5046C0D3DE5}"/>
              </a:ext>
            </a:extLst>
          </p:cNvPr>
          <p:cNvSpPr/>
          <p:nvPr/>
        </p:nvSpPr>
        <p:spPr>
          <a:xfrm>
            <a:off x="2034208" y="995071"/>
            <a:ext cx="9680713" cy="4524315"/>
          </a:xfrm>
          <a:prstGeom prst="rect">
            <a:avLst/>
          </a:prstGeom>
        </p:spPr>
        <p:txBody>
          <a:bodyPr wrap="square">
            <a:spAutoFit/>
          </a:bodyPr>
          <a:lstStyle/>
          <a:p>
            <a:pPr algn="just"/>
            <a:r>
              <a:rPr lang="it-IT" dirty="0">
                <a:solidFill>
                  <a:srgbClr val="000000"/>
                </a:solidFill>
              </a:rPr>
              <a:t>L’autismo si manifesta oggi in un bambino su 150 (fino al 1980 si registravano 2 o 3 casi ogni 10 mila bambini), con un’incidenza più alta nei maschi. La diagnosi precoce, entro i due anni di età, è il necessario presupposto di un trattamento individualizzato che abbia di mira risultati apprezzabili.</a:t>
            </a:r>
          </a:p>
          <a:p>
            <a:pPr algn="just"/>
            <a:r>
              <a:rPr lang="it-IT" dirty="0">
                <a:solidFill>
                  <a:srgbClr val="000000"/>
                </a:solidFill>
              </a:rPr>
              <a:t>I segnali di allarme cui prestare attenzione sono:</a:t>
            </a:r>
          </a:p>
          <a:p>
            <a:pPr marL="285750" indent="-285750" algn="just">
              <a:buFont typeface="Arial" panose="020B0604020202020204" pitchFamily="34" charset="0"/>
              <a:buChar char="•"/>
            </a:pPr>
            <a:r>
              <a:rPr lang="it-IT" dirty="0">
                <a:solidFill>
                  <a:srgbClr val="000000"/>
                </a:solidFill>
              </a:rPr>
              <a:t>assenza di </a:t>
            </a:r>
            <a:r>
              <a:rPr lang="it-IT" i="1" dirty="0">
                <a:solidFill>
                  <a:srgbClr val="000000"/>
                </a:solidFill>
              </a:rPr>
              <a:t>sillabe ripetute</a:t>
            </a:r>
            <a:r>
              <a:rPr lang="it-IT" dirty="0">
                <a:solidFill>
                  <a:srgbClr val="000000"/>
                </a:solidFill>
              </a:rPr>
              <a:t> (es. la-la, </a:t>
            </a:r>
            <a:r>
              <a:rPr lang="it-IT" dirty="0" err="1">
                <a:solidFill>
                  <a:srgbClr val="000000"/>
                </a:solidFill>
              </a:rPr>
              <a:t>pa-pa</a:t>
            </a:r>
            <a:r>
              <a:rPr lang="it-IT" dirty="0">
                <a:solidFill>
                  <a:srgbClr val="000000"/>
                </a:solidFill>
              </a:rPr>
              <a:t>, </a:t>
            </a:r>
            <a:r>
              <a:rPr lang="it-IT" dirty="0" err="1">
                <a:solidFill>
                  <a:srgbClr val="000000"/>
                </a:solidFill>
              </a:rPr>
              <a:t>ta-ta</a:t>
            </a:r>
            <a:r>
              <a:rPr lang="it-IT" dirty="0">
                <a:solidFill>
                  <a:srgbClr val="000000"/>
                </a:solidFill>
              </a:rPr>
              <a:t> ecc.) entro il primo anno di vita del bambino;</a:t>
            </a:r>
          </a:p>
          <a:p>
            <a:pPr marL="285750" indent="-285750" algn="just">
              <a:buFont typeface="Arial" panose="020B0604020202020204" pitchFamily="34" charset="0"/>
              <a:buChar char="•"/>
            </a:pPr>
            <a:r>
              <a:rPr lang="it-IT" dirty="0">
                <a:solidFill>
                  <a:srgbClr val="000000"/>
                </a:solidFill>
              </a:rPr>
              <a:t>mancanza completa di </a:t>
            </a:r>
            <a:r>
              <a:rPr lang="it-IT" i="1" dirty="0">
                <a:solidFill>
                  <a:srgbClr val="000000"/>
                </a:solidFill>
              </a:rPr>
              <a:t>gestualità</a:t>
            </a:r>
            <a:r>
              <a:rPr lang="it-IT" dirty="0">
                <a:solidFill>
                  <a:srgbClr val="000000"/>
                </a:solidFill>
              </a:rPr>
              <a:t> (salutare con la manina, indicare ecc.) entro i primi 12 mesi;</a:t>
            </a:r>
          </a:p>
          <a:p>
            <a:pPr marL="285750" indent="-285750" algn="just">
              <a:buFont typeface="Arial" panose="020B0604020202020204" pitchFamily="34" charset="0"/>
              <a:buChar char="•"/>
            </a:pPr>
            <a:r>
              <a:rPr lang="it-IT" i="1" dirty="0">
                <a:solidFill>
                  <a:srgbClr val="000000"/>
                </a:solidFill>
              </a:rPr>
              <a:t>assenza totale di parole</a:t>
            </a:r>
            <a:r>
              <a:rPr lang="it-IT" dirty="0">
                <a:solidFill>
                  <a:srgbClr val="000000"/>
                </a:solidFill>
              </a:rPr>
              <a:t> entro i 16 mesi;</a:t>
            </a:r>
          </a:p>
          <a:p>
            <a:pPr marL="285750" indent="-285750" algn="just">
              <a:buFont typeface="Arial" panose="020B0604020202020204" pitchFamily="34" charset="0"/>
              <a:buChar char="•"/>
            </a:pPr>
            <a:r>
              <a:rPr lang="it-IT" i="1" dirty="0">
                <a:solidFill>
                  <a:srgbClr val="000000"/>
                </a:solidFill>
              </a:rPr>
              <a:t>nessuna frase composta da almeno due parole</a:t>
            </a:r>
            <a:r>
              <a:rPr lang="it-IT" dirty="0">
                <a:solidFill>
                  <a:srgbClr val="000000"/>
                </a:solidFill>
              </a:rPr>
              <a:t> entro i primi due anni del bambino.</a:t>
            </a:r>
          </a:p>
          <a:p>
            <a:pPr algn="just"/>
            <a:r>
              <a:rPr lang="it-IT" dirty="0">
                <a:solidFill>
                  <a:srgbClr val="000000"/>
                </a:solidFill>
              </a:rPr>
              <a:t>Associata alla diagnosi di autismo è spesso riscontrabile una diagnosi di </a:t>
            </a:r>
            <a:r>
              <a:rPr lang="it-IT" b="1" dirty="0">
                <a:solidFill>
                  <a:srgbClr val="000000"/>
                </a:solidFill>
              </a:rPr>
              <a:t>ritardo mentale</a:t>
            </a:r>
            <a:r>
              <a:rPr lang="it-IT" dirty="0">
                <a:solidFill>
                  <a:srgbClr val="000000"/>
                </a:solidFill>
              </a:rPr>
              <a:t>. Inoltre, i soggetti autistici sono spesso </a:t>
            </a:r>
            <a:r>
              <a:rPr lang="it-IT" b="1" dirty="0">
                <a:solidFill>
                  <a:srgbClr val="000000"/>
                </a:solidFill>
              </a:rPr>
              <a:t>iperattivi</a:t>
            </a:r>
            <a:r>
              <a:rPr lang="it-IT" dirty="0">
                <a:solidFill>
                  <a:srgbClr val="000000"/>
                </a:solidFill>
              </a:rPr>
              <a:t>, hanno difficoltà a mantenere l’attenzione, possono manifestare anomalie dell’umore o dell’affettività e </a:t>
            </a:r>
            <a:r>
              <a:rPr lang="it-IT" b="1" dirty="0">
                <a:solidFill>
                  <a:srgbClr val="000000"/>
                </a:solidFill>
              </a:rPr>
              <a:t>incapacità di valutazione dei rischi</a:t>
            </a:r>
            <a:r>
              <a:rPr lang="it-IT" dirty="0">
                <a:solidFill>
                  <a:srgbClr val="000000"/>
                </a:solidFill>
              </a:rPr>
              <a:t>.</a:t>
            </a:r>
          </a:p>
        </p:txBody>
      </p:sp>
      <p:pic>
        <p:nvPicPr>
          <p:cNvPr id="3" name="Audio 2">
            <a:hlinkClick r:id="" action="ppaction://media"/>
            <a:extLst>
              <a:ext uri="{FF2B5EF4-FFF2-40B4-BE49-F238E27FC236}">
                <a16:creationId xmlns:a16="http://schemas.microsoft.com/office/drawing/2014/main" id="{07D2B222-7EBF-46B8-9363-C6F769EEC9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90433496"/>
      </p:ext>
    </p:extLst>
  </p:cSld>
  <p:clrMapOvr>
    <a:masterClrMapping/>
  </p:clrMapOvr>
  <mc:AlternateContent xmlns:mc="http://schemas.openxmlformats.org/markup-compatibility/2006">
    <mc:Choice xmlns:p14="http://schemas.microsoft.com/office/powerpoint/2010/main" Requires="p14">
      <p:transition spd="slow" p14:dur="2000" advTm="38132"/>
    </mc:Choice>
    <mc:Fallback>
      <p:transition spd="slow" advTm="38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9272F914-90EA-47B5-A0D3-3FA7D8154136}"/>
              </a:ext>
            </a:extLst>
          </p:cNvPr>
          <p:cNvSpPr/>
          <p:nvPr/>
        </p:nvSpPr>
        <p:spPr>
          <a:xfrm>
            <a:off x="3458817" y="1235698"/>
            <a:ext cx="7209183" cy="3970318"/>
          </a:xfrm>
          <a:prstGeom prst="rect">
            <a:avLst/>
          </a:prstGeom>
        </p:spPr>
        <p:txBody>
          <a:bodyPr wrap="square">
            <a:spAutoFit/>
          </a:bodyPr>
          <a:lstStyle/>
          <a:p>
            <a:pPr algn="just"/>
            <a:r>
              <a:rPr lang="it-IT" dirty="0">
                <a:solidFill>
                  <a:srgbClr val="000000"/>
                </a:solidFill>
              </a:rPr>
              <a:t>I progressi fatti dalla ricerca scientifica mostrano che con interventi biomedici e terapie comportamentali tempestive e aggressive i bambini possono fare enormi progressi, arrivando a esprimere tutto il loro potenziale.</a:t>
            </a:r>
          </a:p>
          <a:p>
            <a:pPr algn="just"/>
            <a:endParaRPr lang="it-IT" dirty="0">
              <a:solidFill>
                <a:srgbClr val="000000"/>
              </a:solidFill>
            </a:endParaRPr>
          </a:p>
          <a:p>
            <a:pPr algn="just"/>
            <a:r>
              <a:rPr lang="it-IT" dirty="0">
                <a:solidFill>
                  <a:srgbClr val="000000"/>
                </a:solidFill>
              </a:rPr>
              <a:t>Non esiste un singolo trattamento, ma il migliore possibile è un </a:t>
            </a:r>
            <a:r>
              <a:rPr lang="it-IT" b="1" dirty="0">
                <a:solidFill>
                  <a:srgbClr val="000000"/>
                </a:solidFill>
              </a:rPr>
              <a:t>sistema di interventi</a:t>
            </a:r>
            <a:r>
              <a:rPr lang="it-IT" dirty="0">
                <a:solidFill>
                  <a:srgbClr val="000000"/>
                </a:solidFill>
              </a:rPr>
              <a:t> composto da:</a:t>
            </a:r>
          </a:p>
          <a:p>
            <a:pPr marL="285750" indent="-285750" algn="just">
              <a:buFont typeface="Arial" panose="020B0604020202020204" pitchFamily="34" charset="0"/>
              <a:buChar char="•"/>
            </a:pPr>
            <a:r>
              <a:rPr lang="it-IT" dirty="0">
                <a:solidFill>
                  <a:srgbClr val="000000"/>
                </a:solidFill>
              </a:rPr>
              <a:t>diagnosi precoce;</a:t>
            </a:r>
          </a:p>
          <a:p>
            <a:pPr marL="285750" indent="-285750" algn="just">
              <a:buFont typeface="Arial" panose="020B0604020202020204" pitchFamily="34" charset="0"/>
              <a:buChar char="•"/>
            </a:pPr>
            <a:r>
              <a:rPr lang="it-IT" dirty="0">
                <a:solidFill>
                  <a:srgbClr val="000000"/>
                </a:solidFill>
              </a:rPr>
              <a:t>accertamenti biologici e medici, supporto medico e farmacologico;</a:t>
            </a:r>
          </a:p>
          <a:p>
            <a:pPr marL="285750" indent="-285750" algn="just">
              <a:buFont typeface="Arial" panose="020B0604020202020204" pitchFamily="34" charset="0"/>
              <a:buChar char="•"/>
            </a:pPr>
            <a:r>
              <a:rPr lang="it-IT" dirty="0">
                <a:solidFill>
                  <a:srgbClr val="000000"/>
                </a:solidFill>
              </a:rPr>
              <a:t>educazione del bambino;</a:t>
            </a:r>
          </a:p>
          <a:p>
            <a:pPr marL="285750" indent="-285750" algn="just">
              <a:buFont typeface="Arial" panose="020B0604020202020204" pitchFamily="34" charset="0"/>
              <a:buChar char="•"/>
            </a:pPr>
            <a:r>
              <a:rPr lang="it-IT" dirty="0">
                <a:solidFill>
                  <a:srgbClr val="000000"/>
                </a:solidFill>
              </a:rPr>
              <a:t>sostegno psicologico alla famiglia;</a:t>
            </a:r>
          </a:p>
          <a:p>
            <a:pPr marL="285750" indent="-285750" algn="just">
              <a:buFont typeface="Arial" panose="020B0604020202020204" pitchFamily="34" charset="0"/>
              <a:buChar char="•"/>
            </a:pPr>
            <a:r>
              <a:rPr lang="it-IT" dirty="0">
                <a:solidFill>
                  <a:srgbClr val="000000"/>
                </a:solidFill>
              </a:rPr>
              <a:t>continuità e coordinamento tra interventi e servizi nel corso dell’intero ciclo di vita della persona.</a:t>
            </a:r>
          </a:p>
        </p:txBody>
      </p:sp>
      <p:pic>
        <p:nvPicPr>
          <p:cNvPr id="3" name="Audio 2">
            <a:hlinkClick r:id="" action="ppaction://media"/>
            <a:extLst>
              <a:ext uri="{FF2B5EF4-FFF2-40B4-BE49-F238E27FC236}">
                <a16:creationId xmlns:a16="http://schemas.microsoft.com/office/drawing/2014/main" id="{64106BEE-3126-4C25-9640-DE72537BAA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06962549"/>
      </p:ext>
    </p:extLst>
  </p:cSld>
  <p:clrMapOvr>
    <a:masterClrMapping/>
  </p:clrMapOvr>
  <mc:AlternateContent xmlns:mc="http://schemas.openxmlformats.org/markup-compatibility/2006">
    <mc:Choice xmlns:p14="http://schemas.microsoft.com/office/powerpoint/2010/main" Requires="p14">
      <p:transition spd="slow" p14:dur="2000" advTm="30134"/>
    </mc:Choice>
    <mc:Fallback>
      <p:transition spd="slow" advTm="30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9C051C04-8D51-4144-8C82-A3CAC70B8CA4}"/>
              </a:ext>
            </a:extLst>
          </p:cNvPr>
          <p:cNvSpPr/>
          <p:nvPr/>
        </p:nvSpPr>
        <p:spPr>
          <a:xfrm>
            <a:off x="3008244" y="631284"/>
            <a:ext cx="7487478" cy="5355312"/>
          </a:xfrm>
          <a:prstGeom prst="rect">
            <a:avLst/>
          </a:prstGeom>
        </p:spPr>
        <p:txBody>
          <a:bodyPr wrap="square">
            <a:spAutoFit/>
          </a:bodyPr>
          <a:lstStyle/>
          <a:p>
            <a:pPr algn="just"/>
            <a:r>
              <a:rPr lang="it-IT" dirty="0">
                <a:solidFill>
                  <a:srgbClr val="000000"/>
                </a:solidFill>
              </a:rPr>
              <a:t>L’autismo differisce:</a:t>
            </a:r>
          </a:p>
          <a:p>
            <a:pPr algn="just"/>
            <a:endParaRPr lang="it-IT" dirty="0">
              <a:solidFill>
                <a:srgbClr val="000000"/>
              </a:solidFill>
            </a:endParaRPr>
          </a:p>
          <a:p>
            <a:pPr marL="285750" indent="-285750" algn="just">
              <a:buFont typeface="Arial" panose="020B0604020202020204" pitchFamily="34" charset="0"/>
              <a:buChar char="•"/>
            </a:pPr>
            <a:r>
              <a:rPr lang="it-IT" dirty="0">
                <a:solidFill>
                  <a:srgbClr val="000000"/>
                </a:solidFill>
              </a:rPr>
              <a:t>dalla </a:t>
            </a:r>
            <a:r>
              <a:rPr lang="it-IT" b="1" dirty="0">
                <a:solidFill>
                  <a:srgbClr val="000000"/>
                </a:solidFill>
              </a:rPr>
              <a:t>sindrome di </a:t>
            </a:r>
            <a:r>
              <a:rPr lang="it-IT" b="1" dirty="0" err="1">
                <a:solidFill>
                  <a:srgbClr val="000000"/>
                </a:solidFill>
              </a:rPr>
              <a:t>Rett</a:t>
            </a:r>
            <a:r>
              <a:rPr lang="it-IT" dirty="0">
                <a:solidFill>
                  <a:srgbClr val="000000"/>
                </a:solidFill>
              </a:rPr>
              <a:t>, una patologia progressiva dello sviluppo neurologico che colpisce quasi esclusivamente le bambine, durante i primi anni di vita e dopo un periodo di apparente normalità. La malattia è caratterizzata dallo sviluppo di deficit specifici multipli. Tra i 5 e i 48 mesi di età rallenta la crescita del cranio; si verificano, inoltre, il rallentamento e la stagnazione di abilità già acquisite, poi la perdita delle </a:t>
            </a:r>
            <a:r>
              <a:rPr lang="it-IT" i="1" dirty="0">
                <a:solidFill>
                  <a:srgbClr val="000000"/>
                </a:solidFill>
              </a:rPr>
              <a:t>capacità comunicative</a:t>
            </a:r>
            <a:r>
              <a:rPr lang="it-IT" dirty="0">
                <a:solidFill>
                  <a:srgbClr val="000000"/>
                </a:solidFill>
              </a:rPr>
              <a:t> e </a:t>
            </a:r>
            <a:r>
              <a:rPr lang="it-IT" i="1" dirty="0">
                <a:solidFill>
                  <a:srgbClr val="000000"/>
                </a:solidFill>
              </a:rPr>
              <a:t>atteggiamenti di chiusura sociale</a:t>
            </a:r>
            <a:r>
              <a:rPr lang="it-IT" dirty="0">
                <a:solidFill>
                  <a:srgbClr val="000000"/>
                </a:solidFill>
              </a:rPr>
              <a:t>. Tuttavia, le difficoltà relazionali, a differenza di quelle tipiche degli autistici, possono anche avere carattere transitorio. Alle capacità manuali finalistiche, precedentemente acquisite, subentrano caratteristici </a:t>
            </a:r>
            <a:r>
              <a:rPr lang="it-IT" i="1" dirty="0">
                <a:solidFill>
                  <a:srgbClr val="000000"/>
                </a:solidFill>
              </a:rPr>
              <a:t>movimenti stereotipati</a:t>
            </a:r>
            <a:r>
              <a:rPr lang="it-IT" dirty="0">
                <a:solidFill>
                  <a:srgbClr val="000000"/>
                </a:solidFill>
              </a:rPr>
              <a:t> delle mani e del capo. Vi è anche una grave compromissione dello sviluppo della ricezione e dell’espressione del linguaggio, con </a:t>
            </a:r>
            <a:r>
              <a:rPr lang="it-IT" i="1" dirty="0">
                <a:solidFill>
                  <a:srgbClr val="000000"/>
                </a:solidFill>
              </a:rPr>
              <a:t>grave ritardo psicomotorio</a:t>
            </a:r>
            <a:r>
              <a:rPr lang="it-IT" dirty="0">
                <a:solidFill>
                  <a:srgbClr val="000000"/>
                </a:solidFill>
              </a:rPr>
              <a:t>. Alcune bambine hanno problemi di deambulazione e difficoltà respiratorie, vanno soggette a crisi epilettiche e sono irritabili;</a:t>
            </a:r>
          </a:p>
        </p:txBody>
      </p:sp>
      <p:pic>
        <p:nvPicPr>
          <p:cNvPr id="3" name="Audio 2">
            <a:hlinkClick r:id="" action="ppaction://media"/>
            <a:extLst>
              <a:ext uri="{FF2B5EF4-FFF2-40B4-BE49-F238E27FC236}">
                <a16:creationId xmlns:a16="http://schemas.microsoft.com/office/drawing/2014/main" id="{323734AA-4A6A-4188-AFE9-751A67DBE0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13640"/>
      </p:ext>
    </p:extLst>
  </p:cSld>
  <p:clrMapOvr>
    <a:masterClrMapping/>
  </p:clrMapOvr>
  <mc:AlternateContent xmlns:mc="http://schemas.openxmlformats.org/markup-compatibility/2006">
    <mc:Choice xmlns:p14="http://schemas.microsoft.com/office/powerpoint/2010/main" Requires="p14">
      <p:transition spd="slow" p14:dur="2000" advTm="50497"/>
    </mc:Choice>
    <mc:Fallback>
      <p:transition spd="slow" advTm="50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357E5652-2FD9-4C06-8401-96D0157F0AFE}"/>
              </a:ext>
            </a:extLst>
          </p:cNvPr>
          <p:cNvSpPr/>
          <p:nvPr/>
        </p:nvSpPr>
        <p:spPr>
          <a:xfrm>
            <a:off x="1709530" y="58846"/>
            <a:ext cx="9925879" cy="6463308"/>
          </a:xfrm>
          <a:prstGeom prst="rect">
            <a:avLst/>
          </a:prstGeom>
        </p:spPr>
        <p:txBody>
          <a:bodyPr wrap="square">
            <a:spAutoFit/>
          </a:bodyPr>
          <a:lstStyle/>
          <a:p>
            <a:pPr algn="just"/>
            <a:r>
              <a:rPr lang="it-IT" dirty="0">
                <a:solidFill>
                  <a:srgbClr val="000000"/>
                </a:solidFill>
              </a:rPr>
              <a:t>dal </a:t>
            </a:r>
            <a:r>
              <a:rPr lang="it-IT" b="1" dirty="0">
                <a:solidFill>
                  <a:srgbClr val="000000"/>
                </a:solidFill>
              </a:rPr>
              <a:t>disturbo disintegrativo della fanciullezza</a:t>
            </a:r>
            <a:r>
              <a:rPr lang="it-IT" dirty="0">
                <a:solidFill>
                  <a:srgbClr val="000000"/>
                </a:solidFill>
              </a:rPr>
              <a:t>, che si manifesta dopo </a:t>
            </a:r>
            <a:r>
              <a:rPr lang="it-IT" i="1" dirty="0">
                <a:solidFill>
                  <a:srgbClr val="000000"/>
                </a:solidFill>
              </a:rPr>
              <a:t>almeno due anni</a:t>
            </a:r>
            <a:r>
              <a:rPr lang="it-IT" dirty="0">
                <a:solidFill>
                  <a:srgbClr val="000000"/>
                </a:solidFill>
              </a:rPr>
              <a:t> di sviluppo apparentemente normale (comunicazione verbale e non verbale, relazioni sociali, gioco e comportamento adattivo adeguati all’età), caratterizzandosi per una </a:t>
            </a:r>
            <a:r>
              <a:rPr lang="it-IT" i="1" dirty="0">
                <a:solidFill>
                  <a:srgbClr val="000000"/>
                </a:solidFill>
              </a:rPr>
              <a:t>marcata regressione</a:t>
            </a:r>
            <a:r>
              <a:rPr lang="it-IT" dirty="0">
                <a:solidFill>
                  <a:srgbClr val="000000"/>
                </a:solidFill>
              </a:rPr>
              <a:t> in diverse aree del funzionamento. </a:t>
            </a:r>
          </a:p>
          <a:p>
            <a:pPr algn="just"/>
            <a:r>
              <a:rPr lang="it-IT" dirty="0">
                <a:solidFill>
                  <a:srgbClr val="000000"/>
                </a:solidFill>
              </a:rPr>
              <a:t>I </a:t>
            </a:r>
            <a:r>
              <a:rPr lang="it-IT" b="1" dirty="0">
                <a:solidFill>
                  <a:srgbClr val="000000"/>
                </a:solidFill>
              </a:rPr>
              <a:t>criteri diagnostici</a:t>
            </a:r>
            <a:r>
              <a:rPr lang="it-IT" dirty="0">
                <a:solidFill>
                  <a:srgbClr val="000000"/>
                </a:solidFill>
              </a:rPr>
              <a:t> sono:</a:t>
            </a:r>
          </a:p>
          <a:p>
            <a:pPr marL="285750" indent="-285750" algn="just">
              <a:buFont typeface="Wingdings" panose="05000000000000000000" pitchFamily="2" charset="2"/>
              <a:buChar char="Ø"/>
            </a:pPr>
            <a:r>
              <a:rPr lang="it-IT" dirty="0">
                <a:solidFill>
                  <a:srgbClr val="000000"/>
                </a:solidFill>
              </a:rPr>
              <a:t>perdita clinicamente significativa di capacità di prestazione già acquisite in precedenza (prima dei 10 anni) in almeno due delle seguenti aree: </a:t>
            </a:r>
          </a:p>
          <a:p>
            <a:pPr marL="742950" lvl="1" indent="-285750" algn="just">
              <a:buFont typeface="Arial" panose="020B0604020202020204" pitchFamily="34" charset="0"/>
              <a:buChar char="•"/>
            </a:pPr>
            <a:r>
              <a:rPr lang="it-IT" dirty="0">
                <a:solidFill>
                  <a:srgbClr val="000000"/>
                </a:solidFill>
              </a:rPr>
              <a:t>espressione o ricezione del linguaggio;</a:t>
            </a:r>
          </a:p>
          <a:p>
            <a:pPr marL="742950" lvl="1" indent="-285750" algn="just">
              <a:buFont typeface="Arial" panose="020B0604020202020204" pitchFamily="34" charset="0"/>
              <a:buChar char="•"/>
            </a:pPr>
            <a:r>
              <a:rPr lang="it-IT" dirty="0">
                <a:solidFill>
                  <a:srgbClr val="000000"/>
                </a:solidFill>
              </a:rPr>
              <a:t>capacità sociali o comportamento adattivo;</a:t>
            </a:r>
          </a:p>
          <a:p>
            <a:pPr marL="742950" lvl="1" indent="-285750" algn="just">
              <a:buFont typeface="Arial" panose="020B0604020202020204" pitchFamily="34" charset="0"/>
              <a:buChar char="•"/>
            </a:pPr>
            <a:r>
              <a:rPr lang="it-IT" dirty="0">
                <a:solidFill>
                  <a:srgbClr val="000000"/>
                </a:solidFill>
              </a:rPr>
              <a:t>controllo della defecazione o della minzione;</a:t>
            </a:r>
          </a:p>
          <a:p>
            <a:pPr marL="742950" lvl="1" indent="-285750" algn="just">
              <a:buFont typeface="Arial" panose="020B0604020202020204" pitchFamily="34" charset="0"/>
              <a:buChar char="•"/>
            </a:pPr>
            <a:r>
              <a:rPr lang="it-IT" dirty="0">
                <a:solidFill>
                  <a:srgbClr val="000000"/>
                </a:solidFill>
              </a:rPr>
              <a:t>gioco; – abilità motorie;</a:t>
            </a:r>
          </a:p>
          <a:p>
            <a:pPr marL="285750" indent="-285750" algn="just">
              <a:buFont typeface="Wingdings" panose="05000000000000000000" pitchFamily="2" charset="2"/>
              <a:buChar char="Ø"/>
            </a:pPr>
            <a:r>
              <a:rPr lang="it-IT" dirty="0">
                <a:solidFill>
                  <a:srgbClr val="000000"/>
                </a:solidFill>
              </a:rPr>
              <a:t>anomalie del funzionamento in almeno due delle seguenti aree: </a:t>
            </a:r>
          </a:p>
          <a:p>
            <a:pPr marL="742950" lvl="1" indent="-285750" algn="just">
              <a:buFont typeface="Arial" panose="020B0604020202020204" pitchFamily="34" charset="0"/>
              <a:buChar char="•"/>
            </a:pPr>
            <a:r>
              <a:rPr lang="it-IT" dirty="0">
                <a:solidFill>
                  <a:srgbClr val="000000"/>
                </a:solidFill>
              </a:rPr>
              <a:t>compromissione qualitativa dell’</a:t>
            </a:r>
            <a:r>
              <a:rPr lang="it-IT" i="1" dirty="0">
                <a:solidFill>
                  <a:srgbClr val="000000"/>
                </a:solidFill>
              </a:rPr>
              <a:t>interazione sociale</a:t>
            </a:r>
            <a:r>
              <a:rPr lang="it-IT" dirty="0">
                <a:solidFill>
                  <a:srgbClr val="000000"/>
                </a:solidFill>
              </a:rPr>
              <a:t> (es. compromissione dei comportamenti non verbali, incapacità di sviluppare relazioni con i coetanei, mancanza di reciprocità sociale o emotiva);</a:t>
            </a:r>
          </a:p>
          <a:p>
            <a:pPr marL="742950" lvl="1" indent="-285750" algn="just">
              <a:buFont typeface="Arial" panose="020B0604020202020204" pitchFamily="34" charset="0"/>
              <a:buChar char="•"/>
            </a:pPr>
            <a:r>
              <a:rPr lang="it-IT" dirty="0">
                <a:solidFill>
                  <a:srgbClr val="000000"/>
                </a:solidFill>
              </a:rPr>
              <a:t>compromissioni qualitative della </a:t>
            </a:r>
            <a:r>
              <a:rPr lang="it-IT" i="1" dirty="0">
                <a:solidFill>
                  <a:srgbClr val="000000"/>
                </a:solidFill>
              </a:rPr>
              <a:t>comunicazione</a:t>
            </a:r>
            <a:r>
              <a:rPr lang="it-IT" dirty="0">
                <a:solidFill>
                  <a:srgbClr val="000000"/>
                </a:solidFill>
              </a:rPr>
              <a:t> (es. ritardo o mancanza del linguaggio parlato, incapacità di iniziare o di sostenere una conversazione, uso stereotipato e ripetitivo del linguaggio, mancanza di giochi vari di imitazione);</a:t>
            </a:r>
          </a:p>
          <a:p>
            <a:pPr marL="742950" lvl="1" indent="-285750" algn="just">
              <a:buFont typeface="Arial" panose="020B0604020202020204" pitchFamily="34" charset="0"/>
              <a:buChar char="•"/>
            </a:pPr>
            <a:r>
              <a:rPr lang="it-IT" dirty="0">
                <a:solidFill>
                  <a:srgbClr val="000000"/>
                </a:solidFill>
              </a:rPr>
              <a:t>modalità di </a:t>
            </a:r>
            <a:r>
              <a:rPr lang="it-IT" i="1" dirty="0">
                <a:solidFill>
                  <a:srgbClr val="000000"/>
                </a:solidFill>
              </a:rPr>
              <a:t>comportamento</a:t>
            </a:r>
            <a:r>
              <a:rPr lang="it-IT" dirty="0">
                <a:solidFill>
                  <a:srgbClr val="000000"/>
                </a:solidFill>
              </a:rPr>
              <a:t>, </a:t>
            </a:r>
            <a:r>
              <a:rPr lang="it-IT" i="1" dirty="0">
                <a:solidFill>
                  <a:srgbClr val="000000"/>
                </a:solidFill>
              </a:rPr>
              <a:t>interessi e attività</a:t>
            </a:r>
            <a:r>
              <a:rPr lang="it-IT" dirty="0">
                <a:solidFill>
                  <a:srgbClr val="000000"/>
                </a:solidFill>
              </a:rPr>
              <a:t> ristretti, ripetitivi e stereotipati, incluse stereotipie motorie e manierismi.</a:t>
            </a:r>
          </a:p>
          <a:p>
            <a:pPr algn="just"/>
            <a:r>
              <a:rPr lang="it-IT" dirty="0">
                <a:solidFill>
                  <a:srgbClr val="000000"/>
                </a:solidFill>
              </a:rPr>
              <a:t>Non meglio attribuibile ad un altro specifico disturbo pervasivo dello sviluppo né alla schizofrenia, l’anomalia è anche denominata </a:t>
            </a:r>
            <a:r>
              <a:rPr lang="it-IT" i="1" dirty="0">
                <a:solidFill>
                  <a:srgbClr val="000000"/>
                </a:solidFill>
              </a:rPr>
              <a:t>sindrome di </a:t>
            </a:r>
            <a:r>
              <a:rPr lang="it-IT" i="1" dirty="0" err="1">
                <a:solidFill>
                  <a:srgbClr val="000000"/>
                </a:solidFill>
              </a:rPr>
              <a:t>Heller</a:t>
            </a:r>
            <a:r>
              <a:rPr lang="it-IT" i="1" dirty="0">
                <a:solidFill>
                  <a:srgbClr val="000000"/>
                </a:solidFill>
              </a:rPr>
              <a:t>, demenza infantile</a:t>
            </a:r>
            <a:r>
              <a:rPr lang="it-IT" dirty="0">
                <a:solidFill>
                  <a:srgbClr val="000000"/>
                </a:solidFill>
              </a:rPr>
              <a:t> o </a:t>
            </a:r>
            <a:r>
              <a:rPr lang="it-IT" i="1" dirty="0">
                <a:solidFill>
                  <a:srgbClr val="000000"/>
                </a:solidFill>
              </a:rPr>
              <a:t>psicosi disintegrativa</a:t>
            </a:r>
            <a:r>
              <a:rPr lang="it-IT" dirty="0">
                <a:solidFill>
                  <a:srgbClr val="000000"/>
                </a:solidFill>
              </a:rPr>
              <a:t>;</a:t>
            </a:r>
          </a:p>
        </p:txBody>
      </p:sp>
      <p:pic>
        <p:nvPicPr>
          <p:cNvPr id="4" name="Audio 3">
            <a:hlinkClick r:id="" action="ppaction://media"/>
            <a:extLst>
              <a:ext uri="{FF2B5EF4-FFF2-40B4-BE49-F238E27FC236}">
                <a16:creationId xmlns:a16="http://schemas.microsoft.com/office/drawing/2014/main" id="{60768E1E-207A-490D-B0AD-E95DD1E202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77067446"/>
      </p:ext>
    </p:extLst>
  </p:cSld>
  <p:clrMapOvr>
    <a:masterClrMapping/>
  </p:clrMapOvr>
  <mc:AlternateContent xmlns:mc="http://schemas.openxmlformats.org/markup-compatibility/2006">
    <mc:Choice xmlns:p14="http://schemas.microsoft.com/office/powerpoint/2010/main" Requires="p14">
      <p:transition spd="slow" p14:dur="2000" advTm="49133"/>
    </mc:Choice>
    <mc:Fallback>
      <p:transition spd="slow" advTm="49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757430-20E4-4554-8E3F-AEC90C5B7412}"/>
              </a:ext>
            </a:extLst>
          </p:cNvPr>
          <p:cNvSpPr/>
          <p:nvPr/>
        </p:nvSpPr>
        <p:spPr>
          <a:xfrm>
            <a:off x="3737113" y="1582340"/>
            <a:ext cx="6096000" cy="3693319"/>
          </a:xfrm>
          <a:prstGeom prst="rect">
            <a:avLst/>
          </a:prstGeom>
        </p:spPr>
        <p:txBody>
          <a:bodyPr>
            <a:spAutoFit/>
          </a:bodyPr>
          <a:lstStyle/>
          <a:p>
            <a:pPr algn="just"/>
            <a:r>
              <a:rPr lang="it-IT" dirty="0">
                <a:solidFill>
                  <a:srgbClr val="000000"/>
                </a:solidFill>
              </a:rPr>
              <a:t>dalla </a:t>
            </a:r>
            <a:r>
              <a:rPr lang="it-IT" b="1" dirty="0">
                <a:solidFill>
                  <a:srgbClr val="000000"/>
                </a:solidFill>
              </a:rPr>
              <a:t>sindrome di Asperger</a:t>
            </a:r>
            <a:r>
              <a:rPr lang="it-IT" dirty="0">
                <a:solidFill>
                  <a:srgbClr val="000000"/>
                </a:solidFill>
              </a:rPr>
              <a:t>, le cui principali manifestazioni, presenti anche nel disturbo autistico, sono una </a:t>
            </a:r>
            <a:r>
              <a:rPr lang="it-IT" i="1" dirty="0">
                <a:solidFill>
                  <a:srgbClr val="000000"/>
                </a:solidFill>
              </a:rPr>
              <a:t>grave e perdurante compromissione dell’integrazione sociale</a:t>
            </a:r>
            <a:r>
              <a:rPr lang="it-IT" dirty="0">
                <a:solidFill>
                  <a:srgbClr val="000000"/>
                </a:solidFill>
              </a:rPr>
              <a:t> e lo sviluppo di </a:t>
            </a:r>
            <a:r>
              <a:rPr lang="it-IT" i="1" dirty="0">
                <a:solidFill>
                  <a:srgbClr val="000000"/>
                </a:solidFill>
              </a:rPr>
              <a:t>interessi e modalità comportamentali ristretti e ripetitivi</a:t>
            </a:r>
            <a:r>
              <a:rPr lang="it-IT" dirty="0">
                <a:solidFill>
                  <a:srgbClr val="000000"/>
                </a:solidFill>
              </a:rPr>
              <a:t>. Diversamente dal disturbo autistico, la sindrome di Asperger non implica ritardi o devianze clinicamente significativi nell’acquisizione del linguaggio né vi si riscontrano, durante i primi tre anni di vita, ritardi clinicamente significativi nello sviluppo cognitivo, nell’acquisizione delle capacità di apprendimento e nel comportamento adattivo (eccetto che nell’interazione sociale) che sono appropriati all’età;</a:t>
            </a:r>
            <a:endParaRPr lang="it-IT" dirty="0">
              <a:solidFill>
                <a:srgbClr val="000000"/>
              </a:solidFill>
              <a:effectLst/>
            </a:endParaRPr>
          </a:p>
        </p:txBody>
      </p:sp>
      <p:pic>
        <p:nvPicPr>
          <p:cNvPr id="3" name="Audio 2">
            <a:hlinkClick r:id="" action="ppaction://media"/>
            <a:extLst>
              <a:ext uri="{FF2B5EF4-FFF2-40B4-BE49-F238E27FC236}">
                <a16:creationId xmlns:a16="http://schemas.microsoft.com/office/drawing/2014/main" id="{AF990CBF-FF17-4844-B838-908586F6B1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47893301"/>
      </p:ext>
    </p:extLst>
  </p:cSld>
  <p:clrMapOvr>
    <a:masterClrMapping/>
  </p:clrMapOvr>
  <mc:AlternateContent xmlns:mc="http://schemas.openxmlformats.org/markup-compatibility/2006">
    <mc:Choice xmlns:p14="http://schemas.microsoft.com/office/powerpoint/2010/main" Requires="p14">
      <p:transition spd="slow" p14:dur="2000" advTm="18034"/>
    </mc:Choice>
    <mc:Fallback>
      <p:transition spd="slow" advTm="18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8E74849E-5663-432D-B9A8-04B04DD604EA}"/>
              </a:ext>
            </a:extLst>
          </p:cNvPr>
          <p:cNvSpPr/>
          <p:nvPr/>
        </p:nvSpPr>
        <p:spPr>
          <a:xfrm>
            <a:off x="2080591" y="464835"/>
            <a:ext cx="9568070" cy="923330"/>
          </a:xfrm>
          <a:prstGeom prst="rect">
            <a:avLst/>
          </a:prstGeom>
        </p:spPr>
        <p:txBody>
          <a:bodyPr wrap="square">
            <a:spAutoFit/>
          </a:bodyPr>
          <a:lstStyle/>
          <a:p>
            <a:pPr algn="just"/>
            <a:r>
              <a:rPr lang="it-IT" dirty="0">
                <a:solidFill>
                  <a:srgbClr val="000000"/>
                </a:solidFill>
              </a:rPr>
              <a:t>Le </a:t>
            </a:r>
            <a:r>
              <a:rPr lang="it-IT" b="1" dirty="0">
                <a:solidFill>
                  <a:srgbClr val="000000"/>
                </a:solidFill>
              </a:rPr>
              <a:t>cause</a:t>
            </a:r>
            <a:r>
              <a:rPr lang="it-IT" dirty="0">
                <a:solidFill>
                  <a:srgbClr val="000000"/>
                </a:solidFill>
              </a:rPr>
              <a:t> dell’</a:t>
            </a:r>
            <a:r>
              <a:rPr lang="it-IT" dirty="0" err="1">
                <a:solidFill>
                  <a:srgbClr val="000000"/>
                </a:solidFill>
              </a:rPr>
              <a:t>ipovisione</a:t>
            </a:r>
            <a:r>
              <a:rPr lang="it-IT" dirty="0">
                <a:solidFill>
                  <a:srgbClr val="000000"/>
                </a:solidFill>
              </a:rPr>
              <a:t> sono di tale eterogeneità e complessità dal punto di vista clinico che la loro trattazione richiederebbe conoscenze medico-specialistiche molto settoriali.</a:t>
            </a:r>
            <a:endParaRPr lang="it-IT" dirty="0">
              <a:solidFill>
                <a:srgbClr val="000000"/>
              </a:solidFill>
              <a:effectLst/>
            </a:endParaRPr>
          </a:p>
        </p:txBody>
      </p:sp>
      <p:sp>
        <p:nvSpPr>
          <p:cNvPr id="3" name="Rectangle 1">
            <a:extLst>
              <a:ext uri="{FF2B5EF4-FFF2-40B4-BE49-F238E27FC236}">
                <a16:creationId xmlns:a16="http://schemas.microsoft.com/office/drawing/2014/main" id="{1C8662FA-857E-4BC2-B902-29364D0A8217}"/>
              </a:ext>
            </a:extLst>
          </p:cNvPr>
          <p:cNvSpPr>
            <a:spLocks noChangeArrowheads="1"/>
          </p:cNvSpPr>
          <p:nvPr/>
        </p:nvSpPr>
        <p:spPr bwMode="auto">
          <a:xfrm>
            <a:off x="4625009" y="1701034"/>
            <a:ext cx="4179349"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it-IT" altLang="it-IT" sz="1800" b="1" i="0" u="none" strike="noStrike" cap="none" normalizeH="0" baseline="0" dirty="0">
                <a:ln>
                  <a:noFill/>
                </a:ln>
                <a:solidFill>
                  <a:srgbClr val="000000"/>
                </a:solidFill>
                <a:effectLst/>
                <a:latin typeface="Arial" panose="020B0604020202020204" pitchFamily="34" charset="0"/>
              </a:rPr>
              <a:t>Patologie della cornea</a:t>
            </a:r>
            <a:r>
              <a:rPr kumimoji="0" lang="it-IT" altLang="it-IT" sz="1800" b="0" i="0" u="none" strike="noStrike" cap="none" normalizeH="0" baseline="0" dirty="0">
                <a:ln>
                  <a:noFill/>
                </a:ln>
                <a:solidFill>
                  <a:srgbClr val="000000"/>
                </a:solidFill>
                <a:effectLst/>
                <a:latin typeface="Arial" panose="020B0604020202020204"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it-IT" altLang="it-IT" b="1" dirty="0">
                <a:solidFill>
                  <a:srgbClr val="000000"/>
                </a:solidFill>
              </a:rPr>
              <a:t>Patologie del cristallino</a:t>
            </a:r>
            <a:r>
              <a:rPr lang="it-IT" altLang="it-IT" dirty="0">
                <a:solidFill>
                  <a:srgbClr val="000000"/>
                </a:solidFill>
              </a:rPr>
              <a:t> </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it-IT" altLang="it-IT" sz="1800" b="1" i="0" u="none" strike="noStrike" cap="none" normalizeH="0" baseline="0" dirty="0">
                <a:ln>
                  <a:noFill/>
                </a:ln>
                <a:solidFill>
                  <a:srgbClr val="000000"/>
                </a:solidFill>
                <a:effectLst/>
                <a:latin typeface="Arial" panose="020B0604020202020204" pitchFamily="34" charset="0"/>
              </a:rPr>
              <a:t>Glaucoma congenito</a:t>
            </a:r>
            <a:endParaRPr kumimoji="0" lang="it-IT" altLang="it-IT" sz="1800" b="0" i="0" u="none" strike="noStrike" cap="none" normalizeH="0" baseline="0" dirty="0">
              <a:ln>
                <a:noFill/>
              </a:ln>
              <a:solidFill>
                <a:srgbClr val="000000"/>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it-IT" altLang="it-IT" sz="1800" b="1" i="0" u="none" strike="noStrike" cap="none" normalizeH="0" baseline="0" dirty="0">
                <a:ln>
                  <a:noFill/>
                </a:ln>
                <a:solidFill>
                  <a:srgbClr val="000000"/>
                </a:solidFill>
                <a:effectLst/>
                <a:latin typeface="Arial" panose="020B0604020202020204" pitchFamily="34" charset="0"/>
              </a:rPr>
              <a:t>Patologie della membrana uveale</a:t>
            </a:r>
            <a:r>
              <a:rPr kumimoji="0" lang="it-IT" altLang="it-IT" sz="1800" b="0" i="0" u="none" strike="noStrike" cap="none" normalizeH="0" baseline="0" dirty="0">
                <a:ln>
                  <a:noFill/>
                </a:ln>
                <a:solidFill>
                  <a:srgbClr val="000000"/>
                </a:solidFill>
                <a:effectLst/>
                <a:latin typeface="Arial" panose="020B0604020202020204"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it-IT" altLang="it-IT" sz="1800" b="1" i="0" u="none" strike="noStrike" cap="none" normalizeH="0" baseline="0" dirty="0">
                <a:ln>
                  <a:noFill/>
                </a:ln>
                <a:solidFill>
                  <a:srgbClr val="000000"/>
                </a:solidFill>
                <a:effectLst/>
                <a:latin typeface="Arial" panose="020B0604020202020204" pitchFamily="34" charset="0"/>
              </a:rPr>
              <a:t>Patologie della retina</a:t>
            </a:r>
            <a:r>
              <a:rPr kumimoji="0" lang="it-IT" altLang="it-IT" sz="1800" b="0" i="0" u="none" strike="noStrike" cap="none" normalizeH="0" baseline="0" dirty="0">
                <a:ln>
                  <a:noFill/>
                </a:ln>
                <a:solidFill>
                  <a:srgbClr val="000000"/>
                </a:solidFill>
                <a:effectLst/>
                <a:latin typeface="Arial" panose="020B0604020202020204"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it-IT" altLang="it-IT" sz="1800" b="1" i="0" u="none" strike="noStrike" cap="none" normalizeH="0" baseline="0" dirty="0">
                <a:ln>
                  <a:noFill/>
                </a:ln>
                <a:solidFill>
                  <a:srgbClr val="000000"/>
                </a:solidFill>
                <a:effectLst/>
                <a:latin typeface="Arial" panose="020B0604020202020204" pitchFamily="34" charset="0"/>
              </a:rPr>
              <a:t>Patologie del nervo ottico</a:t>
            </a:r>
            <a:r>
              <a:rPr kumimoji="0" lang="it-IT" altLang="it-IT" sz="1800" b="0" i="0" u="none" strike="noStrike" cap="none" normalizeH="0" baseline="0" dirty="0">
                <a:ln>
                  <a:noFill/>
                </a:ln>
                <a:solidFill>
                  <a:srgbClr val="000000"/>
                </a:solidFill>
                <a:effectLst/>
                <a:latin typeface="Arial" panose="020B0604020202020204"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it-IT" altLang="it-IT" sz="1800" b="1" i="0" u="none" strike="noStrike" cap="none" normalizeH="0" baseline="0" dirty="0">
                <a:ln>
                  <a:noFill/>
                </a:ln>
                <a:solidFill>
                  <a:srgbClr val="000000"/>
                </a:solidFill>
                <a:effectLst/>
                <a:latin typeface="Arial" panose="020B0604020202020204" pitchFamily="34" charset="0"/>
              </a:rPr>
              <a:t>Encefalopatie</a:t>
            </a:r>
            <a:endParaRPr kumimoji="0" lang="it-IT" altLang="it-IT" sz="1800" b="0" i="0" u="none" strike="noStrike" cap="none" normalizeH="0" baseline="0" dirty="0">
              <a:ln>
                <a:noFill/>
              </a:ln>
              <a:solidFill>
                <a:srgbClr val="000000"/>
              </a:solidFill>
              <a:effectLst/>
              <a:latin typeface="Arial" panose="020B0604020202020204" pitchFamily="34" charset="0"/>
            </a:endParaRPr>
          </a:p>
        </p:txBody>
      </p:sp>
      <p:sp>
        <p:nvSpPr>
          <p:cNvPr id="4" name="Rettangolo 3">
            <a:extLst>
              <a:ext uri="{FF2B5EF4-FFF2-40B4-BE49-F238E27FC236}">
                <a16:creationId xmlns:a16="http://schemas.microsoft.com/office/drawing/2014/main" id="{0C784258-3B29-4B53-8A21-DBA2D712EFE2}"/>
              </a:ext>
            </a:extLst>
          </p:cNvPr>
          <p:cNvSpPr/>
          <p:nvPr/>
        </p:nvSpPr>
        <p:spPr>
          <a:xfrm>
            <a:off x="2080591" y="4279803"/>
            <a:ext cx="9568069" cy="1754326"/>
          </a:xfrm>
          <a:prstGeom prst="rect">
            <a:avLst/>
          </a:prstGeom>
        </p:spPr>
        <p:txBody>
          <a:bodyPr wrap="square">
            <a:spAutoFit/>
          </a:bodyPr>
          <a:lstStyle/>
          <a:p>
            <a:pPr algn="just"/>
            <a:r>
              <a:rPr lang="it-IT" dirty="0">
                <a:solidFill>
                  <a:srgbClr val="000000"/>
                </a:solidFill>
              </a:rPr>
              <a:t>Non sempre i soggetti ipovedenti sono in grado di manifestare in maniera adeguata le loro necessità, perché la percezione imprecisa e incostante che hanno della realtà visiva li porta ad avere con l’ambiente circostante un rapporto incerto che spesso, nelle azioni, procede per tentativi ed errori. </a:t>
            </a:r>
          </a:p>
          <a:p>
            <a:pPr algn="just"/>
            <a:r>
              <a:rPr lang="it-IT" dirty="0">
                <a:solidFill>
                  <a:srgbClr val="000000"/>
                </a:solidFill>
              </a:rPr>
              <a:t>Un colloquio con i </a:t>
            </a:r>
            <a:r>
              <a:rPr lang="it-IT" b="1" dirty="0">
                <a:solidFill>
                  <a:srgbClr val="000000"/>
                </a:solidFill>
              </a:rPr>
              <a:t>familiari</a:t>
            </a:r>
            <a:r>
              <a:rPr lang="it-IT" dirty="0">
                <a:solidFill>
                  <a:srgbClr val="000000"/>
                </a:solidFill>
              </a:rPr>
              <a:t> e con gli </a:t>
            </a:r>
            <a:r>
              <a:rPr lang="it-IT" b="1" dirty="0">
                <a:solidFill>
                  <a:srgbClr val="000000"/>
                </a:solidFill>
              </a:rPr>
              <a:t>insegnanti</a:t>
            </a:r>
            <a:r>
              <a:rPr lang="it-IT" dirty="0">
                <a:solidFill>
                  <a:srgbClr val="000000"/>
                </a:solidFill>
              </a:rPr>
              <a:t> può aiutare il servizio di riabilitazione ad individuare correttamente i loro bisogni per meglio orientare i percorsi rieducativi.</a:t>
            </a:r>
            <a:endParaRPr lang="it-IT" dirty="0">
              <a:solidFill>
                <a:srgbClr val="000000"/>
              </a:solidFill>
              <a:effectLst/>
            </a:endParaRPr>
          </a:p>
        </p:txBody>
      </p:sp>
      <p:pic>
        <p:nvPicPr>
          <p:cNvPr id="6" name="Audio 5">
            <a:hlinkClick r:id="" action="ppaction://media"/>
            <a:extLst>
              <a:ext uri="{FF2B5EF4-FFF2-40B4-BE49-F238E27FC236}">
                <a16:creationId xmlns:a16="http://schemas.microsoft.com/office/drawing/2014/main" id="{37B3247E-160E-479F-8210-1EADBFD3CC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09128447"/>
      </p:ext>
    </p:extLst>
  </p:cSld>
  <p:clrMapOvr>
    <a:masterClrMapping/>
  </p:clrMapOvr>
  <mc:AlternateContent xmlns:mc="http://schemas.openxmlformats.org/markup-compatibility/2006">
    <mc:Choice xmlns:p14="http://schemas.microsoft.com/office/powerpoint/2010/main" Requires="p14">
      <p:transition spd="slow" p14:dur="2000" advTm="51878"/>
    </mc:Choice>
    <mc:Fallback>
      <p:transition spd="slow" advTm="51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C012EECB-0816-407C-B4CC-3347D1105DCC}"/>
              </a:ext>
            </a:extLst>
          </p:cNvPr>
          <p:cNvSpPr/>
          <p:nvPr/>
        </p:nvSpPr>
        <p:spPr>
          <a:xfrm>
            <a:off x="3074504" y="1166842"/>
            <a:ext cx="7924800" cy="4524315"/>
          </a:xfrm>
          <a:prstGeom prst="rect">
            <a:avLst/>
          </a:prstGeom>
        </p:spPr>
        <p:txBody>
          <a:bodyPr wrap="square">
            <a:spAutoFit/>
          </a:bodyPr>
          <a:lstStyle/>
          <a:p>
            <a:pPr algn="just"/>
            <a:r>
              <a:rPr lang="it-IT" dirty="0">
                <a:solidFill>
                  <a:srgbClr val="000000"/>
                </a:solidFill>
              </a:rPr>
              <a:t>dal </a:t>
            </a:r>
            <a:r>
              <a:rPr lang="it-IT" b="1" dirty="0">
                <a:solidFill>
                  <a:srgbClr val="000000"/>
                </a:solidFill>
              </a:rPr>
              <a:t>disturbo ossessivo compulsivo</a:t>
            </a:r>
            <a:r>
              <a:rPr lang="it-IT" dirty="0">
                <a:solidFill>
                  <a:srgbClr val="000000"/>
                </a:solidFill>
              </a:rPr>
              <a:t>, uno dei </a:t>
            </a:r>
            <a:r>
              <a:rPr lang="it-IT" b="1" dirty="0">
                <a:solidFill>
                  <a:srgbClr val="000000"/>
                </a:solidFill>
              </a:rPr>
              <a:t>disturbi d’ansia</a:t>
            </a:r>
            <a:r>
              <a:rPr lang="it-IT" dirty="0">
                <a:solidFill>
                  <a:srgbClr val="000000"/>
                </a:solidFill>
              </a:rPr>
              <a:t> più frequenti, le cui caratteristiche fondamentali sono: </a:t>
            </a:r>
          </a:p>
          <a:p>
            <a:pPr marL="285750" indent="-285750" algn="just">
              <a:buFont typeface="Arial" panose="020B0604020202020204" pitchFamily="34" charset="0"/>
              <a:buChar char="•"/>
            </a:pPr>
            <a:r>
              <a:rPr lang="it-IT" dirty="0">
                <a:solidFill>
                  <a:srgbClr val="000000"/>
                </a:solidFill>
              </a:rPr>
              <a:t>l’eccessivo tentativo di controllo;</a:t>
            </a:r>
          </a:p>
          <a:p>
            <a:pPr marL="285750" indent="-285750" algn="just">
              <a:buFont typeface="Arial" panose="020B0604020202020204" pitchFamily="34" charset="0"/>
              <a:buChar char="•"/>
            </a:pPr>
            <a:r>
              <a:rPr lang="it-IT" dirty="0">
                <a:solidFill>
                  <a:srgbClr val="000000"/>
                </a:solidFill>
              </a:rPr>
              <a:t>la presenza di </a:t>
            </a:r>
            <a:r>
              <a:rPr lang="it-IT" b="1" dirty="0">
                <a:solidFill>
                  <a:srgbClr val="000000"/>
                </a:solidFill>
              </a:rPr>
              <a:t>pensieri, immagini mentali o impulsi</a:t>
            </a:r>
            <a:r>
              <a:rPr lang="it-IT" dirty="0">
                <a:solidFill>
                  <a:srgbClr val="000000"/>
                </a:solidFill>
              </a:rPr>
              <a:t> che si manifestano ripetutamente nella mente di una persona (ossessioni) e sono </a:t>
            </a:r>
            <a:r>
              <a:rPr lang="it-IT" b="1" dirty="0">
                <a:solidFill>
                  <a:srgbClr val="000000"/>
                </a:solidFill>
              </a:rPr>
              <a:t>percepiti come sgradevoli e intrusivi</a:t>
            </a:r>
            <a:r>
              <a:rPr lang="it-IT" dirty="0">
                <a:solidFill>
                  <a:srgbClr val="000000"/>
                </a:solidFill>
              </a:rPr>
              <a:t>;</a:t>
            </a:r>
          </a:p>
          <a:p>
            <a:pPr marL="285750" indent="-285750" algn="just">
              <a:buFont typeface="Arial" panose="020B0604020202020204" pitchFamily="34" charset="0"/>
              <a:buChar char="•"/>
            </a:pPr>
            <a:r>
              <a:rPr lang="it-IT" dirty="0">
                <a:solidFill>
                  <a:srgbClr val="000000"/>
                </a:solidFill>
              </a:rPr>
              <a:t>gli eventuali rituali in forma di </a:t>
            </a:r>
            <a:r>
              <a:rPr lang="it-IT" b="1" dirty="0">
                <a:solidFill>
                  <a:srgbClr val="000000"/>
                </a:solidFill>
              </a:rPr>
              <a:t>azioni mentali</a:t>
            </a:r>
            <a:r>
              <a:rPr lang="it-IT" dirty="0">
                <a:solidFill>
                  <a:srgbClr val="000000"/>
                </a:solidFill>
              </a:rPr>
              <a:t> (es. contare, pregare, ripetere formule superstiziose) o comportamenti ripetitivi (es. lavarsi le mani, controllare se lo sportello della macchina è stato chiuso, riordinare) che la persona, per quanto si ostini, non riesce a controllare e che spesso sono associati ad elevati stati di ansia e di preoccupazione.</a:t>
            </a:r>
          </a:p>
          <a:p>
            <a:pPr algn="just"/>
            <a:r>
              <a:rPr lang="it-IT" dirty="0">
                <a:solidFill>
                  <a:srgbClr val="000000"/>
                </a:solidFill>
              </a:rPr>
              <a:t>Nel disturbo ossessivo compulsivo le abilità sociali sono preservate, così come quelle linguistiche e comunicative. Deficit delle abilità sociali o della comunicazione, quando sono presenti, sono qualitativamente diversi da quelli dell’autismo;</a:t>
            </a:r>
          </a:p>
        </p:txBody>
      </p:sp>
      <p:pic>
        <p:nvPicPr>
          <p:cNvPr id="5" name="Audio 4">
            <a:hlinkClick r:id="" action="ppaction://media"/>
            <a:extLst>
              <a:ext uri="{FF2B5EF4-FFF2-40B4-BE49-F238E27FC236}">
                <a16:creationId xmlns:a16="http://schemas.microsoft.com/office/drawing/2014/main" id="{36276B68-B95E-4261-A598-DA34C5F36C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7763368"/>
      </p:ext>
    </p:extLst>
  </p:cSld>
  <p:clrMapOvr>
    <a:masterClrMapping/>
  </p:clrMapOvr>
  <mc:AlternateContent xmlns:mc="http://schemas.openxmlformats.org/markup-compatibility/2006">
    <mc:Choice xmlns:p14="http://schemas.microsoft.com/office/powerpoint/2010/main" Requires="p14">
      <p:transition spd="slow" p14:dur="2000" advTm="18169"/>
    </mc:Choice>
    <mc:Fallback>
      <p:transition spd="slow" advTm="18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938F8B40-7DED-4DEF-A5CA-7AC5684C90A1}"/>
              </a:ext>
            </a:extLst>
          </p:cNvPr>
          <p:cNvSpPr/>
          <p:nvPr/>
        </p:nvSpPr>
        <p:spPr>
          <a:xfrm>
            <a:off x="3564834" y="634668"/>
            <a:ext cx="6096000" cy="5355312"/>
          </a:xfrm>
          <a:prstGeom prst="rect">
            <a:avLst/>
          </a:prstGeom>
        </p:spPr>
        <p:txBody>
          <a:bodyPr>
            <a:spAutoFit/>
          </a:bodyPr>
          <a:lstStyle/>
          <a:p>
            <a:pPr algn="just"/>
            <a:r>
              <a:rPr lang="it-IT" dirty="0">
                <a:solidFill>
                  <a:srgbClr val="000000"/>
                </a:solidFill>
              </a:rPr>
              <a:t>dal </a:t>
            </a:r>
            <a:r>
              <a:rPr lang="it-IT" b="1" dirty="0">
                <a:solidFill>
                  <a:srgbClr val="000000"/>
                </a:solidFill>
              </a:rPr>
              <a:t>disturbo schizoide di personalità</a:t>
            </a:r>
            <a:r>
              <a:rPr lang="it-IT" dirty="0">
                <a:solidFill>
                  <a:srgbClr val="000000"/>
                </a:solidFill>
              </a:rPr>
              <a:t>, caratterizzato dalla difficoltà a stabilire relazioni sociali e, soprattutto, dall’assenza del desiderio di stabilirle. </a:t>
            </a:r>
          </a:p>
          <a:p>
            <a:pPr algn="just"/>
            <a:r>
              <a:rPr lang="it-IT" dirty="0">
                <a:solidFill>
                  <a:srgbClr val="000000"/>
                </a:solidFill>
              </a:rPr>
              <a:t>Le persone che presentano questo tipo di disturbo manifestano chiusura in se stessi o senso di lontananza, elusività o freddezza. </a:t>
            </a:r>
          </a:p>
          <a:p>
            <a:pPr algn="just"/>
            <a:r>
              <a:rPr lang="it-IT" dirty="0">
                <a:solidFill>
                  <a:srgbClr val="000000"/>
                </a:solidFill>
              </a:rPr>
              <a:t>Non mostrano né provano emozioni, appaiono e si </a:t>
            </a:r>
            <a:r>
              <a:rPr lang="it-IT" b="1" dirty="0">
                <a:solidFill>
                  <a:srgbClr val="000000"/>
                </a:solidFill>
              </a:rPr>
              <a:t>sentono indifferenti e privi di desideri (</a:t>
            </a:r>
            <a:r>
              <a:rPr lang="it-IT" b="1" dirty="0" err="1">
                <a:solidFill>
                  <a:srgbClr val="000000"/>
                </a:solidFill>
              </a:rPr>
              <a:t>anafettivi</a:t>
            </a:r>
            <a:r>
              <a:rPr lang="it-IT" b="1" dirty="0">
                <a:solidFill>
                  <a:srgbClr val="000000"/>
                </a:solidFill>
              </a:rPr>
              <a:t>)</a:t>
            </a:r>
            <a:r>
              <a:rPr lang="it-IT" dirty="0">
                <a:solidFill>
                  <a:srgbClr val="000000"/>
                </a:solidFill>
              </a:rPr>
              <a:t>, hanno scarsa capacità a esprimere sentimenti (sia positivi che negativi), difficilmente provano piacere nello svolgere qualsiasi attività. </a:t>
            </a:r>
          </a:p>
          <a:p>
            <a:pPr algn="just"/>
            <a:r>
              <a:rPr lang="it-IT" dirty="0">
                <a:solidFill>
                  <a:srgbClr val="000000"/>
                </a:solidFill>
              </a:rPr>
              <a:t>Avvertono una continua sensazione di vuoto interno e di vivere un’esistenza priva di significato. L’incapacità che queste persone hanno di «partecipare alla vita» può valere in diversi ambiti, ma solitamente si limita alla vita emotiva e di relazione. </a:t>
            </a:r>
          </a:p>
          <a:p>
            <a:pPr algn="just"/>
            <a:r>
              <a:rPr lang="it-IT" dirty="0">
                <a:solidFill>
                  <a:srgbClr val="000000"/>
                </a:solidFill>
              </a:rPr>
              <a:t>Talvolta può non manifestarsi visibilmente in altri ambiti, specialmente in quello lavorativo;</a:t>
            </a:r>
            <a:endParaRPr lang="it-IT" dirty="0">
              <a:solidFill>
                <a:srgbClr val="000000"/>
              </a:solidFill>
              <a:effectLst/>
            </a:endParaRPr>
          </a:p>
        </p:txBody>
      </p:sp>
      <p:pic>
        <p:nvPicPr>
          <p:cNvPr id="3" name="Audio 2">
            <a:hlinkClick r:id="" action="ppaction://media"/>
            <a:extLst>
              <a:ext uri="{FF2B5EF4-FFF2-40B4-BE49-F238E27FC236}">
                <a16:creationId xmlns:a16="http://schemas.microsoft.com/office/drawing/2014/main" id="{AFE97524-DF69-4D6C-9D83-FAF7EDFDC1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45614795"/>
      </p:ext>
    </p:extLst>
  </p:cSld>
  <p:clrMapOvr>
    <a:masterClrMapping/>
  </p:clrMapOvr>
  <mc:AlternateContent xmlns:mc="http://schemas.openxmlformats.org/markup-compatibility/2006">
    <mc:Choice xmlns:p14="http://schemas.microsoft.com/office/powerpoint/2010/main" Requires="p14">
      <p:transition spd="slow" p14:dur="2000" advTm="36357"/>
    </mc:Choice>
    <mc:Fallback>
      <p:transition spd="slow" advTm="36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AE8BCC4-E634-433A-A64A-061C32E6C7E5}"/>
              </a:ext>
            </a:extLst>
          </p:cNvPr>
          <p:cNvSpPr/>
          <p:nvPr/>
        </p:nvSpPr>
        <p:spPr>
          <a:xfrm>
            <a:off x="4081669" y="1443841"/>
            <a:ext cx="6096000" cy="4247317"/>
          </a:xfrm>
          <a:prstGeom prst="rect">
            <a:avLst/>
          </a:prstGeom>
        </p:spPr>
        <p:txBody>
          <a:bodyPr>
            <a:spAutoFit/>
          </a:bodyPr>
          <a:lstStyle/>
          <a:p>
            <a:pPr algn="just"/>
            <a:r>
              <a:rPr lang="it-IT" dirty="0">
                <a:solidFill>
                  <a:srgbClr val="000000"/>
                </a:solidFill>
              </a:rPr>
              <a:t>dal </a:t>
            </a:r>
            <a:r>
              <a:rPr lang="it-IT" b="1" dirty="0">
                <a:solidFill>
                  <a:srgbClr val="000000"/>
                </a:solidFill>
              </a:rPr>
              <a:t>mutismo selettivo</a:t>
            </a:r>
            <a:r>
              <a:rPr lang="it-IT" dirty="0">
                <a:solidFill>
                  <a:srgbClr val="000000"/>
                </a:solidFill>
              </a:rPr>
              <a:t>, un disturbo infantile dell’ansia caratterizzato dall’incapacità del bambino di parlare in varie situazioni sociali. </a:t>
            </a:r>
          </a:p>
          <a:p>
            <a:pPr algn="just"/>
            <a:r>
              <a:rPr lang="it-IT" dirty="0">
                <a:solidFill>
                  <a:srgbClr val="000000"/>
                </a:solidFill>
              </a:rPr>
              <a:t>Il mutismo è «selettivo» appunto perché non dipende da un deficit di apprendimento, né da altri disturbi, ma dal fatto che chi ne è affetto è così ansioso che non riesce a parlare. </a:t>
            </a:r>
          </a:p>
          <a:p>
            <a:pPr algn="just"/>
            <a:r>
              <a:rPr lang="it-IT" dirty="0">
                <a:solidFill>
                  <a:srgbClr val="000000"/>
                </a:solidFill>
              </a:rPr>
              <a:t>A differenza degli autistici, i bambini selettivamente muti non presentano alcuna grave compromissione dell’interazione sociale né modalità ristrette di comportamento; inoltre, le loro capacità comunicative risultano adeguate almeno in alcune situazioni. </a:t>
            </a:r>
          </a:p>
          <a:p>
            <a:pPr algn="just"/>
            <a:r>
              <a:rPr lang="it-IT" dirty="0">
                <a:solidFill>
                  <a:srgbClr val="000000"/>
                </a:solidFill>
              </a:rPr>
              <a:t>Anche i bambini con autismo sono spesso silenziosi, ma il loro mutismo non è mai di natura selettiva.</a:t>
            </a:r>
            <a:endParaRPr lang="it-IT" dirty="0">
              <a:solidFill>
                <a:srgbClr val="000000"/>
              </a:solidFill>
              <a:effectLst/>
            </a:endParaRPr>
          </a:p>
        </p:txBody>
      </p:sp>
      <p:pic>
        <p:nvPicPr>
          <p:cNvPr id="3" name="Audio 2">
            <a:hlinkClick r:id="" action="ppaction://media"/>
            <a:extLst>
              <a:ext uri="{FF2B5EF4-FFF2-40B4-BE49-F238E27FC236}">
                <a16:creationId xmlns:a16="http://schemas.microsoft.com/office/drawing/2014/main" id="{8EC8EDD4-0A76-4069-A3E0-FE815D7D2D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68812066"/>
      </p:ext>
    </p:extLst>
  </p:cSld>
  <p:clrMapOvr>
    <a:masterClrMapping/>
  </p:clrMapOvr>
  <mc:AlternateContent xmlns:mc="http://schemas.openxmlformats.org/markup-compatibility/2006">
    <mc:Choice xmlns:p14="http://schemas.microsoft.com/office/powerpoint/2010/main" Requires="p14">
      <p:transition spd="slow" p14:dur="2000" advTm="46982"/>
    </mc:Choice>
    <mc:Fallback>
      <p:transition spd="slow" advTm="46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4E8931C-C5D7-417A-9F76-E545563A89D4}"/>
              </a:ext>
            </a:extLst>
          </p:cNvPr>
          <p:cNvSpPr/>
          <p:nvPr/>
        </p:nvSpPr>
        <p:spPr>
          <a:xfrm>
            <a:off x="3034747" y="385756"/>
            <a:ext cx="9634331"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0000"/>
                </a:solidFill>
                <a:effectLst/>
                <a:uLnTx/>
                <a:uFillTx/>
                <a:latin typeface="Century Gothic" panose="020B0502020202020204"/>
                <a:ea typeface="+mn-ea"/>
                <a:cs typeface="+mn-cs"/>
              </a:rPr>
              <a:t>L’integrazione scolastica del bambino con disturbo autistico.</a:t>
            </a:r>
          </a:p>
        </p:txBody>
      </p:sp>
      <p:sp>
        <p:nvSpPr>
          <p:cNvPr id="3" name="Rettangolo 2">
            <a:extLst>
              <a:ext uri="{FF2B5EF4-FFF2-40B4-BE49-F238E27FC236}">
                <a16:creationId xmlns:a16="http://schemas.microsoft.com/office/drawing/2014/main" id="{B6D6F70E-44A8-4FAA-8BDF-B6F1A66C2861}"/>
              </a:ext>
            </a:extLst>
          </p:cNvPr>
          <p:cNvSpPr/>
          <p:nvPr/>
        </p:nvSpPr>
        <p:spPr>
          <a:xfrm>
            <a:off x="2438399" y="1239080"/>
            <a:ext cx="8640418" cy="2862322"/>
          </a:xfrm>
          <a:prstGeom prst="rect">
            <a:avLst/>
          </a:prstGeom>
        </p:spPr>
        <p:txBody>
          <a:bodyPr wrap="square">
            <a:spAutoFit/>
          </a:bodyPr>
          <a:lstStyle/>
          <a:p>
            <a:pPr algn="just"/>
            <a:r>
              <a:rPr lang="it-IT" dirty="0">
                <a:solidFill>
                  <a:srgbClr val="000000"/>
                </a:solidFill>
              </a:rPr>
              <a:t>La </a:t>
            </a:r>
            <a:r>
              <a:rPr lang="it-IT" i="1" dirty="0">
                <a:solidFill>
                  <a:srgbClr val="000000"/>
                </a:solidFill>
              </a:rPr>
              <a:t>programmazione congiunta</a:t>
            </a:r>
            <a:r>
              <a:rPr lang="it-IT" dirty="0">
                <a:solidFill>
                  <a:srgbClr val="000000"/>
                </a:solidFill>
              </a:rPr>
              <a:t> delle </a:t>
            </a:r>
            <a:r>
              <a:rPr lang="it-IT" i="1" dirty="0">
                <a:solidFill>
                  <a:srgbClr val="000000"/>
                </a:solidFill>
              </a:rPr>
              <a:t>attività didattiche</a:t>
            </a:r>
            <a:r>
              <a:rPr lang="it-IT" dirty="0">
                <a:solidFill>
                  <a:srgbClr val="000000"/>
                </a:solidFill>
              </a:rPr>
              <a:t> – che devono basarsi sulle conoscenze disponibili circa l’efficacia dei diversi modelli d’intervento – un’adeguata </a:t>
            </a:r>
            <a:r>
              <a:rPr lang="it-IT" i="1" dirty="0">
                <a:solidFill>
                  <a:srgbClr val="000000"/>
                </a:solidFill>
              </a:rPr>
              <a:t>organizzazione dei tempi e degli ambienti di lavoro</a:t>
            </a:r>
            <a:r>
              <a:rPr lang="it-IT" dirty="0">
                <a:solidFill>
                  <a:srgbClr val="000000"/>
                </a:solidFill>
              </a:rPr>
              <a:t>, come pure dei </a:t>
            </a:r>
            <a:r>
              <a:rPr lang="it-IT" i="1" dirty="0">
                <a:solidFill>
                  <a:srgbClr val="000000"/>
                </a:solidFill>
              </a:rPr>
              <a:t>materiali</a:t>
            </a:r>
            <a:r>
              <a:rPr lang="it-IT" dirty="0">
                <a:solidFill>
                  <a:srgbClr val="000000"/>
                </a:solidFill>
              </a:rPr>
              <a:t> e soprattutto del </a:t>
            </a:r>
            <a:r>
              <a:rPr lang="it-IT" i="1" dirty="0">
                <a:solidFill>
                  <a:srgbClr val="000000"/>
                </a:solidFill>
              </a:rPr>
              <a:t>personale</a:t>
            </a:r>
            <a:r>
              <a:rPr lang="it-IT" dirty="0">
                <a:solidFill>
                  <a:srgbClr val="000000"/>
                </a:solidFill>
              </a:rPr>
              <a:t>, senza tralasciare il coinvolgimento attivo dei </a:t>
            </a:r>
            <a:r>
              <a:rPr lang="it-IT" i="1" dirty="0">
                <a:solidFill>
                  <a:srgbClr val="000000"/>
                </a:solidFill>
              </a:rPr>
              <a:t>compagni di classe</a:t>
            </a:r>
            <a:r>
              <a:rPr lang="it-IT" dirty="0">
                <a:solidFill>
                  <a:srgbClr val="000000"/>
                </a:solidFill>
              </a:rPr>
              <a:t>, costituiscono le linee strategiche per l’integrazione scolastica del bambino con disturbo autistico, i cui deficit a livello sociale sono significativamente rilevanti, in particolare nell’ambito del </a:t>
            </a:r>
            <a:r>
              <a:rPr lang="it-IT" b="1" dirty="0">
                <a:solidFill>
                  <a:srgbClr val="000000"/>
                </a:solidFill>
              </a:rPr>
              <a:t>gioco simbolico</a:t>
            </a:r>
            <a:r>
              <a:rPr lang="it-IT" dirty="0">
                <a:solidFill>
                  <a:srgbClr val="000000"/>
                </a:solidFill>
              </a:rPr>
              <a:t>: quasi nessun bambino autistico, infatti, produce gioco simbolico nel periodo della </a:t>
            </a:r>
            <a:r>
              <a:rPr lang="it-IT" b="1" dirty="0">
                <a:solidFill>
                  <a:srgbClr val="000000"/>
                </a:solidFill>
              </a:rPr>
              <a:t>scuola dell’infanzia</a:t>
            </a:r>
            <a:r>
              <a:rPr lang="it-IT" dirty="0">
                <a:solidFill>
                  <a:srgbClr val="000000"/>
                </a:solidFill>
              </a:rPr>
              <a:t> o tutt’al più ne produce di natura ripetitiva e stereotipata.</a:t>
            </a:r>
            <a:endParaRPr lang="it-IT" dirty="0">
              <a:solidFill>
                <a:srgbClr val="000000"/>
              </a:solidFill>
              <a:effectLst/>
            </a:endParaRPr>
          </a:p>
        </p:txBody>
      </p:sp>
      <p:pic>
        <p:nvPicPr>
          <p:cNvPr id="4" name="Immagine 3">
            <a:extLst>
              <a:ext uri="{FF2B5EF4-FFF2-40B4-BE49-F238E27FC236}">
                <a16:creationId xmlns:a16="http://schemas.microsoft.com/office/drawing/2014/main" id="{879AB571-5A1B-4E3F-8C89-B2B7D7633AF3}"/>
              </a:ext>
            </a:extLst>
          </p:cNvPr>
          <p:cNvPicPr>
            <a:picLocks noChangeAspect="1"/>
          </p:cNvPicPr>
          <p:nvPr/>
        </p:nvPicPr>
        <p:blipFill>
          <a:blip r:embed="rId4"/>
          <a:stretch>
            <a:fillRect/>
          </a:stretch>
        </p:blipFill>
        <p:spPr>
          <a:xfrm>
            <a:off x="3312004" y="4216595"/>
            <a:ext cx="2626702" cy="2626702"/>
          </a:xfrm>
          <a:prstGeom prst="rect">
            <a:avLst/>
          </a:prstGeom>
        </p:spPr>
      </p:pic>
      <p:pic>
        <p:nvPicPr>
          <p:cNvPr id="5" name="Immagine 4">
            <a:extLst>
              <a:ext uri="{FF2B5EF4-FFF2-40B4-BE49-F238E27FC236}">
                <a16:creationId xmlns:a16="http://schemas.microsoft.com/office/drawing/2014/main" id="{17B79997-2711-43E1-A6F7-6CF8D2F1E962}"/>
              </a:ext>
            </a:extLst>
          </p:cNvPr>
          <p:cNvPicPr>
            <a:picLocks noChangeAspect="1"/>
          </p:cNvPicPr>
          <p:nvPr/>
        </p:nvPicPr>
        <p:blipFill>
          <a:blip r:embed="rId5"/>
          <a:stretch>
            <a:fillRect/>
          </a:stretch>
        </p:blipFill>
        <p:spPr>
          <a:xfrm>
            <a:off x="7204799" y="4329137"/>
            <a:ext cx="3011546" cy="2255649"/>
          </a:xfrm>
          <a:prstGeom prst="rect">
            <a:avLst/>
          </a:prstGeom>
        </p:spPr>
      </p:pic>
      <p:pic>
        <p:nvPicPr>
          <p:cNvPr id="6" name="Audio 5">
            <a:hlinkClick r:id="" action="ppaction://media"/>
            <a:extLst>
              <a:ext uri="{FF2B5EF4-FFF2-40B4-BE49-F238E27FC236}">
                <a16:creationId xmlns:a16="http://schemas.microsoft.com/office/drawing/2014/main" id="{A04188E7-144F-4C72-B612-0CD2E47FED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81791292"/>
      </p:ext>
    </p:extLst>
  </p:cSld>
  <p:clrMapOvr>
    <a:masterClrMapping/>
  </p:clrMapOvr>
  <mc:AlternateContent xmlns:mc="http://schemas.openxmlformats.org/markup-compatibility/2006">
    <mc:Choice xmlns:p14="http://schemas.microsoft.com/office/powerpoint/2010/main" Requires="p14">
      <p:transition spd="slow" p14:dur="2000" advTm="35247"/>
    </mc:Choice>
    <mc:Fallback>
      <p:transition spd="slow" advTm="35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ED99E73C-45B8-46B1-B439-BDC5E35C7271}"/>
              </a:ext>
            </a:extLst>
          </p:cNvPr>
          <p:cNvSpPr/>
          <p:nvPr/>
        </p:nvSpPr>
        <p:spPr>
          <a:xfrm>
            <a:off x="2862470" y="926216"/>
            <a:ext cx="8865704" cy="4524315"/>
          </a:xfrm>
          <a:prstGeom prst="rect">
            <a:avLst/>
          </a:prstGeom>
        </p:spPr>
        <p:txBody>
          <a:bodyPr wrap="square">
            <a:spAutoFit/>
          </a:bodyPr>
          <a:lstStyle/>
          <a:p>
            <a:pPr algn="just"/>
            <a:r>
              <a:rPr lang="it-IT" dirty="0">
                <a:solidFill>
                  <a:srgbClr val="000000"/>
                </a:solidFill>
              </a:rPr>
              <a:t>Nei bambini con autismo la </a:t>
            </a:r>
            <a:r>
              <a:rPr lang="it-IT" b="1" dirty="0">
                <a:solidFill>
                  <a:srgbClr val="FF0000"/>
                </a:solidFill>
              </a:rPr>
              <a:t>capacità di giocare </a:t>
            </a:r>
            <a:r>
              <a:rPr lang="it-IT" dirty="0">
                <a:solidFill>
                  <a:srgbClr val="000000"/>
                </a:solidFill>
              </a:rPr>
              <a:t>può variare nel seguente range:</a:t>
            </a:r>
          </a:p>
          <a:p>
            <a:pPr algn="just"/>
            <a:endParaRPr lang="it-IT" dirty="0">
              <a:solidFill>
                <a:srgbClr val="000000"/>
              </a:solidFill>
            </a:endParaRPr>
          </a:p>
          <a:p>
            <a:pPr marL="285750" indent="-285750" algn="just">
              <a:buFont typeface="Arial" panose="020B0604020202020204" pitchFamily="34" charset="0"/>
              <a:buChar char="•"/>
            </a:pPr>
            <a:r>
              <a:rPr lang="it-IT" b="1" dirty="0">
                <a:solidFill>
                  <a:srgbClr val="000000"/>
                </a:solidFill>
              </a:rPr>
              <a:t>nessuna interazione</a:t>
            </a:r>
            <a:r>
              <a:rPr lang="it-IT" dirty="0">
                <a:solidFill>
                  <a:srgbClr val="000000"/>
                </a:solidFill>
              </a:rPr>
              <a:t>: il bambino non mostra alcun interesse nel toccare o prendere in mano i giocattoli;</a:t>
            </a:r>
          </a:p>
          <a:p>
            <a:pPr marL="285750" indent="-285750" algn="just">
              <a:buFont typeface="Arial" panose="020B0604020202020204" pitchFamily="34" charset="0"/>
              <a:buChar char="•"/>
            </a:pPr>
            <a:r>
              <a:rPr lang="it-IT" b="1" dirty="0">
                <a:solidFill>
                  <a:srgbClr val="000000"/>
                </a:solidFill>
              </a:rPr>
              <a:t>gioco manipolativo/esplorativo</a:t>
            </a:r>
            <a:r>
              <a:rPr lang="it-IT" dirty="0">
                <a:solidFill>
                  <a:srgbClr val="000000"/>
                </a:solidFill>
              </a:rPr>
              <a:t>: il bambino prende in mano e fissa il giocattolo, lo mette in bocca, lo agita, lo scuote o lo sbatte, allinea gli oggetti etc.;</a:t>
            </a:r>
          </a:p>
          <a:p>
            <a:pPr marL="285750" indent="-285750" algn="just">
              <a:buFont typeface="Arial" panose="020B0604020202020204" pitchFamily="34" charset="0"/>
              <a:buChar char="•"/>
            </a:pPr>
            <a:r>
              <a:rPr lang="it-IT" b="1" dirty="0">
                <a:solidFill>
                  <a:srgbClr val="000000"/>
                </a:solidFill>
              </a:rPr>
              <a:t>gioco funzionale</a:t>
            </a:r>
            <a:r>
              <a:rPr lang="it-IT" dirty="0">
                <a:solidFill>
                  <a:srgbClr val="000000"/>
                </a:solidFill>
              </a:rPr>
              <a:t>: il bambino collega le parti di un trenino e lo spinge, sistema i mobili nella casa delle bambole, costruisce qualcosa con le costruzioni etc.;</a:t>
            </a:r>
          </a:p>
          <a:p>
            <a:pPr marL="285750" indent="-285750" algn="just">
              <a:buFont typeface="Arial" panose="020B0604020202020204" pitchFamily="34" charset="0"/>
              <a:buChar char="•"/>
            </a:pPr>
            <a:r>
              <a:rPr lang="it-IT" b="1" dirty="0">
                <a:solidFill>
                  <a:srgbClr val="000000"/>
                </a:solidFill>
              </a:rPr>
              <a:t>gioco simbolico o del far finta</a:t>
            </a:r>
            <a:r>
              <a:rPr lang="it-IT" dirty="0">
                <a:solidFill>
                  <a:srgbClr val="000000"/>
                </a:solidFill>
              </a:rPr>
              <a:t>: il bambino fa finta di fare qualcosa o essere qualcuno anche con l’intento di una rappresentazione, compreso il gioco delle parti (es. usa un pupazzetto per rappresentare se stesso; usa un pezzo delle costruzioni come una macchina accompagnandola col suono del motore etc.)</a:t>
            </a:r>
          </a:p>
        </p:txBody>
      </p:sp>
      <p:pic>
        <p:nvPicPr>
          <p:cNvPr id="3" name="Audio 2">
            <a:hlinkClick r:id="" action="ppaction://media"/>
            <a:extLst>
              <a:ext uri="{FF2B5EF4-FFF2-40B4-BE49-F238E27FC236}">
                <a16:creationId xmlns:a16="http://schemas.microsoft.com/office/drawing/2014/main" id="{BA1B0BA2-7F7F-4008-806B-661C3479C3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10665585"/>
      </p:ext>
    </p:extLst>
  </p:cSld>
  <p:clrMapOvr>
    <a:masterClrMapping/>
  </p:clrMapOvr>
  <mc:AlternateContent xmlns:mc="http://schemas.openxmlformats.org/markup-compatibility/2006">
    <mc:Choice xmlns:p14="http://schemas.microsoft.com/office/powerpoint/2010/main" Requires="p14">
      <p:transition spd="slow" p14:dur="2000" advTm="21138"/>
    </mc:Choice>
    <mc:Fallback>
      <p:transition spd="slow" advTm="21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33A761E0-EA08-48FF-AA49-00850B10D354}"/>
              </a:ext>
            </a:extLst>
          </p:cNvPr>
          <p:cNvSpPr/>
          <p:nvPr/>
        </p:nvSpPr>
        <p:spPr>
          <a:xfrm>
            <a:off x="3034748" y="737302"/>
            <a:ext cx="7474226" cy="5909310"/>
          </a:xfrm>
          <a:prstGeom prst="rect">
            <a:avLst/>
          </a:prstGeom>
        </p:spPr>
        <p:txBody>
          <a:bodyPr wrap="square">
            <a:spAutoFit/>
          </a:bodyPr>
          <a:lstStyle/>
          <a:p>
            <a:pPr algn="just"/>
            <a:r>
              <a:rPr lang="it-IT" dirty="0">
                <a:solidFill>
                  <a:srgbClr val="000000"/>
                </a:solidFill>
              </a:rPr>
              <a:t>Un’altra caratteristica dell’autismo è la difficoltà di comprendere e intraprendere interazioni sociali. A livello di intervento precoce, gli autistici esibiscono generalmente difficoltà significative nell’intraprendere un </a:t>
            </a:r>
            <a:r>
              <a:rPr lang="it-IT" b="1" dirty="0">
                <a:solidFill>
                  <a:srgbClr val="000000"/>
                </a:solidFill>
              </a:rPr>
              <a:t>gioco sociale con i loro coetanei</a:t>
            </a:r>
            <a:r>
              <a:rPr lang="it-IT" dirty="0">
                <a:solidFill>
                  <a:srgbClr val="000000"/>
                </a:solidFill>
              </a:rPr>
              <a:t>.</a:t>
            </a:r>
          </a:p>
          <a:p>
            <a:pPr algn="just"/>
            <a:endParaRPr lang="it-IT" dirty="0">
              <a:solidFill>
                <a:srgbClr val="000000"/>
              </a:solidFill>
            </a:endParaRPr>
          </a:p>
          <a:p>
            <a:pPr algn="just"/>
            <a:endParaRPr lang="it-IT" dirty="0">
              <a:solidFill>
                <a:srgbClr val="000000"/>
              </a:solidFill>
            </a:endParaRPr>
          </a:p>
          <a:p>
            <a:pPr algn="just"/>
            <a:r>
              <a:rPr lang="it-IT" dirty="0">
                <a:solidFill>
                  <a:srgbClr val="000000"/>
                </a:solidFill>
              </a:rPr>
              <a:t>La capacità di gioco sociale può variare nel seguente range:</a:t>
            </a:r>
          </a:p>
          <a:p>
            <a:pPr marL="285750" indent="-285750" algn="just">
              <a:buFont typeface="Arial" panose="020B0604020202020204" pitchFamily="34" charset="0"/>
              <a:buChar char="•"/>
            </a:pPr>
            <a:r>
              <a:rPr lang="it-IT" b="1" dirty="0">
                <a:solidFill>
                  <a:srgbClr val="000000"/>
                </a:solidFill>
              </a:rPr>
              <a:t>isolamento</a:t>
            </a:r>
            <a:r>
              <a:rPr lang="it-IT" dirty="0">
                <a:solidFill>
                  <a:srgbClr val="000000"/>
                </a:solidFill>
              </a:rPr>
              <a:t>: il bambino appare inconsapevole o ignaro degli altri, può essere occupato a guardare qualcosa di momentaneo interesse;</a:t>
            </a:r>
          </a:p>
          <a:p>
            <a:pPr marL="285750" indent="-285750" algn="just">
              <a:buFont typeface="Arial" panose="020B0604020202020204" pitchFamily="34" charset="0"/>
              <a:buChar char="•"/>
            </a:pPr>
            <a:r>
              <a:rPr lang="it-IT" b="1" dirty="0">
                <a:solidFill>
                  <a:srgbClr val="000000"/>
                </a:solidFill>
              </a:rPr>
              <a:t>orientamento</a:t>
            </a:r>
            <a:r>
              <a:rPr lang="it-IT" dirty="0">
                <a:solidFill>
                  <a:srgbClr val="000000"/>
                </a:solidFill>
              </a:rPr>
              <a:t>: il bambino sembra consapevole e conscio degli altri, li guarda, osserva i loro giocattoli e le loro attività, ma non entra nel gioco;</a:t>
            </a:r>
          </a:p>
          <a:p>
            <a:pPr marL="285750" indent="-285750" algn="just">
              <a:buFont typeface="Arial" panose="020B0604020202020204" pitchFamily="34" charset="0"/>
              <a:buChar char="•"/>
            </a:pPr>
            <a:r>
              <a:rPr lang="it-IT" b="1" dirty="0">
                <a:solidFill>
                  <a:srgbClr val="000000"/>
                </a:solidFill>
              </a:rPr>
              <a:t>gioco parallelo/in vicinanza</a:t>
            </a:r>
            <a:r>
              <a:rPr lang="it-IT" dirty="0">
                <a:solidFill>
                  <a:srgbClr val="000000"/>
                </a:solidFill>
              </a:rPr>
              <a:t>: il bambino gioca indipendentemente accanto agli altri bambini, invece di giocare con loro;</a:t>
            </a:r>
          </a:p>
          <a:p>
            <a:pPr marL="285750" indent="-285750" algn="just">
              <a:buFont typeface="Arial" panose="020B0604020202020204" pitchFamily="34" charset="0"/>
              <a:buChar char="•"/>
            </a:pPr>
            <a:r>
              <a:rPr lang="it-IT" b="1" dirty="0">
                <a:solidFill>
                  <a:srgbClr val="000000"/>
                </a:solidFill>
              </a:rPr>
              <a:t>focalizzazione comune</a:t>
            </a:r>
            <a:r>
              <a:rPr lang="it-IT" dirty="0">
                <a:solidFill>
                  <a:srgbClr val="000000"/>
                </a:solidFill>
              </a:rPr>
              <a:t>: il bambino intraprende le attività coinvolgendo direttamente uno o più bambini, rispettando informalmente i turni, prestando e ricevendo aiuto o spiegazioni, e accettando una condivisione attiva dei materiali.</a:t>
            </a:r>
          </a:p>
        </p:txBody>
      </p:sp>
      <p:pic>
        <p:nvPicPr>
          <p:cNvPr id="4" name="Audio 3">
            <a:hlinkClick r:id="" action="ppaction://media"/>
            <a:extLst>
              <a:ext uri="{FF2B5EF4-FFF2-40B4-BE49-F238E27FC236}">
                <a16:creationId xmlns:a16="http://schemas.microsoft.com/office/drawing/2014/main" id="{124E779B-0276-4353-88E4-43BFC126FC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74392316"/>
      </p:ext>
    </p:extLst>
  </p:cSld>
  <p:clrMapOvr>
    <a:masterClrMapping/>
  </p:clrMapOvr>
  <mc:AlternateContent xmlns:mc="http://schemas.openxmlformats.org/markup-compatibility/2006">
    <mc:Choice xmlns:p14="http://schemas.microsoft.com/office/powerpoint/2010/main" Requires="p14">
      <p:transition spd="slow" p14:dur="2000" advTm="17979"/>
    </mc:Choice>
    <mc:Fallback>
      <p:transition spd="slow" advTm="17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161D7E1-6434-40BC-A6C6-AC92406D8C0B}"/>
              </a:ext>
            </a:extLst>
          </p:cNvPr>
          <p:cNvSpPr/>
          <p:nvPr/>
        </p:nvSpPr>
        <p:spPr>
          <a:xfrm>
            <a:off x="3034747" y="289679"/>
            <a:ext cx="8123583" cy="3139321"/>
          </a:xfrm>
          <a:prstGeom prst="rect">
            <a:avLst/>
          </a:prstGeom>
        </p:spPr>
        <p:txBody>
          <a:bodyPr wrap="square">
            <a:spAutoFit/>
          </a:bodyPr>
          <a:lstStyle/>
          <a:p>
            <a:pPr algn="just"/>
            <a:r>
              <a:rPr lang="it-IT" dirty="0">
                <a:solidFill>
                  <a:srgbClr val="000000"/>
                </a:solidFill>
              </a:rPr>
              <a:t>Al di là del </a:t>
            </a:r>
            <a:r>
              <a:rPr lang="it-IT" b="1" dirty="0">
                <a:solidFill>
                  <a:srgbClr val="000000"/>
                </a:solidFill>
              </a:rPr>
              <a:t>gioco simbolico</a:t>
            </a:r>
            <a:r>
              <a:rPr lang="it-IT" dirty="0">
                <a:solidFill>
                  <a:srgbClr val="000000"/>
                </a:solidFill>
              </a:rPr>
              <a:t>, le strategie d’intervento educativo e i contenuti da privilegiare per favorire l’apprendimento nel bambino autistico non possono prescindere da un </a:t>
            </a:r>
            <a:r>
              <a:rPr lang="it-IT" b="1" dirty="0">
                <a:solidFill>
                  <a:srgbClr val="000000"/>
                </a:solidFill>
              </a:rPr>
              <a:t>approccio personalizzato </a:t>
            </a:r>
            <a:r>
              <a:rPr lang="it-IT" dirty="0">
                <a:solidFill>
                  <a:srgbClr val="000000"/>
                </a:solidFill>
              </a:rPr>
              <a:t>che coniughi le indicazioni provenienti dalle più affinate metodologie d’intervento con gli accorgimenti organizzativi e metodologico-didattici necessari per la promozione di una reale integrazione.</a:t>
            </a:r>
          </a:p>
          <a:p>
            <a:pPr algn="just"/>
            <a:endParaRPr lang="it-IT" dirty="0">
              <a:solidFill>
                <a:srgbClr val="000000"/>
              </a:solidFill>
            </a:endParaRPr>
          </a:p>
          <a:p>
            <a:pPr algn="just"/>
            <a:r>
              <a:rPr lang="it-IT" dirty="0">
                <a:solidFill>
                  <a:srgbClr val="000000"/>
                </a:solidFill>
              </a:rPr>
              <a:t>Una strutturazione della classe (o di qualsiasi altro ambiente di apprendimento), adeguata al livello di comprensione dell’alunno, può aiutare ad alleviare o moderare questi problemi e le situazioni di apprendimento inefficaci che ne risultano.</a:t>
            </a:r>
          </a:p>
        </p:txBody>
      </p:sp>
      <p:sp>
        <p:nvSpPr>
          <p:cNvPr id="3" name="Rettangolo 2">
            <a:extLst>
              <a:ext uri="{FF2B5EF4-FFF2-40B4-BE49-F238E27FC236}">
                <a16:creationId xmlns:a16="http://schemas.microsoft.com/office/drawing/2014/main" id="{60058BF7-E93A-41B5-91C9-B7BA07C42BF5}"/>
              </a:ext>
            </a:extLst>
          </p:cNvPr>
          <p:cNvSpPr/>
          <p:nvPr/>
        </p:nvSpPr>
        <p:spPr>
          <a:xfrm>
            <a:off x="1033669" y="4137421"/>
            <a:ext cx="10787270" cy="2308324"/>
          </a:xfrm>
          <a:prstGeom prst="rect">
            <a:avLst/>
          </a:prstGeom>
        </p:spPr>
        <p:txBody>
          <a:bodyPr wrap="square">
            <a:spAutoFit/>
          </a:bodyPr>
          <a:lstStyle/>
          <a:p>
            <a:pPr algn="just"/>
            <a:r>
              <a:rPr lang="it-IT" dirty="0">
                <a:solidFill>
                  <a:srgbClr val="000000"/>
                </a:solidFill>
              </a:rPr>
              <a:t>Gli interventi saranno direttamente finalizzati a incidere positivamente sulla </a:t>
            </a:r>
            <a:r>
              <a:rPr lang="it-IT" b="1" dirty="0">
                <a:solidFill>
                  <a:srgbClr val="000000"/>
                </a:solidFill>
              </a:rPr>
              <a:t>triade sintomatologica</a:t>
            </a:r>
            <a:r>
              <a:rPr lang="it-IT" dirty="0">
                <a:solidFill>
                  <a:srgbClr val="000000"/>
                </a:solidFill>
              </a:rPr>
              <a:t>:</a:t>
            </a:r>
          </a:p>
          <a:p>
            <a:pPr marL="285750" indent="-285750" algn="just">
              <a:buFont typeface="Arial" panose="020B0604020202020204" pitchFamily="34" charset="0"/>
              <a:buChar char="•"/>
            </a:pPr>
            <a:r>
              <a:rPr lang="it-IT" dirty="0">
                <a:solidFill>
                  <a:srgbClr val="000000"/>
                </a:solidFill>
              </a:rPr>
              <a:t>potenziando e affinando le competenze comunicative dell’alunno anche attraverso l’utilizzo di forme di comunicazione accrescitiva o sostitutiva del linguaggio;</a:t>
            </a:r>
          </a:p>
          <a:p>
            <a:pPr marL="285750" indent="-285750" algn="just">
              <a:buFont typeface="Arial" panose="020B0604020202020204" pitchFamily="34" charset="0"/>
              <a:buChar char="•"/>
            </a:pPr>
            <a:r>
              <a:rPr lang="it-IT" dirty="0">
                <a:solidFill>
                  <a:srgbClr val="000000"/>
                </a:solidFill>
              </a:rPr>
              <a:t>insegnando gradualmente (senza pericolose forzature gruppali) le abilità sociali che permettano al bambino l’acquisizione di un’efficace interazione con gli altri;</a:t>
            </a:r>
          </a:p>
          <a:p>
            <a:pPr marL="285750" indent="-285750" algn="just">
              <a:buFont typeface="Arial" panose="020B0604020202020204" pitchFamily="34" charset="0"/>
              <a:buChar char="•"/>
            </a:pPr>
            <a:r>
              <a:rPr lang="it-IT" dirty="0">
                <a:solidFill>
                  <a:srgbClr val="000000"/>
                </a:solidFill>
              </a:rPr>
              <a:t>migliorando le abilità di rappresentazione della realtà (non solo concreta) e ampliando la gamma degli interessi.</a:t>
            </a:r>
          </a:p>
        </p:txBody>
      </p:sp>
      <p:pic>
        <p:nvPicPr>
          <p:cNvPr id="4" name="Audio 3">
            <a:hlinkClick r:id="" action="ppaction://media"/>
            <a:extLst>
              <a:ext uri="{FF2B5EF4-FFF2-40B4-BE49-F238E27FC236}">
                <a16:creationId xmlns:a16="http://schemas.microsoft.com/office/drawing/2014/main" id="{CC36ED60-6046-405F-95E9-91BEE0D2E1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19044617"/>
      </p:ext>
    </p:extLst>
  </p:cSld>
  <p:clrMapOvr>
    <a:masterClrMapping/>
  </p:clrMapOvr>
  <mc:AlternateContent xmlns:mc="http://schemas.openxmlformats.org/markup-compatibility/2006">
    <mc:Choice xmlns:p14="http://schemas.microsoft.com/office/powerpoint/2010/main" Requires="p14">
      <p:transition spd="slow" p14:dur="2000" advTm="46782"/>
    </mc:Choice>
    <mc:Fallback>
      <p:transition spd="slow" advTm="46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2789D8F9-FD99-407A-9C40-A4731CEAEF62}"/>
              </a:ext>
            </a:extLst>
          </p:cNvPr>
          <p:cNvSpPr/>
          <p:nvPr/>
        </p:nvSpPr>
        <p:spPr>
          <a:xfrm>
            <a:off x="2001079" y="815518"/>
            <a:ext cx="9939130" cy="6463308"/>
          </a:xfrm>
          <a:prstGeom prst="rect">
            <a:avLst/>
          </a:prstGeom>
        </p:spPr>
        <p:txBody>
          <a:bodyPr wrap="square">
            <a:spAutoFit/>
          </a:bodyPr>
          <a:lstStyle/>
          <a:p>
            <a:pPr algn="just"/>
            <a:r>
              <a:rPr lang="it-IT" dirty="0">
                <a:solidFill>
                  <a:srgbClr val="000000"/>
                </a:solidFill>
              </a:rPr>
              <a:t>Uno dei programmi abilitativi e pedagogici più collaudati è il </a:t>
            </a:r>
            <a:r>
              <a:rPr lang="it-IT" b="1" dirty="0">
                <a:solidFill>
                  <a:srgbClr val="000000"/>
                </a:solidFill>
              </a:rPr>
              <a:t>TEACCH</a:t>
            </a:r>
            <a:r>
              <a:rPr lang="it-IT" dirty="0">
                <a:solidFill>
                  <a:srgbClr val="000000"/>
                </a:solidFill>
              </a:rPr>
              <a:t> (</a:t>
            </a:r>
            <a:r>
              <a:rPr lang="it-IT" i="1" dirty="0" err="1">
                <a:solidFill>
                  <a:srgbClr val="000000"/>
                </a:solidFill>
              </a:rPr>
              <a:t>Traitment</a:t>
            </a:r>
            <a:r>
              <a:rPr lang="it-IT" i="1" dirty="0">
                <a:solidFill>
                  <a:srgbClr val="000000"/>
                </a:solidFill>
              </a:rPr>
              <a:t> and </a:t>
            </a:r>
            <a:r>
              <a:rPr lang="it-IT" i="1" dirty="0" err="1">
                <a:solidFill>
                  <a:srgbClr val="000000"/>
                </a:solidFill>
              </a:rPr>
              <a:t>Education</a:t>
            </a:r>
            <a:r>
              <a:rPr lang="it-IT" i="1" dirty="0">
                <a:solidFill>
                  <a:srgbClr val="000000"/>
                </a:solidFill>
              </a:rPr>
              <a:t> of </a:t>
            </a:r>
            <a:r>
              <a:rPr lang="it-IT" i="1" dirty="0" err="1">
                <a:solidFill>
                  <a:srgbClr val="000000"/>
                </a:solidFill>
              </a:rPr>
              <a:t>Autistic</a:t>
            </a:r>
            <a:r>
              <a:rPr lang="it-IT" i="1" dirty="0">
                <a:solidFill>
                  <a:srgbClr val="000000"/>
                </a:solidFill>
              </a:rPr>
              <a:t> and </a:t>
            </a:r>
            <a:r>
              <a:rPr lang="it-IT" i="1" dirty="0" err="1">
                <a:solidFill>
                  <a:srgbClr val="000000"/>
                </a:solidFill>
              </a:rPr>
              <a:t>Communication</a:t>
            </a:r>
            <a:r>
              <a:rPr lang="it-IT" i="1" dirty="0">
                <a:solidFill>
                  <a:srgbClr val="000000"/>
                </a:solidFill>
              </a:rPr>
              <a:t> </a:t>
            </a:r>
            <a:r>
              <a:rPr lang="it-IT" i="1" dirty="0" err="1">
                <a:solidFill>
                  <a:srgbClr val="000000"/>
                </a:solidFill>
              </a:rPr>
              <a:t>Handicapped</a:t>
            </a:r>
            <a:r>
              <a:rPr lang="it-IT" i="1" dirty="0">
                <a:solidFill>
                  <a:srgbClr val="000000"/>
                </a:solidFill>
              </a:rPr>
              <a:t> </a:t>
            </a:r>
            <a:r>
              <a:rPr lang="it-IT" i="1" dirty="0" err="1">
                <a:solidFill>
                  <a:srgbClr val="000000"/>
                </a:solidFill>
              </a:rPr>
              <a:t>Children</a:t>
            </a:r>
            <a:r>
              <a:rPr lang="it-IT" dirty="0">
                <a:solidFill>
                  <a:srgbClr val="000000"/>
                </a:solidFill>
              </a:rPr>
              <a:t>), ideato da Eric </a:t>
            </a:r>
            <a:r>
              <a:rPr lang="it-IT" dirty="0" err="1">
                <a:solidFill>
                  <a:srgbClr val="000000"/>
                </a:solidFill>
              </a:rPr>
              <a:t>Schopler</a:t>
            </a:r>
            <a:r>
              <a:rPr lang="it-IT" dirty="0">
                <a:solidFill>
                  <a:srgbClr val="000000"/>
                </a:solidFill>
              </a:rPr>
              <a:t> e rivolto a soggetti con disabilità complesse, che copre l’intera gamma dei bisogni evolutivi del soggetto, nelle varie aree di sviluppo, attraverso unità didattiche che perseguono micro-obiettivi. </a:t>
            </a:r>
          </a:p>
          <a:p>
            <a:pPr algn="just"/>
            <a:endParaRPr lang="it-IT" dirty="0">
              <a:solidFill>
                <a:srgbClr val="000000"/>
              </a:solidFill>
            </a:endParaRPr>
          </a:p>
          <a:p>
            <a:pPr algn="just"/>
            <a:r>
              <a:rPr lang="it-IT" dirty="0">
                <a:solidFill>
                  <a:srgbClr val="000000"/>
                </a:solidFill>
              </a:rPr>
              <a:t>Il programma – che prevede il </a:t>
            </a:r>
            <a:r>
              <a:rPr lang="it-IT" b="1" dirty="0">
                <a:solidFill>
                  <a:srgbClr val="000000"/>
                </a:solidFill>
              </a:rPr>
              <a:t>coinvolgimento e la partecipazione attiva dei genitori </a:t>
            </a:r>
            <a:r>
              <a:rPr lang="it-IT" dirty="0">
                <a:solidFill>
                  <a:srgbClr val="000000"/>
                </a:solidFill>
              </a:rPr>
              <a:t>e, più in generale, delle principali figure di riferimento del bambino – è finalizzato a fare acquisire al paziente, in maniera graduale e programmata, abilità appartenenti a diversi domini:</a:t>
            </a:r>
          </a:p>
          <a:p>
            <a:pPr marL="285750" indent="-285750" algn="just">
              <a:buFont typeface="Arial" panose="020B0604020202020204" pitchFamily="34" charset="0"/>
              <a:buChar char="•"/>
            </a:pPr>
            <a:r>
              <a:rPr lang="it-IT" dirty="0">
                <a:solidFill>
                  <a:srgbClr val="000000"/>
                </a:solidFill>
              </a:rPr>
              <a:t>imitazione;</a:t>
            </a:r>
          </a:p>
          <a:p>
            <a:pPr marL="285750" indent="-285750" algn="just">
              <a:buFont typeface="Arial" panose="020B0604020202020204" pitchFamily="34" charset="0"/>
              <a:buChar char="•"/>
            </a:pPr>
            <a:r>
              <a:rPr lang="it-IT" dirty="0">
                <a:solidFill>
                  <a:srgbClr val="000000"/>
                </a:solidFill>
              </a:rPr>
              <a:t>percezione;</a:t>
            </a:r>
          </a:p>
          <a:p>
            <a:pPr marL="285750" indent="-285750" algn="just">
              <a:buFont typeface="Arial" panose="020B0604020202020204" pitchFamily="34" charset="0"/>
              <a:buChar char="•"/>
            </a:pPr>
            <a:r>
              <a:rPr lang="it-IT" dirty="0">
                <a:solidFill>
                  <a:srgbClr val="000000"/>
                </a:solidFill>
              </a:rPr>
              <a:t>abilità grosso-motorie;</a:t>
            </a:r>
          </a:p>
          <a:p>
            <a:pPr marL="285750" indent="-285750" algn="just">
              <a:buFont typeface="Arial" panose="020B0604020202020204" pitchFamily="34" charset="0"/>
              <a:buChar char="•"/>
            </a:pPr>
            <a:r>
              <a:rPr lang="it-IT" dirty="0">
                <a:solidFill>
                  <a:srgbClr val="000000"/>
                </a:solidFill>
              </a:rPr>
              <a:t>abilità </a:t>
            </a:r>
            <a:r>
              <a:rPr lang="it-IT" dirty="0" err="1">
                <a:solidFill>
                  <a:srgbClr val="000000"/>
                </a:solidFill>
              </a:rPr>
              <a:t>finimotorie</a:t>
            </a:r>
            <a:r>
              <a:rPr lang="it-IT" dirty="0">
                <a:solidFill>
                  <a:srgbClr val="000000"/>
                </a:solidFill>
              </a:rPr>
              <a:t>;</a:t>
            </a:r>
          </a:p>
          <a:p>
            <a:pPr marL="285750" indent="-285750" algn="just">
              <a:buFont typeface="Arial" panose="020B0604020202020204" pitchFamily="34" charset="0"/>
              <a:buChar char="•"/>
            </a:pPr>
            <a:r>
              <a:rPr lang="it-IT" dirty="0">
                <a:solidFill>
                  <a:srgbClr val="000000"/>
                </a:solidFill>
              </a:rPr>
              <a:t>integrazione oculo-manuale;</a:t>
            </a:r>
          </a:p>
          <a:p>
            <a:pPr marL="285750" indent="-285750" algn="just">
              <a:buFont typeface="Arial" panose="020B0604020202020204" pitchFamily="34" charset="0"/>
              <a:buChar char="•"/>
            </a:pPr>
            <a:r>
              <a:rPr lang="it-IT" dirty="0">
                <a:solidFill>
                  <a:srgbClr val="000000"/>
                </a:solidFill>
              </a:rPr>
              <a:t>prestazioni cognitive;</a:t>
            </a:r>
          </a:p>
          <a:p>
            <a:pPr marL="285750" indent="-285750" algn="just">
              <a:buFont typeface="Arial" panose="020B0604020202020204" pitchFamily="34" charset="0"/>
              <a:buChar char="•"/>
            </a:pPr>
            <a:r>
              <a:rPr lang="it-IT" dirty="0">
                <a:solidFill>
                  <a:srgbClr val="000000"/>
                </a:solidFill>
              </a:rPr>
              <a:t>prestazioni cognitivo-verbali; </a:t>
            </a:r>
          </a:p>
          <a:p>
            <a:pPr marL="285750" indent="-285750" algn="just">
              <a:buFont typeface="Arial" panose="020B0604020202020204" pitchFamily="34" charset="0"/>
              <a:buChar char="•"/>
            </a:pPr>
            <a:r>
              <a:rPr lang="it-IT" dirty="0">
                <a:solidFill>
                  <a:srgbClr val="000000"/>
                </a:solidFill>
              </a:rPr>
              <a:t>igiene personale;</a:t>
            </a:r>
          </a:p>
          <a:p>
            <a:pPr marL="285750" indent="-285750" algn="just">
              <a:buFont typeface="Arial" panose="020B0604020202020204" pitchFamily="34" charset="0"/>
              <a:buChar char="•"/>
            </a:pPr>
            <a:r>
              <a:rPr lang="it-IT" dirty="0">
                <a:solidFill>
                  <a:srgbClr val="000000"/>
                </a:solidFill>
              </a:rPr>
              <a:t>abilità sociali;</a:t>
            </a:r>
          </a:p>
          <a:p>
            <a:pPr marL="285750" indent="-285750" algn="just">
              <a:buFont typeface="Arial" panose="020B0604020202020204" pitchFamily="34" charset="0"/>
              <a:buChar char="•"/>
            </a:pPr>
            <a:r>
              <a:rPr lang="it-IT" dirty="0">
                <a:solidFill>
                  <a:srgbClr val="000000"/>
                </a:solidFill>
              </a:rPr>
              <a:t>abilità comportamentali.</a:t>
            </a:r>
          </a:p>
          <a:p>
            <a:pPr>
              <a:buFont typeface="Arial" panose="020B0604020202020204" pitchFamily="34" charset="0"/>
              <a:buChar char="•"/>
            </a:pPr>
            <a:endParaRPr lang="it-IT" dirty="0">
              <a:solidFill>
                <a:srgbClr val="000000"/>
              </a:solidFill>
            </a:endParaRPr>
          </a:p>
          <a:p>
            <a:pPr>
              <a:buFont typeface="Arial" panose="020B0604020202020204" pitchFamily="34" charset="0"/>
              <a:buChar char="•"/>
            </a:pPr>
            <a:endParaRPr lang="it-IT" dirty="0">
              <a:solidFill>
                <a:srgbClr val="000000"/>
              </a:solidFill>
            </a:endParaRPr>
          </a:p>
          <a:p>
            <a:endParaRPr lang="it-IT" dirty="0">
              <a:solidFill>
                <a:srgbClr val="000000"/>
              </a:solidFill>
            </a:endParaRPr>
          </a:p>
        </p:txBody>
      </p:sp>
      <p:pic>
        <p:nvPicPr>
          <p:cNvPr id="6" name="Immagine 5">
            <a:extLst>
              <a:ext uri="{FF2B5EF4-FFF2-40B4-BE49-F238E27FC236}">
                <a16:creationId xmlns:a16="http://schemas.microsoft.com/office/drawing/2014/main" id="{217806FE-2BE0-493C-A8DB-D6ED4C08F40D}"/>
              </a:ext>
            </a:extLst>
          </p:cNvPr>
          <p:cNvPicPr>
            <a:picLocks noChangeAspect="1"/>
          </p:cNvPicPr>
          <p:nvPr/>
        </p:nvPicPr>
        <p:blipFill>
          <a:blip r:embed="rId4"/>
          <a:stretch>
            <a:fillRect/>
          </a:stretch>
        </p:blipFill>
        <p:spPr>
          <a:xfrm>
            <a:off x="7346266" y="3774831"/>
            <a:ext cx="3865685" cy="2577123"/>
          </a:xfrm>
          <a:prstGeom prst="rect">
            <a:avLst/>
          </a:prstGeom>
        </p:spPr>
      </p:pic>
      <p:pic>
        <p:nvPicPr>
          <p:cNvPr id="2" name="Audio 1">
            <a:hlinkClick r:id="" action="ppaction://media"/>
            <a:extLst>
              <a:ext uri="{FF2B5EF4-FFF2-40B4-BE49-F238E27FC236}">
                <a16:creationId xmlns:a16="http://schemas.microsoft.com/office/drawing/2014/main" id="{DF033BFC-4678-40AE-A341-991934B3EA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21078197"/>
      </p:ext>
    </p:extLst>
  </p:cSld>
  <p:clrMapOvr>
    <a:masterClrMapping/>
  </p:clrMapOvr>
  <mc:AlternateContent xmlns:mc="http://schemas.openxmlformats.org/markup-compatibility/2006">
    <mc:Choice xmlns:p14="http://schemas.microsoft.com/office/powerpoint/2010/main" Requires="p14">
      <p:transition spd="slow" p14:dur="2000" advTm="117320"/>
    </mc:Choice>
    <mc:Fallback>
      <p:transition spd="slow" advTm="117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E0C2D918-67F1-4987-8985-D2227ADD012F}"/>
              </a:ext>
            </a:extLst>
          </p:cNvPr>
          <p:cNvSpPr/>
          <p:nvPr/>
        </p:nvSpPr>
        <p:spPr>
          <a:xfrm>
            <a:off x="2915477" y="657282"/>
            <a:ext cx="8136835" cy="2308324"/>
          </a:xfrm>
          <a:prstGeom prst="rect">
            <a:avLst/>
          </a:prstGeom>
        </p:spPr>
        <p:txBody>
          <a:bodyPr wrap="square">
            <a:spAutoFit/>
          </a:bodyPr>
          <a:lstStyle/>
          <a:p>
            <a:pPr algn="just"/>
            <a:r>
              <a:rPr lang="it-IT" dirty="0">
                <a:solidFill>
                  <a:srgbClr val="000000"/>
                </a:solidFill>
              </a:rPr>
              <a:t>Il </a:t>
            </a:r>
            <a:r>
              <a:rPr lang="it-IT" b="1" dirty="0">
                <a:solidFill>
                  <a:srgbClr val="000000"/>
                </a:solidFill>
              </a:rPr>
              <a:t>TEACCH </a:t>
            </a:r>
            <a:r>
              <a:rPr lang="it-IT" dirty="0">
                <a:solidFill>
                  <a:srgbClr val="000000"/>
                </a:solidFill>
              </a:rPr>
              <a:t>non è uno strumento rigido ma flessibile: esso non impone un percorso da applicare a tutti i pazienti autistici, ma modi e strumenti per individuare priorità, obiettivi e stili di apprendimento di ogni singolo paziente.</a:t>
            </a:r>
          </a:p>
          <a:p>
            <a:pPr algn="just"/>
            <a:r>
              <a:rPr lang="it-IT" dirty="0">
                <a:solidFill>
                  <a:srgbClr val="000000"/>
                </a:solidFill>
              </a:rPr>
              <a:t>Gli specifici punti di forza dell’approccio TEACCH, utilizzabili in un </a:t>
            </a:r>
            <a:r>
              <a:rPr lang="it-IT" b="1" dirty="0">
                <a:solidFill>
                  <a:srgbClr val="000000"/>
                </a:solidFill>
              </a:rPr>
              <a:t>contesto scolastico integrato</a:t>
            </a:r>
            <a:r>
              <a:rPr lang="it-IT" dirty="0">
                <a:solidFill>
                  <a:srgbClr val="000000"/>
                </a:solidFill>
              </a:rPr>
              <a:t>, sono strutturazione dello spazio e del tempo, strutturazione delle attività, gestione della comunicazione e del comportamento, acquisizione e mantenimento delle abilità.</a:t>
            </a:r>
          </a:p>
        </p:txBody>
      </p:sp>
      <p:pic>
        <p:nvPicPr>
          <p:cNvPr id="3" name="Immagine 2">
            <a:extLst>
              <a:ext uri="{FF2B5EF4-FFF2-40B4-BE49-F238E27FC236}">
                <a16:creationId xmlns:a16="http://schemas.microsoft.com/office/drawing/2014/main" id="{82AEB1C2-BED8-4CE3-BD1A-214D284E4ACE}"/>
              </a:ext>
            </a:extLst>
          </p:cNvPr>
          <p:cNvPicPr>
            <a:picLocks noChangeAspect="1"/>
          </p:cNvPicPr>
          <p:nvPr/>
        </p:nvPicPr>
        <p:blipFill>
          <a:blip r:embed="rId4"/>
          <a:stretch>
            <a:fillRect/>
          </a:stretch>
        </p:blipFill>
        <p:spPr>
          <a:xfrm>
            <a:off x="4403188" y="3122240"/>
            <a:ext cx="4951828" cy="3735760"/>
          </a:xfrm>
          <a:prstGeom prst="rect">
            <a:avLst/>
          </a:prstGeom>
        </p:spPr>
      </p:pic>
      <p:sp>
        <p:nvSpPr>
          <p:cNvPr id="4" name="CasellaDiTesto 3">
            <a:extLst>
              <a:ext uri="{FF2B5EF4-FFF2-40B4-BE49-F238E27FC236}">
                <a16:creationId xmlns:a16="http://schemas.microsoft.com/office/drawing/2014/main" id="{50885890-FC70-4C23-90B1-C668B3C6A2FA}"/>
              </a:ext>
            </a:extLst>
          </p:cNvPr>
          <p:cNvSpPr txBox="1"/>
          <p:nvPr/>
        </p:nvSpPr>
        <p:spPr>
          <a:xfrm>
            <a:off x="4754880" y="6611815"/>
            <a:ext cx="4290646" cy="369332"/>
          </a:xfrm>
          <a:prstGeom prst="rect">
            <a:avLst/>
          </a:prstGeom>
          <a:solidFill>
            <a:schemeClr val="bg1"/>
          </a:solidFill>
        </p:spPr>
        <p:txBody>
          <a:bodyPr wrap="square" rtlCol="0">
            <a:spAutoFit/>
          </a:bodyPr>
          <a:lstStyle/>
          <a:p>
            <a:endParaRPr lang="it-IT" dirty="0"/>
          </a:p>
        </p:txBody>
      </p:sp>
      <p:pic>
        <p:nvPicPr>
          <p:cNvPr id="5" name="Audio 4">
            <a:hlinkClick r:id="" action="ppaction://media"/>
            <a:extLst>
              <a:ext uri="{FF2B5EF4-FFF2-40B4-BE49-F238E27FC236}">
                <a16:creationId xmlns:a16="http://schemas.microsoft.com/office/drawing/2014/main" id="{E2708AE0-6726-46BC-8BEA-04A9B1F3FF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41868916"/>
      </p:ext>
    </p:extLst>
  </p:cSld>
  <p:clrMapOvr>
    <a:masterClrMapping/>
  </p:clrMapOvr>
  <mc:AlternateContent xmlns:mc="http://schemas.openxmlformats.org/markup-compatibility/2006">
    <mc:Choice xmlns:p14="http://schemas.microsoft.com/office/powerpoint/2010/main" Requires="p14">
      <p:transition spd="slow" p14:dur="2000" advTm="10617"/>
    </mc:Choice>
    <mc:Fallback>
      <p:transition spd="slow" advTm="10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08108C0C-B0CD-4C9F-9B24-2526005D5BFE}"/>
              </a:ext>
            </a:extLst>
          </p:cNvPr>
          <p:cNvSpPr/>
          <p:nvPr/>
        </p:nvSpPr>
        <p:spPr>
          <a:xfrm>
            <a:off x="2226364" y="226951"/>
            <a:ext cx="9475305" cy="6463308"/>
          </a:xfrm>
          <a:prstGeom prst="rect">
            <a:avLst/>
          </a:prstGeom>
        </p:spPr>
        <p:txBody>
          <a:bodyPr wrap="square">
            <a:spAutoFit/>
          </a:bodyPr>
          <a:lstStyle/>
          <a:p>
            <a:pPr marL="285750" indent="-285750" algn="just">
              <a:buFont typeface="Wingdings" panose="05000000000000000000" pitchFamily="2" charset="2"/>
              <a:buChar char="Ø"/>
            </a:pPr>
            <a:r>
              <a:rPr lang="it-IT" dirty="0">
                <a:solidFill>
                  <a:srgbClr val="000000"/>
                </a:solidFill>
              </a:rPr>
              <a:t>Esistono altri approcci operativi oltre al TEACCH. Eccone alcuni tra i più conosciuti.</a:t>
            </a:r>
          </a:p>
          <a:p>
            <a:pPr algn="just"/>
            <a:endParaRPr lang="it-IT" dirty="0">
              <a:solidFill>
                <a:srgbClr val="000000"/>
              </a:solidFill>
            </a:endParaRPr>
          </a:p>
          <a:p>
            <a:pPr algn="just"/>
            <a:r>
              <a:rPr lang="it-IT" b="1" dirty="0">
                <a:solidFill>
                  <a:srgbClr val="000000"/>
                </a:solidFill>
              </a:rPr>
              <a:t>Analisi applicata del comportamento (A.B.A.)</a:t>
            </a:r>
          </a:p>
          <a:p>
            <a:pPr algn="just"/>
            <a:r>
              <a:rPr lang="it-IT" dirty="0">
                <a:solidFill>
                  <a:srgbClr val="000000"/>
                </a:solidFill>
              </a:rPr>
              <a:t>L’</a:t>
            </a:r>
            <a:r>
              <a:rPr lang="it-IT" b="1" dirty="0">
                <a:solidFill>
                  <a:srgbClr val="000000"/>
                </a:solidFill>
              </a:rPr>
              <a:t>A.B.A. </a:t>
            </a:r>
            <a:r>
              <a:rPr lang="it-IT" dirty="0">
                <a:solidFill>
                  <a:srgbClr val="000000"/>
                </a:solidFill>
              </a:rPr>
              <a:t>è l’uso dei principi scientifici dell’analisi comportamentale applicata per la modifica di comportamenti socialmente significativi. L’applicazione intensiva dei principi comportamentali permette l’insegnamento di abilità sociali (linguaggio, gioco, comunicazione, socializzazione, autonomia personale, abilità accademiche, ecc.) e la correzione di comportamenti problematici (</a:t>
            </a:r>
            <a:r>
              <a:rPr lang="it-IT" dirty="0" err="1">
                <a:solidFill>
                  <a:srgbClr val="000000"/>
                </a:solidFill>
              </a:rPr>
              <a:t>autostimolazioni</a:t>
            </a:r>
            <a:r>
              <a:rPr lang="it-IT" dirty="0">
                <a:solidFill>
                  <a:srgbClr val="000000"/>
                </a:solidFill>
              </a:rPr>
              <a:t>, aggressività, autolesionismo, ossessioni, ecc.). </a:t>
            </a:r>
          </a:p>
          <a:p>
            <a:pPr algn="just"/>
            <a:r>
              <a:rPr lang="it-IT" dirty="0">
                <a:solidFill>
                  <a:srgbClr val="000000"/>
                </a:solidFill>
              </a:rPr>
              <a:t>Il metodo si basa sull’osservazione rigorosa del comportamento del bambino che viene scomposto in tante piccole unità, “misurabili” in termini oggettivi. Per analizzare un comportamento si osserva sempre:</a:t>
            </a:r>
          </a:p>
          <a:p>
            <a:pPr marL="285750" indent="-285750" algn="just">
              <a:buFont typeface="Arial" panose="020B0604020202020204" pitchFamily="34" charset="0"/>
              <a:buChar char="•"/>
            </a:pPr>
            <a:r>
              <a:rPr lang="it-IT" dirty="0">
                <a:solidFill>
                  <a:srgbClr val="000000"/>
                </a:solidFill>
              </a:rPr>
              <a:t>ciò che accade immediatamente prima (antecedente);</a:t>
            </a:r>
          </a:p>
          <a:p>
            <a:pPr marL="285750" indent="-285750" algn="just">
              <a:buFont typeface="Arial" panose="020B0604020202020204" pitchFamily="34" charset="0"/>
              <a:buChar char="•"/>
            </a:pPr>
            <a:r>
              <a:rPr lang="it-IT" dirty="0">
                <a:solidFill>
                  <a:srgbClr val="000000"/>
                </a:solidFill>
              </a:rPr>
              <a:t>il comportamento stesso (comportamento);</a:t>
            </a:r>
          </a:p>
          <a:p>
            <a:pPr marL="285750" indent="-285750" algn="just">
              <a:buFont typeface="Arial" panose="020B0604020202020204" pitchFamily="34" charset="0"/>
              <a:buChar char="•"/>
            </a:pPr>
            <a:r>
              <a:rPr lang="it-IT" dirty="0">
                <a:solidFill>
                  <a:srgbClr val="000000"/>
                </a:solidFill>
              </a:rPr>
              <a:t>la conseguenza immediatamente successiva (conseguenza);</a:t>
            </a:r>
          </a:p>
          <a:p>
            <a:pPr marL="285750" indent="-285750" algn="just">
              <a:buFont typeface="Arial" panose="020B0604020202020204" pitchFamily="34" charset="0"/>
              <a:buChar char="•"/>
            </a:pPr>
            <a:r>
              <a:rPr lang="it-IT" dirty="0">
                <a:solidFill>
                  <a:srgbClr val="000000"/>
                </a:solidFill>
              </a:rPr>
              <a:t>il contesto in cui il comportamento si verifica.</a:t>
            </a:r>
          </a:p>
          <a:p>
            <a:pPr algn="just"/>
            <a:r>
              <a:rPr lang="it-IT" dirty="0">
                <a:solidFill>
                  <a:srgbClr val="000000"/>
                </a:solidFill>
              </a:rPr>
              <a:t>Il principio centrale, infatti, è quello di </a:t>
            </a:r>
            <a:r>
              <a:rPr lang="it-IT" b="1" dirty="0">
                <a:solidFill>
                  <a:srgbClr val="000000"/>
                </a:solidFill>
              </a:rPr>
              <a:t>rinforzo</a:t>
            </a:r>
            <a:r>
              <a:rPr lang="it-IT" dirty="0">
                <a:solidFill>
                  <a:srgbClr val="000000"/>
                </a:solidFill>
              </a:rPr>
              <a:t>: la frequenza e la forma di un determinato comportamento possono essere influenzate da ciò che accade prima o dopo il comportamento stesso.</a:t>
            </a:r>
          </a:p>
          <a:p>
            <a:pPr algn="just"/>
            <a:r>
              <a:rPr lang="it-IT" dirty="0">
                <a:solidFill>
                  <a:srgbClr val="000000"/>
                </a:solidFill>
              </a:rPr>
              <a:t>Il trattamento, che richiede la partecipazione della famiglia, viene proposto in situazioni domestiche, in cui i reali bisogni del bambino guidano la pianificazione degli obiettivi educativi.</a:t>
            </a:r>
          </a:p>
        </p:txBody>
      </p:sp>
      <p:pic>
        <p:nvPicPr>
          <p:cNvPr id="3" name="Immagine 2">
            <a:extLst>
              <a:ext uri="{FF2B5EF4-FFF2-40B4-BE49-F238E27FC236}">
                <a16:creationId xmlns:a16="http://schemas.microsoft.com/office/drawing/2014/main" id="{A637501B-27D9-4796-A2BB-60A1684FE543}"/>
              </a:ext>
            </a:extLst>
          </p:cNvPr>
          <p:cNvPicPr>
            <a:picLocks noChangeAspect="1"/>
          </p:cNvPicPr>
          <p:nvPr/>
        </p:nvPicPr>
        <p:blipFill>
          <a:blip r:embed="rId4"/>
          <a:stretch>
            <a:fillRect/>
          </a:stretch>
        </p:blipFill>
        <p:spPr>
          <a:xfrm>
            <a:off x="309196" y="1937605"/>
            <a:ext cx="1650103" cy="1101017"/>
          </a:xfrm>
          <a:prstGeom prst="rect">
            <a:avLst/>
          </a:prstGeom>
        </p:spPr>
      </p:pic>
      <p:pic>
        <p:nvPicPr>
          <p:cNvPr id="4" name="Immagine 3">
            <a:extLst>
              <a:ext uri="{FF2B5EF4-FFF2-40B4-BE49-F238E27FC236}">
                <a16:creationId xmlns:a16="http://schemas.microsoft.com/office/drawing/2014/main" id="{59484215-0CEC-43BF-BBBB-B1B5E3F0C236}"/>
              </a:ext>
            </a:extLst>
          </p:cNvPr>
          <p:cNvPicPr>
            <a:picLocks noChangeAspect="1"/>
          </p:cNvPicPr>
          <p:nvPr/>
        </p:nvPicPr>
        <p:blipFill>
          <a:blip r:embed="rId5"/>
          <a:stretch>
            <a:fillRect/>
          </a:stretch>
        </p:blipFill>
        <p:spPr>
          <a:xfrm>
            <a:off x="309196" y="4013981"/>
            <a:ext cx="1803552" cy="937847"/>
          </a:xfrm>
          <a:prstGeom prst="rect">
            <a:avLst/>
          </a:prstGeom>
        </p:spPr>
      </p:pic>
      <p:pic>
        <p:nvPicPr>
          <p:cNvPr id="7" name="Audio 6">
            <a:hlinkClick r:id="" action="ppaction://media"/>
            <a:extLst>
              <a:ext uri="{FF2B5EF4-FFF2-40B4-BE49-F238E27FC236}">
                <a16:creationId xmlns:a16="http://schemas.microsoft.com/office/drawing/2014/main" id="{D863384F-3A92-49A7-A8EB-75D164E377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21714473"/>
      </p:ext>
    </p:extLst>
  </p:cSld>
  <p:clrMapOvr>
    <a:masterClrMapping/>
  </p:clrMapOvr>
  <mc:AlternateContent xmlns:mc="http://schemas.openxmlformats.org/markup-compatibility/2006">
    <mc:Choice xmlns:p14="http://schemas.microsoft.com/office/powerpoint/2010/main" Requires="p14">
      <p:transition spd="slow" p14:dur="2000" advTm="107257"/>
    </mc:Choice>
    <mc:Fallback>
      <p:transition spd="slow" advTm="107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E7AD756-D9A9-4808-8202-B5F4EDAED208}"/>
              </a:ext>
            </a:extLst>
          </p:cNvPr>
          <p:cNvSpPr/>
          <p:nvPr/>
        </p:nvSpPr>
        <p:spPr>
          <a:xfrm>
            <a:off x="5062330" y="426301"/>
            <a:ext cx="6096000" cy="369332"/>
          </a:xfrm>
          <a:prstGeom prst="rect">
            <a:avLst/>
          </a:prstGeom>
        </p:spPr>
        <p:txBody>
          <a:bodyPr>
            <a:spAutoFit/>
          </a:bodyPr>
          <a:lstStyle/>
          <a:p>
            <a:r>
              <a:rPr lang="it-IT" b="1" dirty="0">
                <a:solidFill>
                  <a:srgbClr val="FF0000"/>
                </a:solidFill>
              </a:rPr>
              <a:t>L’integrazione scolastica</a:t>
            </a:r>
            <a:endParaRPr lang="it-IT" b="1" dirty="0">
              <a:solidFill>
                <a:srgbClr val="FF0000"/>
              </a:solidFill>
              <a:effectLst/>
            </a:endParaRPr>
          </a:p>
        </p:txBody>
      </p:sp>
      <p:sp>
        <p:nvSpPr>
          <p:cNvPr id="3" name="Rettangolo 2">
            <a:extLst>
              <a:ext uri="{FF2B5EF4-FFF2-40B4-BE49-F238E27FC236}">
                <a16:creationId xmlns:a16="http://schemas.microsoft.com/office/drawing/2014/main" id="{BBE1AD0A-8013-4F96-BFAF-213261C8DF20}"/>
              </a:ext>
            </a:extLst>
          </p:cNvPr>
          <p:cNvSpPr/>
          <p:nvPr/>
        </p:nvSpPr>
        <p:spPr>
          <a:xfrm>
            <a:off x="2093843" y="1166843"/>
            <a:ext cx="9462053" cy="2308324"/>
          </a:xfrm>
          <a:prstGeom prst="rect">
            <a:avLst/>
          </a:prstGeom>
        </p:spPr>
        <p:txBody>
          <a:bodyPr wrap="square">
            <a:spAutoFit/>
          </a:bodyPr>
          <a:lstStyle/>
          <a:p>
            <a:pPr algn="just"/>
            <a:r>
              <a:rPr lang="it-IT" dirty="0">
                <a:solidFill>
                  <a:srgbClr val="000000"/>
                </a:solidFill>
              </a:rPr>
              <a:t>La scuola è una tappa fondamentale nel percorso di crescita di un soggetto non vedente o ipovedente: il </a:t>
            </a:r>
            <a:r>
              <a:rPr lang="it-IT" b="1" dirty="0">
                <a:solidFill>
                  <a:srgbClr val="000000"/>
                </a:solidFill>
              </a:rPr>
              <a:t>processo di scolarizzazione</a:t>
            </a:r>
            <a:r>
              <a:rPr lang="it-IT" dirty="0">
                <a:solidFill>
                  <a:srgbClr val="000000"/>
                </a:solidFill>
              </a:rPr>
              <a:t>, infatti, procede di pari passo con l’</a:t>
            </a:r>
            <a:r>
              <a:rPr lang="it-IT" b="1" dirty="0">
                <a:solidFill>
                  <a:srgbClr val="000000"/>
                </a:solidFill>
              </a:rPr>
              <a:t>apprendimento delle tecniche</a:t>
            </a:r>
            <a:r>
              <a:rPr lang="it-IT" dirty="0">
                <a:solidFill>
                  <a:srgbClr val="000000"/>
                </a:solidFill>
              </a:rPr>
              <a:t> che gli permettono di superare il deficit percettivo e di raggiungere risultati paragonabili a quelli dei soggetti «normodotati».</a:t>
            </a:r>
          </a:p>
          <a:p>
            <a:pPr algn="just"/>
            <a:r>
              <a:rPr lang="it-IT" dirty="0">
                <a:solidFill>
                  <a:srgbClr val="000000"/>
                </a:solidFill>
              </a:rPr>
              <a:t>I principali problemi della persona con deficit visivo riguardano il controllo dello spazio, la comunicazione scritta, l’accesso al materiale testuale. </a:t>
            </a:r>
          </a:p>
          <a:p>
            <a:pPr algn="just"/>
            <a:endParaRPr lang="it-IT" dirty="0">
              <a:solidFill>
                <a:srgbClr val="000000"/>
              </a:solidFill>
            </a:endParaRPr>
          </a:p>
        </p:txBody>
      </p:sp>
      <p:sp>
        <p:nvSpPr>
          <p:cNvPr id="4" name="Rettangolo 3">
            <a:extLst>
              <a:ext uri="{FF2B5EF4-FFF2-40B4-BE49-F238E27FC236}">
                <a16:creationId xmlns:a16="http://schemas.microsoft.com/office/drawing/2014/main" id="{1B2060E0-9E74-4921-A311-32ECEEDF83B9}"/>
              </a:ext>
            </a:extLst>
          </p:cNvPr>
          <p:cNvSpPr/>
          <p:nvPr/>
        </p:nvSpPr>
        <p:spPr>
          <a:xfrm>
            <a:off x="2093843" y="3292378"/>
            <a:ext cx="9462052" cy="3139321"/>
          </a:xfrm>
          <a:prstGeom prst="rect">
            <a:avLst/>
          </a:prstGeom>
        </p:spPr>
        <p:txBody>
          <a:bodyPr wrap="square">
            <a:spAutoFit/>
          </a:bodyPr>
          <a:lstStyle/>
          <a:p>
            <a:pPr algn="just"/>
            <a:endParaRPr lang="it-IT" dirty="0">
              <a:solidFill>
                <a:srgbClr val="000000"/>
              </a:solidFill>
            </a:endParaRPr>
          </a:p>
          <a:p>
            <a:pPr algn="just"/>
            <a:r>
              <a:rPr lang="it-IT" dirty="0">
                <a:solidFill>
                  <a:srgbClr val="000000"/>
                </a:solidFill>
              </a:rPr>
              <a:t>All’interno del gruppo di classe, l’alunno con disabilità visiva è stimolato a partecipare alle proposte curricolari, così da rendersi soggetto attivo e consapevole del proprio </a:t>
            </a:r>
            <a:r>
              <a:rPr lang="it-IT" b="1" dirty="0">
                <a:solidFill>
                  <a:srgbClr val="000000"/>
                </a:solidFill>
              </a:rPr>
              <a:t>percorso di apprendimento</a:t>
            </a:r>
            <a:r>
              <a:rPr lang="it-IT" dirty="0">
                <a:solidFill>
                  <a:srgbClr val="000000"/>
                </a:solidFill>
              </a:rPr>
              <a:t>. Egli dovrà percepire l’ambiente scolastico come adeguato alle sue esigenze specifiche e capace di modificarsi a favore della sua personale specificità.</a:t>
            </a:r>
          </a:p>
          <a:p>
            <a:pPr algn="just"/>
            <a:endParaRPr lang="it-IT" dirty="0">
              <a:solidFill>
                <a:srgbClr val="000000"/>
              </a:solidFill>
            </a:endParaRPr>
          </a:p>
          <a:p>
            <a:pPr algn="just"/>
            <a:endParaRPr lang="it-IT" dirty="0">
              <a:solidFill>
                <a:srgbClr val="000000"/>
              </a:solidFill>
            </a:endParaRPr>
          </a:p>
          <a:p>
            <a:pPr algn="just"/>
            <a:r>
              <a:rPr lang="it-IT" dirty="0">
                <a:solidFill>
                  <a:srgbClr val="000000"/>
                </a:solidFill>
              </a:rPr>
              <a:t>La </a:t>
            </a:r>
            <a:r>
              <a:rPr lang="it-IT" b="1" i="1" dirty="0">
                <a:solidFill>
                  <a:srgbClr val="000000"/>
                </a:solidFill>
              </a:rPr>
              <a:t>metodologia didattica</a:t>
            </a:r>
            <a:r>
              <a:rPr lang="it-IT" b="1" dirty="0">
                <a:solidFill>
                  <a:srgbClr val="000000"/>
                </a:solidFill>
              </a:rPr>
              <a:t> </a:t>
            </a:r>
            <a:r>
              <a:rPr lang="it-IT" dirty="0">
                <a:solidFill>
                  <a:srgbClr val="000000"/>
                </a:solidFill>
              </a:rPr>
              <a:t>dovrà favorire il massimo </a:t>
            </a:r>
            <a:r>
              <a:rPr lang="it-IT" b="1" dirty="0">
                <a:solidFill>
                  <a:srgbClr val="000000"/>
                </a:solidFill>
              </a:rPr>
              <a:t>coinvolgimento pratico-operativo</a:t>
            </a:r>
            <a:r>
              <a:rPr lang="it-IT" dirty="0">
                <a:solidFill>
                  <a:srgbClr val="000000"/>
                </a:solidFill>
              </a:rPr>
              <a:t> dell’alunno per bilanciare la tendenza agli apprendimenti basati sulla mera ricezione verbale e sull’assimilazione passiva. </a:t>
            </a:r>
            <a:endParaRPr lang="it-IT" dirty="0">
              <a:solidFill>
                <a:srgbClr val="000000"/>
              </a:solidFill>
              <a:effectLst/>
            </a:endParaRPr>
          </a:p>
        </p:txBody>
      </p:sp>
      <p:pic>
        <p:nvPicPr>
          <p:cNvPr id="8" name="Audio 7">
            <a:hlinkClick r:id="" action="ppaction://media"/>
            <a:extLst>
              <a:ext uri="{FF2B5EF4-FFF2-40B4-BE49-F238E27FC236}">
                <a16:creationId xmlns:a16="http://schemas.microsoft.com/office/drawing/2014/main" id="{3F2C00EC-F17F-4E1F-9EED-1F0B8DCA4C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48783528"/>
      </p:ext>
    </p:extLst>
  </p:cSld>
  <p:clrMapOvr>
    <a:masterClrMapping/>
  </p:clrMapOvr>
  <mc:AlternateContent xmlns:mc="http://schemas.openxmlformats.org/markup-compatibility/2006">
    <mc:Choice xmlns:p14="http://schemas.microsoft.com/office/powerpoint/2010/main" Requires="p14">
      <p:transition spd="slow" p14:dur="2000" advTm="55608"/>
    </mc:Choice>
    <mc:Fallback>
      <p:transition spd="slow" advTm="55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FB98467C-1EA2-4AC7-9488-BA6121C216DA}"/>
              </a:ext>
            </a:extLst>
          </p:cNvPr>
          <p:cNvSpPr/>
          <p:nvPr/>
        </p:nvSpPr>
        <p:spPr>
          <a:xfrm>
            <a:off x="2054087" y="451732"/>
            <a:ext cx="9144000" cy="3693319"/>
          </a:xfrm>
          <a:prstGeom prst="rect">
            <a:avLst/>
          </a:prstGeom>
        </p:spPr>
        <p:txBody>
          <a:bodyPr wrap="square">
            <a:spAutoFit/>
          </a:bodyPr>
          <a:lstStyle/>
          <a:p>
            <a:pPr algn="just"/>
            <a:r>
              <a:rPr lang="it-IT" b="1" dirty="0">
                <a:solidFill>
                  <a:srgbClr val="000000"/>
                </a:solidFill>
              </a:rPr>
              <a:t>Terapia di scambio e sviluppo (T.E.D.)</a:t>
            </a:r>
          </a:p>
          <a:p>
            <a:pPr algn="just"/>
            <a:r>
              <a:rPr lang="it-IT" dirty="0">
                <a:solidFill>
                  <a:srgbClr val="000000"/>
                </a:solidFill>
              </a:rPr>
              <a:t>La T.E.D. punta a sviluppare le diverse funzioni psicofisiologiche basandosi sui seguenti principi: </a:t>
            </a:r>
            <a:r>
              <a:rPr lang="it-IT" b="1" dirty="0">
                <a:solidFill>
                  <a:srgbClr val="000000"/>
                </a:solidFill>
              </a:rPr>
              <a:t>tranquillità</a:t>
            </a:r>
            <a:r>
              <a:rPr lang="it-IT" dirty="0">
                <a:solidFill>
                  <a:srgbClr val="000000"/>
                </a:solidFill>
              </a:rPr>
              <a:t>, </a:t>
            </a:r>
            <a:r>
              <a:rPr lang="it-IT" b="1" dirty="0">
                <a:solidFill>
                  <a:srgbClr val="000000"/>
                </a:solidFill>
              </a:rPr>
              <a:t>disponibilità</a:t>
            </a:r>
            <a:r>
              <a:rPr lang="it-IT" dirty="0">
                <a:solidFill>
                  <a:srgbClr val="000000"/>
                </a:solidFill>
              </a:rPr>
              <a:t> e </a:t>
            </a:r>
            <a:r>
              <a:rPr lang="it-IT" b="1" dirty="0">
                <a:solidFill>
                  <a:srgbClr val="000000"/>
                </a:solidFill>
              </a:rPr>
              <a:t>reciprocità</a:t>
            </a:r>
            <a:r>
              <a:rPr lang="it-IT" dirty="0">
                <a:solidFill>
                  <a:srgbClr val="000000"/>
                </a:solidFill>
              </a:rPr>
              <a:t>.</a:t>
            </a:r>
          </a:p>
          <a:p>
            <a:pPr algn="just"/>
            <a:r>
              <a:rPr lang="it-IT" dirty="0">
                <a:solidFill>
                  <a:srgbClr val="000000"/>
                </a:solidFill>
              </a:rPr>
              <a:t>Il “setting” in cui si svolge l’intervento ha lo scopo di evidenziare la fisiologica curiosità dei bambini autistici verso apprendimenti spontanei e liberi da rinforzi e condizionamenti, riducendo al minimo la presenza di stimolazioni distraenti o confusive (es. stanza spoglia e silenziosa, di dimensioni limitate, un tavolo e due sedie).</a:t>
            </a:r>
          </a:p>
          <a:p>
            <a:pPr algn="just"/>
            <a:r>
              <a:rPr lang="it-IT" dirty="0">
                <a:solidFill>
                  <a:srgbClr val="000000"/>
                </a:solidFill>
              </a:rPr>
              <a:t>La reciprocità si esplica attraverso giochi e attività che comportano uno scambio di oggetti, di gesti, di vocalizzazioni, di emozioni tra terapeuta e bambino. Lo scopo della reciprocità è di stimolare la comunicazione.</a:t>
            </a:r>
          </a:p>
          <a:p>
            <a:pPr algn="just"/>
            <a:r>
              <a:rPr lang="it-IT" dirty="0">
                <a:solidFill>
                  <a:srgbClr val="000000"/>
                </a:solidFill>
              </a:rPr>
              <a:t>Il coinvolgimento attivo della famiglia è un’altra delle caratteristiche fondamentali della T.E.D. Inoltre sono previsti anche interventi con altri bambini.</a:t>
            </a:r>
          </a:p>
        </p:txBody>
      </p:sp>
      <p:pic>
        <p:nvPicPr>
          <p:cNvPr id="3" name="Immagine 2">
            <a:extLst>
              <a:ext uri="{FF2B5EF4-FFF2-40B4-BE49-F238E27FC236}">
                <a16:creationId xmlns:a16="http://schemas.microsoft.com/office/drawing/2014/main" id="{5D0E45A2-66F2-444E-80F7-BFEFBD72C2B1}"/>
              </a:ext>
            </a:extLst>
          </p:cNvPr>
          <p:cNvPicPr>
            <a:picLocks noChangeAspect="1"/>
          </p:cNvPicPr>
          <p:nvPr/>
        </p:nvPicPr>
        <p:blipFill>
          <a:blip r:embed="rId4"/>
          <a:stretch>
            <a:fillRect/>
          </a:stretch>
        </p:blipFill>
        <p:spPr>
          <a:xfrm>
            <a:off x="4297680" y="4269250"/>
            <a:ext cx="3861582" cy="2413489"/>
          </a:xfrm>
          <a:prstGeom prst="rect">
            <a:avLst/>
          </a:prstGeom>
        </p:spPr>
      </p:pic>
      <p:pic>
        <p:nvPicPr>
          <p:cNvPr id="5" name="Audio 4">
            <a:hlinkClick r:id="" action="ppaction://media"/>
            <a:extLst>
              <a:ext uri="{FF2B5EF4-FFF2-40B4-BE49-F238E27FC236}">
                <a16:creationId xmlns:a16="http://schemas.microsoft.com/office/drawing/2014/main" id="{FAE1448E-96D3-4EBE-AE69-2DCCF4D3E6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81648521"/>
      </p:ext>
    </p:extLst>
  </p:cSld>
  <p:clrMapOvr>
    <a:masterClrMapping/>
  </p:clrMapOvr>
  <mc:AlternateContent xmlns:mc="http://schemas.openxmlformats.org/markup-compatibility/2006">
    <mc:Choice xmlns:p14="http://schemas.microsoft.com/office/powerpoint/2010/main" Requires="p14">
      <p:transition spd="slow" p14:dur="2000" advTm="38089"/>
    </mc:Choice>
    <mc:Fallback>
      <p:transition spd="slow" advTm="38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035CAFF2-A139-4608-9C57-E26A4E9B4E4A}"/>
              </a:ext>
            </a:extLst>
          </p:cNvPr>
          <p:cNvSpPr/>
          <p:nvPr/>
        </p:nvSpPr>
        <p:spPr>
          <a:xfrm>
            <a:off x="2160105" y="197346"/>
            <a:ext cx="9501808" cy="3416320"/>
          </a:xfrm>
          <a:prstGeom prst="rect">
            <a:avLst/>
          </a:prstGeom>
        </p:spPr>
        <p:txBody>
          <a:bodyPr wrap="square">
            <a:spAutoFit/>
          </a:bodyPr>
          <a:lstStyle/>
          <a:p>
            <a:pPr algn="just"/>
            <a:r>
              <a:rPr lang="it-IT" b="1" dirty="0" err="1">
                <a:solidFill>
                  <a:srgbClr val="000000"/>
                </a:solidFill>
              </a:rPr>
              <a:t>Zooterapia</a:t>
            </a:r>
            <a:r>
              <a:rPr lang="it-IT" b="1" dirty="0">
                <a:solidFill>
                  <a:srgbClr val="000000"/>
                </a:solidFill>
              </a:rPr>
              <a:t> (Pet therapy)</a:t>
            </a:r>
          </a:p>
          <a:p>
            <a:pPr algn="just"/>
            <a:r>
              <a:rPr lang="it-IT" dirty="0">
                <a:solidFill>
                  <a:srgbClr val="000000"/>
                </a:solidFill>
              </a:rPr>
              <a:t>Basata sull’interazione con l’animale, non è una forma di trattamento, ma un modo di affrontare alcuni handicap specifici, soprattutto sul piano relazionale e socio-affettivo.</a:t>
            </a:r>
          </a:p>
          <a:p>
            <a:pPr algn="just"/>
            <a:r>
              <a:rPr lang="it-IT" dirty="0">
                <a:solidFill>
                  <a:srgbClr val="000000"/>
                </a:solidFill>
              </a:rPr>
              <a:t>Il rapporto con un cavallo, un cane, un delfino etc., più che rispondere a esigenze evolutive, favorisce l’esperienza emotiva, seppure filtrata dalla minore invasività emotiva dell’animale.</a:t>
            </a:r>
          </a:p>
          <a:p>
            <a:pPr algn="just"/>
            <a:r>
              <a:rPr lang="it-IT" dirty="0">
                <a:solidFill>
                  <a:srgbClr val="000000"/>
                </a:solidFill>
              </a:rPr>
              <a:t>Per tale ragione la </a:t>
            </a:r>
            <a:r>
              <a:rPr lang="it-IT" i="1" dirty="0">
                <a:solidFill>
                  <a:srgbClr val="000000"/>
                </a:solidFill>
              </a:rPr>
              <a:t>pet therapy</a:t>
            </a:r>
            <a:r>
              <a:rPr lang="it-IT" dirty="0">
                <a:solidFill>
                  <a:srgbClr val="000000"/>
                </a:solidFill>
              </a:rPr>
              <a:t> affianca solitamente una terapia tradizionale, con lo scopo di facilitare l’approccio medico e terapeutico nei casi in cui il paziente si dimostri scarsamente collaborativo. La presenza dell’animale, infatti, permette di consolidare un rapporto emotivo con il paziente e, tramite questo rapporto, stabilire un canale di comunicazione </a:t>
            </a:r>
            <a:r>
              <a:rPr lang="it-IT">
                <a:solidFill>
                  <a:srgbClr val="000000"/>
                </a:solidFill>
              </a:rPr>
              <a:t>paziente-animale-medico.</a:t>
            </a:r>
            <a:endParaRPr lang="it-IT" dirty="0">
              <a:solidFill>
                <a:srgbClr val="000000"/>
              </a:solidFill>
            </a:endParaRPr>
          </a:p>
        </p:txBody>
      </p:sp>
      <p:pic>
        <p:nvPicPr>
          <p:cNvPr id="3" name="Immagine 2">
            <a:extLst>
              <a:ext uri="{FF2B5EF4-FFF2-40B4-BE49-F238E27FC236}">
                <a16:creationId xmlns:a16="http://schemas.microsoft.com/office/drawing/2014/main" id="{AFD938AE-7109-4429-9768-3F85E6D1A035}"/>
              </a:ext>
            </a:extLst>
          </p:cNvPr>
          <p:cNvPicPr>
            <a:picLocks noChangeAspect="1"/>
          </p:cNvPicPr>
          <p:nvPr/>
        </p:nvPicPr>
        <p:blipFill>
          <a:blip r:embed="rId4"/>
          <a:stretch>
            <a:fillRect/>
          </a:stretch>
        </p:blipFill>
        <p:spPr>
          <a:xfrm>
            <a:off x="5283069" y="4445194"/>
            <a:ext cx="2454226" cy="1840670"/>
          </a:xfrm>
          <a:prstGeom prst="rect">
            <a:avLst/>
          </a:prstGeom>
        </p:spPr>
      </p:pic>
      <p:pic>
        <p:nvPicPr>
          <p:cNvPr id="4" name="Immagine 3">
            <a:extLst>
              <a:ext uri="{FF2B5EF4-FFF2-40B4-BE49-F238E27FC236}">
                <a16:creationId xmlns:a16="http://schemas.microsoft.com/office/drawing/2014/main" id="{44073338-6E1B-4B68-A8DD-D844387B616E}"/>
              </a:ext>
            </a:extLst>
          </p:cNvPr>
          <p:cNvPicPr>
            <a:picLocks noChangeAspect="1"/>
          </p:cNvPicPr>
          <p:nvPr/>
        </p:nvPicPr>
        <p:blipFill>
          <a:blip r:embed="rId5"/>
          <a:stretch>
            <a:fillRect/>
          </a:stretch>
        </p:blipFill>
        <p:spPr>
          <a:xfrm>
            <a:off x="8777981" y="4445670"/>
            <a:ext cx="2644985" cy="1840194"/>
          </a:xfrm>
          <a:prstGeom prst="rect">
            <a:avLst/>
          </a:prstGeom>
        </p:spPr>
      </p:pic>
      <p:pic>
        <p:nvPicPr>
          <p:cNvPr id="5" name="Immagine 4">
            <a:extLst>
              <a:ext uri="{FF2B5EF4-FFF2-40B4-BE49-F238E27FC236}">
                <a16:creationId xmlns:a16="http://schemas.microsoft.com/office/drawing/2014/main" id="{803D1520-D9B2-41BA-8361-5007EF4A5C51}"/>
              </a:ext>
            </a:extLst>
          </p:cNvPr>
          <p:cNvPicPr>
            <a:picLocks noChangeAspect="1"/>
          </p:cNvPicPr>
          <p:nvPr/>
        </p:nvPicPr>
        <p:blipFill>
          <a:blip r:embed="rId6"/>
          <a:stretch>
            <a:fillRect/>
          </a:stretch>
        </p:blipFill>
        <p:spPr>
          <a:xfrm>
            <a:off x="2401713" y="4445194"/>
            <a:ext cx="1840670" cy="1840670"/>
          </a:xfrm>
          <a:prstGeom prst="rect">
            <a:avLst/>
          </a:prstGeom>
        </p:spPr>
      </p:pic>
      <p:pic>
        <p:nvPicPr>
          <p:cNvPr id="7" name="Audio 6">
            <a:hlinkClick r:id="" action="ppaction://media"/>
            <a:extLst>
              <a:ext uri="{FF2B5EF4-FFF2-40B4-BE49-F238E27FC236}">
                <a16:creationId xmlns:a16="http://schemas.microsoft.com/office/drawing/2014/main" id="{E787DB9F-DC9D-44F8-A6B9-0D019F4125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71975308"/>
      </p:ext>
    </p:extLst>
  </p:cSld>
  <p:clrMapOvr>
    <a:masterClrMapping/>
  </p:clrMapOvr>
  <mc:AlternateContent xmlns:mc="http://schemas.openxmlformats.org/markup-compatibility/2006">
    <mc:Choice xmlns:p14="http://schemas.microsoft.com/office/powerpoint/2010/main" Requires="p14">
      <p:transition spd="slow" p14:dur="2000" advTm="71813"/>
    </mc:Choice>
    <mc:Fallback>
      <p:transition spd="slow" advTm="71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E3F9707-6567-484A-B01D-8BDA6CDFCCB1}"/>
              </a:ext>
            </a:extLst>
          </p:cNvPr>
          <p:cNvSpPr/>
          <p:nvPr/>
        </p:nvSpPr>
        <p:spPr>
          <a:xfrm>
            <a:off x="2054087" y="310132"/>
            <a:ext cx="9727096" cy="1477328"/>
          </a:xfrm>
          <a:prstGeom prst="rect">
            <a:avLst/>
          </a:prstGeom>
        </p:spPr>
        <p:txBody>
          <a:bodyPr wrap="square">
            <a:spAutoFit/>
          </a:bodyPr>
          <a:lstStyle/>
          <a:p>
            <a:pPr algn="just"/>
            <a:r>
              <a:rPr lang="it-IT" dirty="0">
                <a:solidFill>
                  <a:srgbClr val="000000"/>
                </a:solidFill>
              </a:rPr>
              <a:t>Nella </a:t>
            </a:r>
            <a:r>
              <a:rPr lang="it-IT" b="1" dirty="0">
                <a:solidFill>
                  <a:srgbClr val="000000"/>
                </a:solidFill>
              </a:rPr>
              <a:t>scuola dell’infanzia</a:t>
            </a:r>
            <a:r>
              <a:rPr lang="it-IT" dirty="0">
                <a:solidFill>
                  <a:srgbClr val="000000"/>
                </a:solidFill>
              </a:rPr>
              <a:t>, l’innegabile difficoltà che il disabile visivo ha di utilizzare gli strumenti dell’imitazione e del gioco, sia con gli oggetti che con i compagni, deve trovare compensazione preferibilmente in programmi strutturati di </a:t>
            </a:r>
            <a:r>
              <a:rPr lang="it-IT" b="1" dirty="0">
                <a:solidFill>
                  <a:srgbClr val="000000"/>
                </a:solidFill>
              </a:rPr>
              <a:t>pratica psicomotoria</a:t>
            </a:r>
            <a:r>
              <a:rPr lang="it-IT" dirty="0">
                <a:solidFill>
                  <a:srgbClr val="000000"/>
                </a:solidFill>
              </a:rPr>
              <a:t> e in relazioni interpersonali particolarmente sviluppate ed esercitate in </a:t>
            </a:r>
            <a:r>
              <a:rPr lang="it-IT" b="1" dirty="0">
                <a:solidFill>
                  <a:srgbClr val="000000"/>
                </a:solidFill>
              </a:rPr>
              <a:t>piccoli gruppi</a:t>
            </a:r>
            <a:r>
              <a:rPr lang="it-IT" dirty="0">
                <a:solidFill>
                  <a:srgbClr val="000000"/>
                </a:solidFill>
              </a:rPr>
              <a:t>.</a:t>
            </a:r>
            <a:endParaRPr lang="it-IT" dirty="0">
              <a:solidFill>
                <a:srgbClr val="000000"/>
              </a:solidFill>
              <a:effectLst/>
            </a:endParaRPr>
          </a:p>
        </p:txBody>
      </p:sp>
      <p:sp>
        <p:nvSpPr>
          <p:cNvPr id="3" name="Rettangolo 2">
            <a:extLst>
              <a:ext uri="{FF2B5EF4-FFF2-40B4-BE49-F238E27FC236}">
                <a16:creationId xmlns:a16="http://schemas.microsoft.com/office/drawing/2014/main" id="{0EA27078-3A86-4421-AC81-C18318B623E0}"/>
              </a:ext>
            </a:extLst>
          </p:cNvPr>
          <p:cNvSpPr/>
          <p:nvPr/>
        </p:nvSpPr>
        <p:spPr>
          <a:xfrm>
            <a:off x="2054087" y="2069288"/>
            <a:ext cx="9727096" cy="2862322"/>
          </a:xfrm>
          <a:prstGeom prst="rect">
            <a:avLst/>
          </a:prstGeom>
        </p:spPr>
        <p:txBody>
          <a:bodyPr wrap="square">
            <a:spAutoFit/>
          </a:bodyPr>
          <a:lstStyle/>
          <a:p>
            <a:pPr algn="just"/>
            <a:r>
              <a:rPr lang="it-IT" dirty="0">
                <a:solidFill>
                  <a:srgbClr val="000000"/>
                </a:solidFill>
              </a:rPr>
              <a:t>Gli </a:t>
            </a:r>
            <a:r>
              <a:rPr lang="it-IT" b="1" dirty="0">
                <a:solidFill>
                  <a:srgbClr val="000000"/>
                </a:solidFill>
              </a:rPr>
              <a:t>strumenti didattici </a:t>
            </a:r>
            <a:r>
              <a:rPr lang="it-IT" dirty="0">
                <a:solidFill>
                  <a:srgbClr val="000000"/>
                </a:solidFill>
              </a:rPr>
              <a:t>dovranno favorire il potenziamento e l’addestramento dei </a:t>
            </a:r>
            <a:r>
              <a:rPr lang="it-IT" b="1" dirty="0">
                <a:solidFill>
                  <a:srgbClr val="000000"/>
                </a:solidFill>
              </a:rPr>
              <a:t>quattro sensi residui</a:t>
            </a:r>
            <a:r>
              <a:rPr lang="it-IT" dirty="0">
                <a:solidFill>
                  <a:srgbClr val="000000"/>
                </a:solidFill>
              </a:rPr>
              <a:t> a fini cognitivi, pratici, sociali e culturali. In particolare, dovranno essere favoriti gli apprendimenti attivi «sul fare», adattando il materiale ludico/didattico alle esigenze di un approccio tattile/uditivo e/o con visione residua e attivando, specialmente per l’alunno non vedente, idonee tecniche espressivo-creative, quali:</a:t>
            </a:r>
          </a:p>
          <a:p>
            <a:pPr marL="285750" indent="-285750" algn="just">
              <a:buFont typeface="Arial" panose="020B0604020202020204" pitchFamily="34" charset="0"/>
              <a:buChar char="•"/>
            </a:pPr>
            <a:r>
              <a:rPr lang="it-IT" dirty="0">
                <a:solidFill>
                  <a:srgbClr val="000000"/>
                </a:solidFill>
              </a:rPr>
              <a:t>il </a:t>
            </a:r>
            <a:r>
              <a:rPr lang="it-IT" b="1" i="1" dirty="0" err="1">
                <a:solidFill>
                  <a:srgbClr val="000000"/>
                </a:solidFill>
              </a:rPr>
              <a:t>modellaggio</a:t>
            </a:r>
            <a:r>
              <a:rPr lang="it-IT" dirty="0">
                <a:solidFill>
                  <a:srgbClr val="000000"/>
                </a:solidFill>
              </a:rPr>
              <a:t>, </a:t>
            </a:r>
          </a:p>
          <a:p>
            <a:pPr marL="285750" indent="-285750" algn="just">
              <a:buFont typeface="Arial" panose="020B0604020202020204" pitchFamily="34" charset="0"/>
              <a:buChar char="•"/>
            </a:pPr>
            <a:r>
              <a:rPr lang="it-IT" dirty="0">
                <a:solidFill>
                  <a:srgbClr val="000000"/>
                </a:solidFill>
              </a:rPr>
              <a:t>la </a:t>
            </a:r>
            <a:r>
              <a:rPr lang="it-IT" b="1" i="1" dirty="0">
                <a:solidFill>
                  <a:srgbClr val="000000"/>
                </a:solidFill>
              </a:rPr>
              <a:t>composizione polimaterica</a:t>
            </a:r>
            <a:r>
              <a:rPr lang="it-IT" dirty="0">
                <a:solidFill>
                  <a:srgbClr val="000000"/>
                </a:solidFill>
              </a:rPr>
              <a:t>, </a:t>
            </a:r>
          </a:p>
          <a:p>
            <a:pPr marL="285750" indent="-285750" algn="just">
              <a:buFont typeface="Arial" panose="020B0604020202020204" pitchFamily="34" charset="0"/>
              <a:buChar char="•"/>
            </a:pPr>
            <a:r>
              <a:rPr lang="it-IT" dirty="0">
                <a:solidFill>
                  <a:srgbClr val="000000"/>
                </a:solidFill>
              </a:rPr>
              <a:t>il disegno attraverso la </a:t>
            </a:r>
            <a:r>
              <a:rPr lang="it-IT" b="1" i="1" dirty="0">
                <a:solidFill>
                  <a:srgbClr val="000000"/>
                </a:solidFill>
              </a:rPr>
              <a:t>grafica in rilievo</a:t>
            </a:r>
            <a:r>
              <a:rPr lang="it-IT" b="1" dirty="0">
                <a:solidFill>
                  <a:srgbClr val="000000"/>
                </a:solidFill>
              </a:rPr>
              <a:t> </a:t>
            </a:r>
            <a:r>
              <a:rPr lang="it-IT" dirty="0">
                <a:solidFill>
                  <a:srgbClr val="000000"/>
                </a:solidFill>
              </a:rPr>
              <a:t>con sussidi specifici (piano di gomma e album tattili e sensoriali).</a:t>
            </a:r>
            <a:endParaRPr lang="it-IT" dirty="0">
              <a:solidFill>
                <a:srgbClr val="000000"/>
              </a:solidFill>
              <a:effectLst/>
            </a:endParaRPr>
          </a:p>
        </p:txBody>
      </p:sp>
      <p:pic>
        <p:nvPicPr>
          <p:cNvPr id="4098" name="Picture 2" descr="Risultati immagini per piano di gomma">
            <a:extLst>
              <a:ext uri="{FF2B5EF4-FFF2-40B4-BE49-F238E27FC236}">
                <a16:creationId xmlns:a16="http://schemas.microsoft.com/office/drawing/2014/main" id="{B937EEFB-0EC8-4CF2-83D1-27A896D15B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4383" y="4928535"/>
            <a:ext cx="1787059" cy="170363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isultati immagini per album per disegno tattile">
            <a:extLst>
              <a:ext uri="{FF2B5EF4-FFF2-40B4-BE49-F238E27FC236}">
                <a16:creationId xmlns:a16="http://schemas.microsoft.com/office/drawing/2014/main" id="{4629B451-3F34-4177-93B4-90E95D9447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4958114"/>
            <a:ext cx="2511083" cy="167405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Risultati immagini per disegno polimaterico">
            <a:extLst>
              <a:ext uri="{FF2B5EF4-FFF2-40B4-BE49-F238E27FC236}">
                <a16:creationId xmlns:a16="http://schemas.microsoft.com/office/drawing/2014/main" id="{307F4482-4489-40CB-858A-EDEE31DAE8B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4104" name="Picture 8" descr="Risultati immagini per disegno polimaterico">
            <a:extLst>
              <a:ext uri="{FF2B5EF4-FFF2-40B4-BE49-F238E27FC236}">
                <a16:creationId xmlns:a16="http://schemas.microsoft.com/office/drawing/2014/main" id="{63FA36D4-0DC3-4EB7-BD6E-194CD668F0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7040" y="4958114"/>
            <a:ext cx="2232073" cy="1674055"/>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CA922CBD-D31D-490C-8548-4B9922AD570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86049728"/>
      </p:ext>
    </p:extLst>
  </p:cSld>
  <p:clrMapOvr>
    <a:masterClrMapping/>
  </p:clrMapOvr>
  <mc:AlternateContent xmlns:mc="http://schemas.openxmlformats.org/markup-compatibility/2006">
    <mc:Choice xmlns:p14="http://schemas.microsoft.com/office/powerpoint/2010/main" Requires="p14">
      <p:transition spd="slow" p14:dur="2000" advTm="36899"/>
    </mc:Choice>
    <mc:Fallback>
      <p:transition spd="slow" advTm="36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FC43B8E8-A99F-4D22-816B-E09A919E20D5}"/>
              </a:ext>
            </a:extLst>
          </p:cNvPr>
          <p:cNvSpPr/>
          <p:nvPr/>
        </p:nvSpPr>
        <p:spPr>
          <a:xfrm>
            <a:off x="2080591" y="257123"/>
            <a:ext cx="9594573" cy="1477328"/>
          </a:xfrm>
          <a:prstGeom prst="rect">
            <a:avLst/>
          </a:prstGeom>
        </p:spPr>
        <p:txBody>
          <a:bodyPr wrap="square">
            <a:spAutoFit/>
          </a:bodyPr>
          <a:lstStyle/>
          <a:p>
            <a:pPr algn="just"/>
            <a:r>
              <a:rPr lang="it-IT" dirty="0">
                <a:solidFill>
                  <a:srgbClr val="000000"/>
                </a:solidFill>
              </a:rPr>
              <a:t>Nell’ambito delle attività di </a:t>
            </a:r>
            <a:r>
              <a:rPr lang="it-IT" dirty="0" err="1">
                <a:solidFill>
                  <a:srgbClr val="000000"/>
                </a:solidFill>
              </a:rPr>
              <a:t>prelettura</a:t>
            </a:r>
            <a:r>
              <a:rPr lang="it-IT" dirty="0">
                <a:solidFill>
                  <a:srgbClr val="000000"/>
                </a:solidFill>
              </a:rPr>
              <a:t> e </a:t>
            </a:r>
            <a:r>
              <a:rPr lang="it-IT" dirty="0" err="1">
                <a:solidFill>
                  <a:srgbClr val="000000"/>
                </a:solidFill>
              </a:rPr>
              <a:t>prescrittura</a:t>
            </a:r>
            <a:r>
              <a:rPr lang="it-IT" dirty="0">
                <a:solidFill>
                  <a:srgbClr val="000000"/>
                </a:solidFill>
              </a:rPr>
              <a:t> devono privilegiarsi gli speciali sussidi utilizzati per l’approccio all’</a:t>
            </a:r>
            <a:r>
              <a:rPr lang="it-IT" b="1" dirty="0">
                <a:solidFill>
                  <a:srgbClr val="000000"/>
                </a:solidFill>
              </a:rPr>
              <a:t>alfabetizzazione Braille</a:t>
            </a:r>
            <a:r>
              <a:rPr lang="it-IT" dirty="0">
                <a:solidFill>
                  <a:srgbClr val="000000"/>
                </a:solidFill>
              </a:rPr>
              <a:t>, quali </a:t>
            </a:r>
            <a:r>
              <a:rPr lang="it-IT" i="1" dirty="0">
                <a:solidFill>
                  <a:srgbClr val="000000"/>
                </a:solidFill>
              </a:rPr>
              <a:t>casellari</a:t>
            </a:r>
            <a:r>
              <a:rPr lang="it-IT" dirty="0">
                <a:solidFill>
                  <a:srgbClr val="000000"/>
                </a:solidFill>
              </a:rPr>
              <a:t>, </a:t>
            </a:r>
            <a:r>
              <a:rPr lang="it-IT" i="1" dirty="0">
                <a:solidFill>
                  <a:srgbClr val="000000"/>
                </a:solidFill>
              </a:rPr>
              <a:t>tavoletta con incavi e </a:t>
            </a:r>
            <a:r>
              <a:rPr lang="it-IT" i="1" dirty="0" err="1">
                <a:solidFill>
                  <a:srgbClr val="000000"/>
                </a:solidFill>
              </a:rPr>
              <a:t>tappini</a:t>
            </a:r>
            <a:r>
              <a:rPr lang="it-IT" dirty="0">
                <a:solidFill>
                  <a:srgbClr val="000000"/>
                </a:solidFill>
              </a:rPr>
              <a:t>, </a:t>
            </a:r>
            <a:r>
              <a:rPr lang="it-IT" i="1" dirty="0">
                <a:solidFill>
                  <a:srgbClr val="000000"/>
                </a:solidFill>
              </a:rPr>
              <a:t>chiodini e supporto con fori</a:t>
            </a:r>
            <a:r>
              <a:rPr lang="it-IT" dirty="0">
                <a:solidFill>
                  <a:srgbClr val="000000"/>
                </a:solidFill>
              </a:rPr>
              <a:t>, </a:t>
            </a:r>
            <a:r>
              <a:rPr lang="it-IT" i="1" dirty="0" err="1">
                <a:solidFill>
                  <a:srgbClr val="000000"/>
                </a:solidFill>
              </a:rPr>
              <a:t>dattiloritmica</a:t>
            </a:r>
            <a:r>
              <a:rPr lang="it-IT" i="1" dirty="0">
                <a:solidFill>
                  <a:srgbClr val="000000"/>
                </a:solidFill>
              </a:rPr>
              <a:t> a sei punti</a:t>
            </a:r>
            <a:r>
              <a:rPr lang="it-IT" dirty="0">
                <a:solidFill>
                  <a:srgbClr val="000000"/>
                </a:solidFill>
              </a:rPr>
              <a:t>, la </a:t>
            </a:r>
            <a:r>
              <a:rPr lang="it-IT" i="1" dirty="0">
                <a:solidFill>
                  <a:srgbClr val="000000"/>
                </a:solidFill>
              </a:rPr>
              <a:t>tavoletta Braille</a:t>
            </a:r>
            <a:r>
              <a:rPr lang="it-IT" dirty="0">
                <a:solidFill>
                  <a:srgbClr val="000000"/>
                </a:solidFill>
              </a:rPr>
              <a:t> con punteruolo, il </a:t>
            </a:r>
            <a:r>
              <a:rPr lang="it-IT" dirty="0" err="1">
                <a:solidFill>
                  <a:srgbClr val="000000"/>
                </a:solidFill>
              </a:rPr>
              <a:t>videoingranditore</a:t>
            </a:r>
            <a:r>
              <a:rPr lang="it-IT" dirty="0">
                <a:solidFill>
                  <a:srgbClr val="000000"/>
                </a:solidFill>
              </a:rPr>
              <a:t> e gli occhiali speciali, la </a:t>
            </a:r>
            <a:r>
              <a:rPr lang="it-IT" dirty="0" err="1">
                <a:solidFill>
                  <a:srgbClr val="000000"/>
                </a:solidFill>
              </a:rPr>
              <a:t>segnografia</a:t>
            </a:r>
            <a:r>
              <a:rPr lang="it-IT" dirty="0">
                <a:solidFill>
                  <a:srgbClr val="000000"/>
                </a:solidFill>
              </a:rPr>
              <a:t> “Braille, il </a:t>
            </a:r>
            <a:r>
              <a:rPr lang="it-IT" dirty="0" err="1">
                <a:solidFill>
                  <a:srgbClr val="000000"/>
                </a:solidFill>
              </a:rPr>
              <a:t>cubaritmo</a:t>
            </a:r>
            <a:r>
              <a:rPr lang="it-IT" i="1" dirty="0">
                <a:solidFill>
                  <a:srgbClr val="000000"/>
                </a:solidFill>
              </a:rPr>
              <a:t>, </a:t>
            </a:r>
            <a:r>
              <a:rPr lang="it-IT" dirty="0">
                <a:solidFill>
                  <a:srgbClr val="000000"/>
                </a:solidFill>
              </a:rPr>
              <a:t>il </a:t>
            </a:r>
            <a:r>
              <a:rPr lang="it-IT" dirty="0" err="1">
                <a:solidFill>
                  <a:srgbClr val="000000"/>
                </a:solidFill>
              </a:rPr>
              <a:t>Geomèplan</a:t>
            </a:r>
            <a:r>
              <a:rPr lang="it-IT" dirty="0">
                <a:solidFill>
                  <a:srgbClr val="000000"/>
                </a:solidFill>
              </a:rPr>
              <a:t>, le cartine in rilievo.</a:t>
            </a:r>
            <a:endParaRPr lang="it-IT" dirty="0">
              <a:solidFill>
                <a:srgbClr val="000000"/>
              </a:solidFill>
              <a:effectLst/>
            </a:endParaRPr>
          </a:p>
        </p:txBody>
      </p:sp>
      <p:pic>
        <p:nvPicPr>
          <p:cNvPr id="5122" name="Picture 2" descr="Risultati immagini per casellari per ipovedenti">
            <a:extLst>
              <a:ext uri="{FF2B5EF4-FFF2-40B4-BE49-F238E27FC236}">
                <a16:creationId xmlns:a16="http://schemas.microsoft.com/office/drawing/2014/main" id="{E7F80FC2-EA97-4EFC-9000-D4A695628C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589" y="1748156"/>
            <a:ext cx="1969772" cy="147732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magine correlata">
            <a:extLst>
              <a:ext uri="{FF2B5EF4-FFF2-40B4-BE49-F238E27FC236}">
                <a16:creationId xmlns:a16="http://schemas.microsoft.com/office/drawing/2014/main" id="{B4821A46-D9A9-4941-9A10-8AB6630F0D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0577" y="1829869"/>
            <a:ext cx="1905577" cy="137865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Risultati immagini per dattiloritmica a sei punti">
            <a:extLst>
              <a:ext uri="{FF2B5EF4-FFF2-40B4-BE49-F238E27FC236}">
                <a16:creationId xmlns:a16="http://schemas.microsoft.com/office/drawing/2014/main" id="{659EC9D3-D825-40E4-89CB-B4A9B534160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AutoShape 10" descr="Risultati immagini per dattiloritmica a sei punti">
            <a:extLst>
              <a:ext uri="{FF2B5EF4-FFF2-40B4-BE49-F238E27FC236}">
                <a16:creationId xmlns:a16="http://schemas.microsoft.com/office/drawing/2014/main" id="{AA611BDC-9686-4DA3-A329-FD373FDDBBA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6" name="Immagine 5">
            <a:extLst>
              <a:ext uri="{FF2B5EF4-FFF2-40B4-BE49-F238E27FC236}">
                <a16:creationId xmlns:a16="http://schemas.microsoft.com/office/drawing/2014/main" id="{3CA36B6E-6674-4869-B5B8-66A74A0B85A9}"/>
              </a:ext>
            </a:extLst>
          </p:cNvPr>
          <p:cNvPicPr>
            <a:picLocks noChangeAspect="1"/>
          </p:cNvPicPr>
          <p:nvPr/>
        </p:nvPicPr>
        <p:blipFill>
          <a:blip r:embed="rId6"/>
          <a:stretch>
            <a:fillRect/>
          </a:stretch>
        </p:blipFill>
        <p:spPr>
          <a:xfrm>
            <a:off x="474054" y="3433381"/>
            <a:ext cx="1905577" cy="1427343"/>
          </a:xfrm>
          <a:prstGeom prst="rect">
            <a:avLst/>
          </a:prstGeom>
        </p:spPr>
      </p:pic>
      <p:pic>
        <p:nvPicPr>
          <p:cNvPr id="7" name="Immagine 6">
            <a:extLst>
              <a:ext uri="{FF2B5EF4-FFF2-40B4-BE49-F238E27FC236}">
                <a16:creationId xmlns:a16="http://schemas.microsoft.com/office/drawing/2014/main" id="{127C9249-46FE-484C-A1AB-8E42DDE5AD2C}"/>
              </a:ext>
            </a:extLst>
          </p:cNvPr>
          <p:cNvPicPr>
            <a:picLocks noChangeAspect="1"/>
          </p:cNvPicPr>
          <p:nvPr/>
        </p:nvPicPr>
        <p:blipFill>
          <a:blip r:embed="rId7"/>
          <a:stretch>
            <a:fillRect/>
          </a:stretch>
        </p:blipFill>
        <p:spPr>
          <a:xfrm>
            <a:off x="5966166" y="3341855"/>
            <a:ext cx="1364456" cy="1819275"/>
          </a:xfrm>
          <a:prstGeom prst="rect">
            <a:avLst/>
          </a:prstGeom>
        </p:spPr>
      </p:pic>
      <p:sp>
        <p:nvSpPr>
          <p:cNvPr id="8" name="Rettangolo 7">
            <a:extLst>
              <a:ext uri="{FF2B5EF4-FFF2-40B4-BE49-F238E27FC236}">
                <a16:creationId xmlns:a16="http://schemas.microsoft.com/office/drawing/2014/main" id="{7B8C003C-B935-402D-A5FC-FD721B088A16}"/>
              </a:ext>
            </a:extLst>
          </p:cNvPr>
          <p:cNvSpPr/>
          <p:nvPr/>
        </p:nvSpPr>
        <p:spPr>
          <a:xfrm>
            <a:off x="2704653" y="2138169"/>
            <a:ext cx="2483372" cy="369332"/>
          </a:xfrm>
          <a:prstGeom prst="rect">
            <a:avLst/>
          </a:prstGeom>
        </p:spPr>
        <p:txBody>
          <a:bodyPr wrap="none">
            <a:spAutoFit/>
          </a:bodyPr>
          <a:lstStyle/>
          <a:p>
            <a:r>
              <a:rPr lang="it-IT" i="1" dirty="0">
                <a:solidFill>
                  <a:srgbClr val="000000"/>
                </a:solidFill>
              </a:rPr>
              <a:t>Casellario romagnoli</a:t>
            </a:r>
            <a:endParaRPr lang="it-IT" dirty="0"/>
          </a:p>
        </p:txBody>
      </p:sp>
      <p:sp>
        <p:nvSpPr>
          <p:cNvPr id="9" name="Rettangolo 8">
            <a:extLst>
              <a:ext uri="{FF2B5EF4-FFF2-40B4-BE49-F238E27FC236}">
                <a16:creationId xmlns:a16="http://schemas.microsoft.com/office/drawing/2014/main" id="{3E546DE1-9607-40D8-BA5E-0C4EB552DDE9}"/>
              </a:ext>
            </a:extLst>
          </p:cNvPr>
          <p:cNvSpPr/>
          <p:nvPr/>
        </p:nvSpPr>
        <p:spPr>
          <a:xfrm>
            <a:off x="7641748" y="2089729"/>
            <a:ext cx="4259804" cy="646331"/>
          </a:xfrm>
          <a:prstGeom prst="rect">
            <a:avLst/>
          </a:prstGeom>
        </p:spPr>
        <p:txBody>
          <a:bodyPr wrap="square">
            <a:spAutoFit/>
          </a:bodyPr>
          <a:lstStyle/>
          <a:p>
            <a:r>
              <a:rPr lang="it-IT" i="1" dirty="0">
                <a:solidFill>
                  <a:srgbClr val="000000"/>
                </a:solidFill>
              </a:rPr>
              <a:t>Tavoletta con incavi e </a:t>
            </a:r>
            <a:r>
              <a:rPr lang="it-IT" i="1" dirty="0" err="1">
                <a:solidFill>
                  <a:srgbClr val="000000"/>
                </a:solidFill>
              </a:rPr>
              <a:t>tappini</a:t>
            </a:r>
            <a:r>
              <a:rPr lang="it-IT" dirty="0">
                <a:solidFill>
                  <a:srgbClr val="000000"/>
                </a:solidFill>
              </a:rPr>
              <a:t>, </a:t>
            </a:r>
            <a:r>
              <a:rPr lang="it-IT" i="1" dirty="0">
                <a:solidFill>
                  <a:srgbClr val="000000"/>
                </a:solidFill>
              </a:rPr>
              <a:t>chiodini e supporto con fori</a:t>
            </a:r>
            <a:endParaRPr lang="it-IT" dirty="0"/>
          </a:p>
        </p:txBody>
      </p:sp>
      <p:sp>
        <p:nvSpPr>
          <p:cNvPr id="10" name="Rettangolo 9">
            <a:extLst>
              <a:ext uri="{FF2B5EF4-FFF2-40B4-BE49-F238E27FC236}">
                <a16:creationId xmlns:a16="http://schemas.microsoft.com/office/drawing/2014/main" id="{F88B9F06-3027-4EAA-AF6D-DDA71850800D}"/>
              </a:ext>
            </a:extLst>
          </p:cNvPr>
          <p:cNvSpPr/>
          <p:nvPr/>
        </p:nvSpPr>
        <p:spPr>
          <a:xfrm>
            <a:off x="7641748" y="3777720"/>
            <a:ext cx="3719288" cy="369332"/>
          </a:xfrm>
          <a:prstGeom prst="rect">
            <a:avLst/>
          </a:prstGeom>
        </p:spPr>
        <p:txBody>
          <a:bodyPr wrap="none">
            <a:spAutoFit/>
          </a:bodyPr>
          <a:lstStyle/>
          <a:p>
            <a:r>
              <a:rPr lang="it-IT" i="1" dirty="0">
                <a:solidFill>
                  <a:srgbClr val="000000"/>
                </a:solidFill>
              </a:rPr>
              <a:t>Tavoletta Braille</a:t>
            </a:r>
            <a:r>
              <a:rPr lang="it-IT" dirty="0">
                <a:solidFill>
                  <a:srgbClr val="000000"/>
                </a:solidFill>
              </a:rPr>
              <a:t> con punteruolo</a:t>
            </a:r>
            <a:endParaRPr lang="it-IT" dirty="0"/>
          </a:p>
        </p:txBody>
      </p:sp>
      <p:sp>
        <p:nvSpPr>
          <p:cNvPr id="11" name="Rettangolo 10">
            <a:extLst>
              <a:ext uri="{FF2B5EF4-FFF2-40B4-BE49-F238E27FC236}">
                <a16:creationId xmlns:a16="http://schemas.microsoft.com/office/drawing/2014/main" id="{56A2D493-A403-4069-BAB0-A8347B1F0F25}"/>
              </a:ext>
            </a:extLst>
          </p:cNvPr>
          <p:cNvSpPr/>
          <p:nvPr/>
        </p:nvSpPr>
        <p:spPr>
          <a:xfrm>
            <a:off x="2515647" y="3760601"/>
            <a:ext cx="2877711" cy="369332"/>
          </a:xfrm>
          <a:prstGeom prst="rect">
            <a:avLst/>
          </a:prstGeom>
        </p:spPr>
        <p:txBody>
          <a:bodyPr wrap="none">
            <a:spAutoFit/>
          </a:bodyPr>
          <a:lstStyle/>
          <a:p>
            <a:r>
              <a:rPr lang="it-IT" i="1" dirty="0" err="1">
                <a:solidFill>
                  <a:srgbClr val="000000"/>
                </a:solidFill>
              </a:rPr>
              <a:t>Dattiloritmica</a:t>
            </a:r>
            <a:r>
              <a:rPr lang="it-IT" i="1" dirty="0">
                <a:solidFill>
                  <a:srgbClr val="000000"/>
                </a:solidFill>
              </a:rPr>
              <a:t> a sei punti</a:t>
            </a:r>
            <a:endParaRPr lang="it-IT" dirty="0"/>
          </a:p>
        </p:txBody>
      </p:sp>
      <p:pic>
        <p:nvPicPr>
          <p:cNvPr id="5132" name="Picture 12" descr="Risultati immagini per videoingranditore e occhiali speciali">
            <a:extLst>
              <a:ext uri="{FF2B5EF4-FFF2-40B4-BE49-F238E27FC236}">
                <a16:creationId xmlns:a16="http://schemas.microsoft.com/office/drawing/2014/main" id="{EC2B8376-883A-451F-BEBD-D00997AA6A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267" y="5058079"/>
            <a:ext cx="1969772" cy="1471173"/>
          </a:xfrm>
          <a:prstGeom prst="rect">
            <a:avLst/>
          </a:prstGeom>
          <a:noFill/>
          <a:extLst>
            <a:ext uri="{909E8E84-426E-40DD-AFC4-6F175D3DCCD1}">
              <a14:hiddenFill xmlns:a14="http://schemas.microsoft.com/office/drawing/2010/main">
                <a:solidFill>
                  <a:srgbClr val="FFFFFF"/>
                </a:solidFill>
              </a14:hiddenFill>
            </a:ext>
          </a:extLst>
        </p:spPr>
      </p:pic>
      <p:sp>
        <p:nvSpPr>
          <p:cNvPr id="12" name="Rettangolo 11">
            <a:extLst>
              <a:ext uri="{FF2B5EF4-FFF2-40B4-BE49-F238E27FC236}">
                <a16:creationId xmlns:a16="http://schemas.microsoft.com/office/drawing/2014/main" id="{95731604-C529-4444-8B1F-FA5E67E3CD41}"/>
              </a:ext>
            </a:extLst>
          </p:cNvPr>
          <p:cNvSpPr/>
          <p:nvPr/>
        </p:nvSpPr>
        <p:spPr>
          <a:xfrm>
            <a:off x="2441146" y="5465876"/>
            <a:ext cx="2217274" cy="369332"/>
          </a:xfrm>
          <a:prstGeom prst="rect">
            <a:avLst/>
          </a:prstGeom>
        </p:spPr>
        <p:txBody>
          <a:bodyPr wrap="none">
            <a:spAutoFit/>
          </a:bodyPr>
          <a:lstStyle/>
          <a:p>
            <a:r>
              <a:rPr lang="it-IT" dirty="0" err="1">
                <a:solidFill>
                  <a:srgbClr val="000000"/>
                </a:solidFill>
              </a:rPr>
              <a:t>Videoingranditore</a:t>
            </a:r>
            <a:endParaRPr lang="it-IT" dirty="0"/>
          </a:p>
        </p:txBody>
      </p:sp>
      <p:pic>
        <p:nvPicPr>
          <p:cNvPr id="13" name="Immagine 12">
            <a:extLst>
              <a:ext uri="{FF2B5EF4-FFF2-40B4-BE49-F238E27FC236}">
                <a16:creationId xmlns:a16="http://schemas.microsoft.com/office/drawing/2014/main" id="{A303CC61-D397-4F00-8D31-FD8115EFDA09}"/>
              </a:ext>
            </a:extLst>
          </p:cNvPr>
          <p:cNvPicPr>
            <a:picLocks noChangeAspect="1"/>
          </p:cNvPicPr>
          <p:nvPr/>
        </p:nvPicPr>
        <p:blipFill>
          <a:blip r:embed="rId9"/>
          <a:stretch>
            <a:fillRect/>
          </a:stretch>
        </p:blipFill>
        <p:spPr>
          <a:xfrm>
            <a:off x="4853044" y="5031115"/>
            <a:ext cx="2024833" cy="1687361"/>
          </a:xfrm>
          <a:prstGeom prst="rect">
            <a:avLst/>
          </a:prstGeom>
        </p:spPr>
      </p:pic>
      <p:sp>
        <p:nvSpPr>
          <p:cNvPr id="14" name="Rettangolo 13">
            <a:extLst>
              <a:ext uri="{FF2B5EF4-FFF2-40B4-BE49-F238E27FC236}">
                <a16:creationId xmlns:a16="http://schemas.microsoft.com/office/drawing/2014/main" id="{83B44B4E-F300-4213-9ABE-A4D62311ECDB}"/>
              </a:ext>
            </a:extLst>
          </p:cNvPr>
          <p:cNvSpPr/>
          <p:nvPr/>
        </p:nvSpPr>
        <p:spPr>
          <a:xfrm>
            <a:off x="6983656" y="5608999"/>
            <a:ext cx="1388522" cy="369332"/>
          </a:xfrm>
          <a:prstGeom prst="rect">
            <a:avLst/>
          </a:prstGeom>
        </p:spPr>
        <p:txBody>
          <a:bodyPr wrap="none">
            <a:spAutoFit/>
          </a:bodyPr>
          <a:lstStyle/>
          <a:p>
            <a:pPr lvl="0"/>
            <a:r>
              <a:rPr lang="it-IT" i="1" dirty="0" err="1">
                <a:solidFill>
                  <a:srgbClr val="000000"/>
                </a:solidFill>
              </a:rPr>
              <a:t>Cubaritmo</a:t>
            </a:r>
            <a:endParaRPr lang="it-IT" dirty="0">
              <a:solidFill>
                <a:prstClr val="black"/>
              </a:solidFill>
            </a:endParaRPr>
          </a:p>
        </p:txBody>
      </p:sp>
      <p:sp>
        <p:nvSpPr>
          <p:cNvPr id="15" name="AutoShape 16" descr="Risultati immagini per cartine in rilievo">
            <a:extLst>
              <a:ext uri="{FF2B5EF4-FFF2-40B4-BE49-F238E27FC236}">
                <a16:creationId xmlns:a16="http://schemas.microsoft.com/office/drawing/2014/main" id="{B05DEDCA-A4D2-4DD7-8130-7C3698A72DA1}"/>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6" name="Immagine 15">
            <a:extLst>
              <a:ext uri="{FF2B5EF4-FFF2-40B4-BE49-F238E27FC236}">
                <a16:creationId xmlns:a16="http://schemas.microsoft.com/office/drawing/2014/main" id="{AA7A6B06-1BD8-4BB8-8256-710BA854B6A6}"/>
              </a:ext>
            </a:extLst>
          </p:cNvPr>
          <p:cNvPicPr>
            <a:picLocks noChangeAspect="1"/>
          </p:cNvPicPr>
          <p:nvPr/>
        </p:nvPicPr>
        <p:blipFill>
          <a:blip r:embed="rId10"/>
          <a:stretch>
            <a:fillRect/>
          </a:stretch>
        </p:blipFill>
        <p:spPr>
          <a:xfrm>
            <a:off x="9501392" y="4569187"/>
            <a:ext cx="1580548" cy="1183885"/>
          </a:xfrm>
          <a:prstGeom prst="rect">
            <a:avLst/>
          </a:prstGeom>
        </p:spPr>
      </p:pic>
      <p:sp>
        <p:nvSpPr>
          <p:cNvPr id="17" name="Rettangolo 16">
            <a:extLst>
              <a:ext uri="{FF2B5EF4-FFF2-40B4-BE49-F238E27FC236}">
                <a16:creationId xmlns:a16="http://schemas.microsoft.com/office/drawing/2014/main" id="{0F0F0AE7-E009-4FBA-ADF5-36D9F934A745}"/>
              </a:ext>
            </a:extLst>
          </p:cNvPr>
          <p:cNvSpPr/>
          <p:nvPr/>
        </p:nvSpPr>
        <p:spPr>
          <a:xfrm>
            <a:off x="9326497" y="5990541"/>
            <a:ext cx="1968809" cy="369332"/>
          </a:xfrm>
          <a:prstGeom prst="rect">
            <a:avLst/>
          </a:prstGeom>
        </p:spPr>
        <p:txBody>
          <a:bodyPr wrap="none">
            <a:spAutoFit/>
          </a:bodyPr>
          <a:lstStyle/>
          <a:p>
            <a:r>
              <a:rPr lang="it-IT" dirty="0">
                <a:solidFill>
                  <a:srgbClr val="000000"/>
                </a:solidFill>
              </a:rPr>
              <a:t>Cartine in rilievo</a:t>
            </a:r>
            <a:endParaRPr lang="it-IT" dirty="0"/>
          </a:p>
        </p:txBody>
      </p:sp>
      <p:pic>
        <p:nvPicPr>
          <p:cNvPr id="18" name="Audio 17">
            <a:hlinkClick r:id="" action="ppaction://media"/>
            <a:extLst>
              <a:ext uri="{FF2B5EF4-FFF2-40B4-BE49-F238E27FC236}">
                <a16:creationId xmlns:a16="http://schemas.microsoft.com/office/drawing/2014/main" id="{A633EDC2-25A9-4660-A60A-4B67C145BC8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75027338"/>
      </p:ext>
    </p:extLst>
  </p:cSld>
  <p:clrMapOvr>
    <a:masterClrMapping/>
  </p:clrMapOvr>
  <mc:AlternateContent xmlns:mc="http://schemas.openxmlformats.org/markup-compatibility/2006">
    <mc:Choice xmlns:p14="http://schemas.microsoft.com/office/powerpoint/2010/main" Requires="p14">
      <p:transition spd="slow" p14:dur="2000" advTm="29828"/>
    </mc:Choice>
    <mc:Fallback>
      <p:transition spd="slow" advTm="29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4BE7613-1D52-40EE-911E-AFCE5B47B413}"/>
              </a:ext>
            </a:extLst>
          </p:cNvPr>
          <p:cNvSpPr/>
          <p:nvPr/>
        </p:nvSpPr>
        <p:spPr>
          <a:xfrm>
            <a:off x="1932370" y="426524"/>
            <a:ext cx="9939130" cy="6186309"/>
          </a:xfrm>
          <a:prstGeom prst="rect">
            <a:avLst/>
          </a:prstGeom>
        </p:spPr>
        <p:txBody>
          <a:bodyPr wrap="square">
            <a:spAutoFit/>
          </a:bodyPr>
          <a:lstStyle/>
          <a:p>
            <a:pPr algn="just"/>
            <a:r>
              <a:rPr lang="it-IT" dirty="0">
                <a:solidFill>
                  <a:srgbClr val="000000"/>
                </a:solidFill>
              </a:rPr>
              <a:t>Il </a:t>
            </a:r>
            <a:r>
              <a:rPr lang="it-IT" b="1" dirty="0">
                <a:solidFill>
                  <a:srgbClr val="000000"/>
                </a:solidFill>
              </a:rPr>
              <a:t>Braille</a:t>
            </a:r>
            <a:r>
              <a:rPr lang="it-IT" dirty="0">
                <a:solidFill>
                  <a:srgbClr val="000000"/>
                </a:solidFill>
              </a:rPr>
              <a:t> è un sistema di scrittura e lettura a rilievo messo a punto nel 1821 dal francese Louis Braille. Il sistema consiste in simboli formati da un massimo di sei punti, impressi con un punteruolo su fogli di carta spessa o, più raramente, di plastica. Il punteruolo viene orientato, da chi scrive, entro caselle della grandezza di circa 3 × 2 millimetri, inserite in un regolo in plastica o in metallo di lunghezza variabile che viene fatto scorrere su un telaio incardinato su una tavoletta scanalata dello stesso materiale, su cui si blocca il foglio.</a:t>
            </a:r>
          </a:p>
          <a:p>
            <a:pPr algn="just"/>
            <a:endParaRPr lang="it-IT" dirty="0">
              <a:solidFill>
                <a:srgbClr val="000000"/>
              </a:solidFill>
            </a:endParaRPr>
          </a:p>
          <a:p>
            <a:pPr algn="just"/>
            <a:endParaRPr lang="it-IT" dirty="0">
              <a:solidFill>
                <a:srgbClr val="000000"/>
              </a:solidFill>
            </a:endParaRPr>
          </a:p>
          <a:p>
            <a:pPr algn="just"/>
            <a:endParaRPr lang="it-IT" dirty="0">
              <a:solidFill>
                <a:srgbClr val="000000"/>
              </a:solidFill>
            </a:endParaRPr>
          </a:p>
          <a:p>
            <a:pPr algn="just"/>
            <a:endParaRPr lang="it-IT" dirty="0">
              <a:solidFill>
                <a:srgbClr val="000000"/>
              </a:solidFill>
            </a:endParaRPr>
          </a:p>
          <a:p>
            <a:pPr algn="just"/>
            <a:endParaRPr lang="it-IT" dirty="0">
              <a:solidFill>
                <a:srgbClr val="000000"/>
              </a:solidFill>
            </a:endParaRPr>
          </a:p>
          <a:p>
            <a:pPr algn="just"/>
            <a:endParaRPr lang="it-IT" dirty="0">
              <a:solidFill>
                <a:srgbClr val="000000"/>
              </a:solidFill>
            </a:endParaRPr>
          </a:p>
          <a:p>
            <a:pPr algn="just"/>
            <a:endParaRPr lang="it-IT" dirty="0">
              <a:solidFill>
                <a:srgbClr val="000000"/>
              </a:solidFill>
            </a:endParaRPr>
          </a:p>
          <a:p>
            <a:pPr algn="just"/>
            <a:endParaRPr lang="it-IT" dirty="0">
              <a:solidFill>
                <a:srgbClr val="000000"/>
              </a:solidFill>
            </a:endParaRPr>
          </a:p>
          <a:p>
            <a:pPr algn="just"/>
            <a:endParaRPr lang="it-IT" dirty="0">
              <a:solidFill>
                <a:srgbClr val="000000"/>
              </a:solidFill>
            </a:endParaRPr>
          </a:p>
          <a:p>
            <a:pPr algn="just"/>
            <a:endParaRPr lang="it-IT" dirty="0">
              <a:solidFill>
                <a:srgbClr val="000000"/>
              </a:solidFill>
            </a:endParaRPr>
          </a:p>
          <a:p>
            <a:pPr algn="just"/>
            <a:endParaRPr lang="it-IT" dirty="0">
              <a:solidFill>
                <a:srgbClr val="000000"/>
              </a:solidFill>
            </a:endParaRPr>
          </a:p>
          <a:p>
            <a:pPr algn="just"/>
            <a:endParaRPr lang="it-IT" dirty="0">
              <a:solidFill>
                <a:srgbClr val="000000"/>
              </a:solidFill>
            </a:endParaRPr>
          </a:p>
          <a:p>
            <a:pPr algn="just"/>
            <a:r>
              <a:rPr lang="it-IT" dirty="0">
                <a:solidFill>
                  <a:srgbClr val="000000"/>
                </a:solidFill>
              </a:rPr>
              <a:t>Il sistema Braille è utilizzato anche in </a:t>
            </a:r>
            <a:r>
              <a:rPr lang="it-IT" b="1" dirty="0">
                <a:solidFill>
                  <a:srgbClr val="000000"/>
                </a:solidFill>
              </a:rPr>
              <a:t>informatica</a:t>
            </a:r>
            <a:r>
              <a:rPr lang="it-IT" dirty="0">
                <a:solidFill>
                  <a:srgbClr val="000000"/>
                </a:solidFill>
              </a:rPr>
              <a:t>; infatti, display tattili che riproducono caratteri ad otto punti consentono ad un non vedente di leggere i contenuti che appaiono sullo schermo di un computer.</a:t>
            </a:r>
          </a:p>
        </p:txBody>
      </p:sp>
      <p:pic>
        <p:nvPicPr>
          <p:cNvPr id="3" name="Immagine 2">
            <a:extLst>
              <a:ext uri="{FF2B5EF4-FFF2-40B4-BE49-F238E27FC236}">
                <a16:creationId xmlns:a16="http://schemas.microsoft.com/office/drawing/2014/main" id="{090A31AE-7B2D-48F7-BE06-F0BC424EE65C}"/>
              </a:ext>
            </a:extLst>
          </p:cNvPr>
          <p:cNvPicPr>
            <a:picLocks noChangeAspect="1"/>
          </p:cNvPicPr>
          <p:nvPr/>
        </p:nvPicPr>
        <p:blipFill>
          <a:blip r:embed="rId4"/>
          <a:stretch>
            <a:fillRect/>
          </a:stretch>
        </p:blipFill>
        <p:spPr>
          <a:xfrm>
            <a:off x="4098387" y="2535004"/>
            <a:ext cx="5824025" cy="2450944"/>
          </a:xfrm>
          <a:prstGeom prst="rect">
            <a:avLst/>
          </a:prstGeom>
        </p:spPr>
      </p:pic>
      <p:pic>
        <p:nvPicPr>
          <p:cNvPr id="6" name="Audio 5">
            <a:hlinkClick r:id="" action="ppaction://media"/>
            <a:extLst>
              <a:ext uri="{FF2B5EF4-FFF2-40B4-BE49-F238E27FC236}">
                <a16:creationId xmlns:a16="http://schemas.microsoft.com/office/drawing/2014/main" id="{C344DBC9-CFDC-42AE-9ACB-F5EC60E5A5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25911263"/>
      </p:ext>
    </p:extLst>
  </p:cSld>
  <p:clrMapOvr>
    <a:masterClrMapping/>
  </p:clrMapOvr>
  <mc:AlternateContent xmlns:mc="http://schemas.openxmlformats.org/markup-compatibility/2006">
    <mc:Choice xmlns:p14="http://schemas.microsoft.com/office/powerpoint/2010/main" Requires="p14">
      <p:transition spd="slow" p14:dur="2000" advTm="39243"/>
    </mc:Choice>
    <mc:Fallback>
      <p:transition spd="slow" advTm="39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Filo">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3624</TotalTime>
  <Words>10042</Words>
  <Application>Microsoft Office PowerPoint</Application>
  <PresentationFormat>Widescreen</PresentationFormat>
  <Paragraphs>400</Paragraphs>
  <Slides>61</Slides>
  <Notes>0</Notes>
  <HiddenSlides>0</HiddenSlides>
  <MMClips>57</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61</vt:i4>
      </vt:variant>
    </vt:vector>
  </HeadingPairs>
  <TitlesOfParts>
    <vt:vector size="67" baseType="lpstr">
      <vt:lpstr>Arial</vt:lpstr>
      <vt:lpstr>Calibri</vt:lpstr>
      <vt:lpstr>Century Gothic</vt:lpstr>
      <vt:lpstr>Wingdings</vt:lpstr>
      <vt:lpstr>Wingdings 3</vt:lpstr>
      <vt:lpstr>Filo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dc:creator>
  <cp:lastModifiedBy>Utente</cp:lastModifiedBy>
  <cp:revision>44</cp:revision>
  <dcterms:created xsi:type="dcterms:W3CDTF">2019-01-14T13:10:12Z</dcterms:created>
  <dcterms:modified xsi:type="dcterms:W3CDTF">2019-02-13T20:04:53Z</dcterms:modified>
</cp:coreProperties>
</file>