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8" r:id="rId4"/>
    <p:sldId id="257" r:id="rId5"/>
    <p:sldId id="270" r:id="rId6"/>
    <p:sldId id="271" r:id="rId7"/>
    <p:sldId id="272" r:id="rId8"/>
    <p:sldId id="258" r:id="rId9"/>
    <p:sldId id="274" r:id="rId10"/>
    <p:sldId id="273" r:id="rId11"/>
    <p:sldId id="259" r:id="rId12"/>
    <p:sldId id="279" r:id="rId13"/>
    <p:sldId id="267" r:id="rId14"/>
    <p:sldId id="260" r:id="rId15"/>
    <p:sldId id="276" r:id="rId16"/>
    <p:sldId id="263" r:id="rId17"/>
    <p:sldId id="266" r:id="rId18"/>
    <p:sldId id="265" r:id="rId19"/>
    <p:sldId id="262" r:id="rId20"/>
    <p:sldId id="261" r:id="rId21"/>
    <p:sldId id="264" r:id="rId22"/>
    <p:sldId id="269" r:id="rId23"/>
    <p:sldId id="275" r:id="rId24"/>
    <p:sldId id="277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8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40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88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35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67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85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83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37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91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10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63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9B76-1E63-484B-8586-2386FAA3DA45}" type="datetimeFigureOut">
              <a:rPr lang="it-IT" smtClean="0"/>
              <a:t>17/05/2018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C6161-216C-4CDD-A6D4-CBD7948DCB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79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48146"/>
            <a:ext cx="9144000" cy="326058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it-IT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it-IT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it-IT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sz="4800" dirty="0" smtClean="0">
                <a:solidFill>
                  <a:srgbClr val="FF0000"/>
                </a:solidFill>
              </a:rPr>
              <a:t>LEARNING BY DOING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sz="3600" dirty="0" smtClean="0">
                <a:solidFill>
                  <a:srgbClr val="FF0000"/>
                </a:solidFill>
              </a:rPr>
              <a:t>Learning by </a:t>
            </a:r>
            <a:r>
              <a:rPr lang="it-IT" sz="3600" dirty="0" err="1" smtClean="0">
                <a:solidFill>
                  <a:srgbClr val="FF0000"/>
                </a:solidFill>
              </a:rPr>
              <a:t>doing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is</a:t>
            </a:r>
            <a:r>
              <a:rPr lang="it-IT" sz="3600" dirty="0" smtClean="0">
                <a:solidFill>
                  <a:srgbClr val="FF0000"/>
                </a:solidFill>
              </a:rPr>
              <a:t> a </a:t>
            </a:r>
            <a:r>
              <a:rPr lang="it-IT" sz="3600" dirty="0" err="1" smtClean="0">
                <a:solidFill>
                  <a:srgbClr val="FF0000"/>
                </a:solidFill>
              </a:rPr>
              <a:t>methodology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proposed</a:t>
            </a:r>
            <a:r>
              <a:rPr lang="it-IT" sz="3600" dirty="0" smtClean="0">
                <a:solidFill>
                  <a:srgbClr val="FF0000"/>
                </a:solidFill>
              </a:rPr>
              <a:t> by </a:t>
            </a:r>
            <a:r>
              <a:rPr lang="it-IT" sz="3600" dirty="0" err="1" smtClean="0">
                <a:solidFill>
                  <a:srgbClr val="FF0000"/>
                </a:solidFill>
              </a:rPr>
              <a:t>Dewey</a:t>
            </a:r>
            <a:r>
              <a:rPr lang="it-IT" sz="3600" dirty="0" smtClean="0">
                <a:solidFill>
                  <a:srgbClr val="FF0000"/>
                </a:solidFill>
              </a:rPr>
              <a:t>. </a:t>
            </a:r>
            <a:r>
              <a:rPr lang="it-IT" sz="3600" b="1" dirty="0" err="1" smtClean="0">
                <a:solidFill>
                  <a:srgbClr val="FF0000"/>
                </a:solidFill>
              </a:rPr>
              <a:t>It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</a:rPr>
              <a:t>consists</a:t>
            </a:r>
            <a:r>
              <a:rPr lang="it-IT" sz="3600" b="1" dirty="0" smtClean="0">
                <a:solidFill>
                  <a:srgbClr val="FF0000"/>
                </a:solidFill>
              </a:rPr>
              <a:t> in </a:t>
            </a:r>
            <a:r>
              <a:rPr lang="it-IT" sz="3600" b="1" dirty="0" err="1" smtClean="0">
                <a:solidFill>
                  <a:srgbClr val="FF0000"/>
                </a:solidFill>
              </a:rPr>
              <a:t>giving</a:t>
            </a:r>
            <a:r>
              <a:rPr lang="it-IT" sz="3600" b="1" dirty="0" smtClean="0">
                <a:solidFill>
                  <a:srgbClr val="FF0000"/>
                </a:solidFill>
              </a:rPr>
              <a:t> to </a:t>
            </a:r>
            <a:r>
              <a:rPr lang="it-IT" sz="3600" b="1" dirty="0" err="1" smtClean="0">
                <a:solidFill>
                  <a:srgbClr val="FF0000"/>
                </a:solidFill>
              </a:rPr>
              <a:t>students</a:t>
            </a:r>
            <a:r>
              <a:rPr lang="it-IT" sz="3600" b="1" dirty="0" smtClean="0">
                <a:solidFill>
                  <a:srgbClr val="FF0000"/>
                </a:solidFill>
              </a:rPr>
              <a:t> an </a:t>
            </a:r>
            <a:r>
              <a:rPr lang="it-IT" sz="3600" b="1" dirty="0" err="1" smtClean="0">
                <a:solidFill>
                  <a:srgbClr val="FF0000"/>
                </a:solidFill>
              </a:rPr>
              <a:t>active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</a:rPr>
              <a:t>role</a:t>
            </a:r>
            <a:r>
              <a:rPr lang="it-IT" sz="3600" b="1" dirty="0" smtClean="0">
                <a:solidFill>
                  <a:srgbClr val="FF0000"/>
                </a:solidFill>
              </a:rPr>
              <a:t> in the </a:t>
            </a:r>
            <a:r>
              <a:rPr lang="it-IT" sz="3600" b="1" dirty="0" err="1" smtClean="0">
                <a:solidFill>
                  <a:srgbClr val="FF0000"/>
                </a:solidFill>
              </a:rPr>
              <a:t>process</a:t>
            </a:r>
            <a:r>
              <a:rPr lang="it-IT" sz="3600" b="1" dirty="0" smtClean="0">
                <a:solidFill>
                  <a:srgbClr val="FF0000"/>
                </a:solidFill>
              </a:rPr>
              <a:t> of building </a:t>
            </a:r>
            <a:r>
              <a:rPr lang="it-IT" sz="3600" b="1" dirty="0" err="1" smtClean="0">
                <a:solidFill>
                  <a:srgbClr val="FF0000"/>
                </a:solidFill>
              </a:rPr>
              <a:t>knowledge</a:t>
            </a:r>
            <a:r>
              <a:rPr lang="it-IT" sz="3600" dirty="0" smtClean="0">
                <a:solidFill>
                  <a:srgbClr val="FF0000"/>
                </a:solidFill>
              </a:rPr>
              <a:t>. The </a:t>
            </a:r>
            <a:r>
              <a:rPr lang="it-IT" sz="3600" dirty="0" err="1" smtClean="0">
                <a:solidFill>
                  <a:srgbClr val="FF0000"/>
                </a:solidFill>
              </a:rPr>
              <a:t>role</a:t>
            </a:r>
            <a:r>
              <a:rPr lang="it-IT" sz="3600" dirty="0" smtClean="0">
                <a:solidFill>
                  <a:srgbClr val="FF0000"/>
                </a:solidFill>
              </a:rPr>
              <a:t> of the </a:t>
            </a:r>
            <a:r>
              <a:rPr lang="it-IT" sz="3600" dirty="0" err="1" smtClean="0">
                <a:solidFill>
                  <a:srgbClr val="FF0000"/>
                </a:solidFill>
              </a:rPr>
              <a:t>teacher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is</a:t>
            </a:r>
            <a:r>
              <a:rPr lang="it-IT" sz="3600" dirty="0" smtClean="0">
                <a:solidFill>
                  <a:srgbClr val="FF0000"/>
                </a:solidFill>
              </a:rPr>
              <a:t> a guide </a:t>
            </a:r>
            <a:r>
              <a:rPr lang="it-IT" sz="3600" dirty="0" err="1" smtClean="0">
                <a:solidFill>
                  <a:srgbClr val="FF0000"/>
                </a:solidFill>
              </a:rPr>
              <a:t>that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facilitates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their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learning</a:t>
            </a:r>
            <a:r>
              <a:rPr lang="it-IT" sz="3600" dirty="0" smtClean="0">
                <a:solidFill>
                  <a:srgbClr val="FF0000"/>
                </a:solidFill>
              </a:rPr>
              <a:t>.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454728"/>
            <a:ext cx="9144000" cy="3616036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6078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Peer </a:t>
            </a:r>
            <a:r>
              <a:rPr lang="en-US" dirty="0">
                <a:solidFill>
                  <a:srgbClr val="FF0000"/>
                </a:solidFill>
              </a:rPr>
              <a:t>Tutoring</a:t>
            </a:r>
            <a:br>
              <a:rPr lang="en-US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Peer </a:t>
            </a:r>
            <a:r>
              <a:rPr lang="en-US" b="1" dirty="0">
                <a:solidFill>
                  <a:srgbClr val="FF0000"/>
                </a:solidFill>
              </a:rPr>
              <a:t>tutoring</a:t>
            </a:r>
            <a:r>
              <a:rPr lang="en-US" dirty="0">
                <a:solidFill>
                  <a:srgbClr val="FF0000"/>
                </a:solidFill>
              </a:rPr>
              <a:t> is a teaching strategy wherein students are paired together to practice academic skills and master content</a:t>
            </a:r>
            <a:r>
              <a:rPr lang="en-US" dirty="0" smtClean="0">
                <a:solidFill>
                  <a:srgbClr val="FF0000"/>
                </a:solidFill>
              </a:rPr>
              <a:t>..</a:t>
            </a:r>
          </a:p>
          <a:p>
            <a:r>
              <a:rPr lang="en-US" dirty="0">
                <a:solidFill>
                  <a:srgbClr val="FF0000"/>
                </a:solidFill>
              </a:rPr>
              <a:t>Peer tutoring often helps students build relationships and practice appropriate social interaction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Peer tutoring can increase the self-esteem of tutor.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                         </a:t>
            </a:r>
            <a:r>
              <a:rPr lang="it-IT" sz="4800" dirty="0" smtClean="0">
                <a:solidFill>
                  <a:srgbClr val="FF0000"/>
                </a:solidFill>
              </a:rPr>
              <a:t>ROLE PLAYING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200" dirty="0" smtClean="0">
              <a:solidFill>
                <a:srgbClr val="FF0000"/>
              </a:solidFill>
            </a:endParaRPr>
          </a:p>
          <a:p>
            <a:endParaRPr lang="it-IT" sz="3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Risultati immagini per role play strategy in teach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357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ROLE  PLAY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In the </a:t>
            </a:r>
            <a:r>
              <a:rPr lang="it-IT" sz="3600" b="1" dirty="0" err="1" smtClean="0"/>
              <a:t>role</a:t>
            </a:r>
            <a:r>
              <a:rPr lang="it-IT" sz="3600" b="1" dirty="0" smtClean="0"/>
              <a:t> play </a:t>
            </a:r>
            <a:r>
              <a:rPr lang="it-IT" sz="3600" b="1" dirty="0" err="1" smtClean="0"/>
              <a:t>students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act</a:t>
            </a:r>
            <a:r>
              <a:rPr lang="it-IT" sz="3600" b="1" dirty="0" smtClean="0"/>
              <a:t> a </a:t>
            </a:r>
            <a:r>
              <a:rPr lang="it-IT" sz="3600" b="1" dirty="0" err="1" smtClean="0"/>
              <a:t>role</a:t>
            </a:r>
            <a:r>
              <a:rPr lang="it-IT" sz="3600" b="1" dirty="0" smtClean="0"/>
              <a:t> </a:t>
            </a:r>
            <a:r>
              <a:rPr lang="it-IT" sz="3600" dirty="0" smtClean="0"/>
              <a:t>and </a:t>
            </a:r>
            <a:r>
              <a:rPr lang="it-IT" sz="3600" dirty="0" err="1" smtClean="0"/>
              <a:t>bring</a:t>
            </a:r>
            <a:r>
              <a:rPr lang="it-IT" sz="3600" dirty="0" smtClean="0"/>
              <a:t> </a:t>
            </a:r>
            <a:r>
              <a:rPr lang="it-IT" sz="3600" dirty="0" err="1" smtClean="0"/>
              <a:t>themselves</a:t>
            </a:r>
            <a:r>
              <a:rPr lang="it-IT" sz="3600" dirty="0" smtClean="0"/>
              <a:t> </a:t>
            </a:r>
            <a:r>
              <a:rPr lang="it-IT" sz="3600" dirty="0" err="1" smtClean="0"/>
              <a:t>into</a:t>
            </a:r>
            <a:r>
              <a:rPr lang="it-IT" sz="3600" dirty="0" smtClean="0"/>
              <a:t> the </a:t>
            </a:r>
            <a:r>
              <a:rPr lang="it-IT" sz="3600" dirty="0" err="1" smtClean="0"/>
              <a:t>shoes</a:t>
            </a:r>
            <a:r>
              <a:rPr lang="it-IT" sz="3600" dirty="0" smtClean="0"/>
              <a:t> </a:t>
            </a:r>
            <a:r>
              <a:rPr lang="it-IT" sz="3600" b="1" dirty="0" smtClean="0"/>
              <a:t>of </a:t>
            </a:r>
            <a:r>
              <a:rPr lang="it-IT" sz="3600" b="1" dirty="0" err="1" smtClean="0"/>
              <a:t>another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person</a:t>
            </a:r>
            <a:r>
              <a:rPr lang="it-IT" sz="3600" b="1" dirty="0" smtClean="0"/>
              <a:t>.</a:t>
            </a:r>
            <a:r>
              <a:rPr lang="it-IT" sz="3600" dirty="0" smtClean="0"/>
              <a:t> </a:t>
            </a:r>
            <a:r>
              <a:rPr lang="it-IT" sz="3600" dirty="0" err="1" smtClean="0"/>
              <a:t>It</a:t>
            </a:r>
            <a:r>
              <a:rPr lang="it-IT" sz="3600" dirty="0" smtClean="0"/>
              <a:t> </a:t>
            </a:r>
            <a:r>
              <a:rPr lang="it-IT" sz="3600" dirty="0" err="1" smtClean="0"/>
              <a:t>makes</a:t>
            </a:r>
            <a:r>
              <a:rPr lang="it-IT" sz="3600" dirty="0" smtClean="0"/>
              <a:t> the </a:t>
            </a:r>
            <a:r>
              <a:rPr lang="it-IT" sz="3600" dirty="0" err="1" smtClean="0"/>
              <a:t>learning</a:t>
            </a:r>
            <a:r>
              <a:rPr lang="it-IT" sz="3600" dirty="0" smtClean="0"/>
              <a:t> </a:t>
            </a:r>
            <a:r>
              <a:rPr lang="it-IT" sz="3600" dirty="0" err="1" smtClean="0"/>
              <a:t>easier</a:t>
            </a:r>
            <a:r>
              <a:rPr lang="it-IT" sz="3600" dirty="0" smtClean="0"/>
              <a:t> and more </a:t>
            </a:r>
            <a:r>
              <a:rPr lang="it-IT" sz="3600" dirty="0" err="1" smtClean="0"/>
              <a:t>enjoyable</a:t>
            </a:r>
            <a:r>
              <a:rPr lang="it-IT" sz="3600" dirty="0" smtClean="0"/>
              <a:t>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657735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         ROLE PLAY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3074" name="Picture 2" descr="Risultati immagini per role play strategy in teach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950" y="1538242"/>
            <a:ext cx="773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501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                         </a:t>
            </a:r>
            <a:r>
              <a:rPr lang="it-IT" sz="4800" dirty="0" smtClean="0">
                <a:solidFill>
                  <a:srgbClr val="FF0000"/>
                </a:solidFill>
              </a:rPr>
              <a:t>DEBRIEFING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200" dirty="0" smtClean="0">
              <a:solidFill>
                <a:srgbClr val="FF0000"/>
              </a:solidFill>
            </a:endParaRPr>
          </a:p>
          <a:p>
            <a:endParaRPr lang="it-IT" sz="3200" dirty="0">
              <a:solidFill>
                <a:srgbClr val="FF0000"/>
              </a:solidFill>
            </a:endParaRPr>
          </a:p>
          <a:p>
            <a:r>
              <a:rPr lang="it-IT" sz="3200" dirty="0" err="1" smtClean="0">
                <a:solidFill>
                  <a:srgbClr val="FF0000"/>
                </a:solidFill>
              </a:rPr>
              <a:t>Debriefing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is</a:t>
            </a:r>
            <a:r>
              <a:rPr lang="it-IT" sz="3200" dirty="0" smtClean="0">
                <a:solidFill>
                  <a:srgbClr val="FF0000"/>
                </a:solidFill>
              </a:rPr>
              <a:t> a </a:t>
            </a:r>
            <a:r>
              <a:rPr lang="it-IT" sz="3200" dirty="0" err="1" smtClean="0">
                <a:solidFill>
                  <a:srgbClr val="FF0000"/>
                </a:solidFill>
              </a:rPr>
              <a:t>methodology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that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consists</a:t>
            </a:r>
            <a:r>
              <a:rPr lang="it-IT" sz="3200" dirty="0" smtClean="0">
                <a:solidFill>
                  <a:srgbClr val="FF0000"/>
                </a:solidFill>
              </a:rPr>
              <a:t> of a self </a:t>
            </a:r>
            <a:r>
              <a:rPr lang="it-IT" sz="3200" dirty="0" err="1" smtClean="0">
                <a:solidFill>
                  <a:srgbClr val="FF0000"/>
                </a:solidFill>
              </a:rPr>
              <a:t>critical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reflection</a:t>
            </a:r>
            <a:r>
              <a:rPr lang="it-IT" sz="3200" dirty="0" smtClean="0">
                <a:solidFill>
                  <a:srgbClr val="FF0000"/>
                </a:solidFill>
              </a:rPr>
              <a:t> on </a:t>
            </a:r>
            <a:r>
              <a:rPr lang="it-IT" sz="3200" dirty="0" err="1" smtClean="0">
                <a:solidFill>
                  <a:srgbClr val="FF0000"/>
                </a:solidFill>
              </a:rPr>
              <a:t>what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has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been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done</a:t>
            </a:r>
            <a:r>
              <a:rPr lang="it-IT" sz="3200" dirty="0" smtClean="0">
                <a:solidFill>
                  <a:srgbClr val="FF0000"/>
                </a:solidFill>
              </a:rPr>
              <a:t> and </a:t>
            </a:r>
            <a:r>
              <a:rPr lang="it-IT" sz="3200" dirty="0" err="1" smtClean="0">
                <a:solidFill>
                  <a:srgbClr val="FF0000"/>
                </a:solidFill>
              </a:rPr>
              <a:t>learned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about</a:t>
            </a:r>
            <a:r>
              <a:rPr lang="it-IT" sz="3200" dirty="0" smtClean="0">
                <a:solidFill>
                  <a:srgbClr val="FF0000"/>
                </a:solidFill>
              </a:rPr>
              <a:t> a </a:t>
            </a:r>
            <a:r>
              <a:rPr lang="it-IT" sz="3200" dirty="0" err="1" smtClean="0">
                <a:solidFill>
                  <a:srgbClr val="FF0000"/>
                </a:solidFill>
              </a:rPr>
              <a:t>topic</a:t>
            </a:r>
            <a:r>
              <a:rPr lang="it-IT" sz="3200" dirty="0" smtClean="0">
                <a:solidFill>
                  <a:srgbClr val="FF0000"/>
                </a:solidFill>
              </a:rPr>
              <a:t>.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73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5182" y="365125"/>
            <a:ext cx="10418618" cy="1325563"/>
          </a:xfrm>
        </p:spPr>
        <p:txBody>
          <a:bodyPr/>
          <a:lstStyle/>
          <a:p>
            <a:r>
              <a:rPr lang="it-IT" dirty="0" smtClean="0"/>
              <a:t>                    </a:t>
            </a:r>
            <a:r>
              <a:rPr lang="it-IT" dirty="0" smtClean="0">
                <a:solidFill>
                  <a:srgbClr val="FF0000"/>
                </a:solidFill>
              </a:rPr>
              <a:t>REFLECTIVE PRACTICE         </a:t>
            </a:r>
            <a:r>
              <a:rPr lang="it-IT" dirty="0" smtClean="0"/>
              <a:t>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it-IT" dirty="0"/>
          </a:p>
          <a:p>
            <a:pPr lvl="1"/>
            <a:r>
              <a:rPr lang="en-US" altLang="it-IT" sz="4000" i="1" dirty="0" smtClean="0">
                <a:solidFill>
                  <a:srgbClr val="FF0000"/>
                </a:solidFill>
              </a:rPr>
              <a:t>Reflection in action</a:t>
            </a:r>
          </a:p>
          <a:p>
            <a:pPr lvl="1"/>
            <a:r>
              <a:rPr lang="en-US" altLang="it-IT" sz="4000" i="1" dirty="0" smtClean="0">
                <a:solidFill>
                  <a:srgbClr val="FF0000"/>
                </a:solidFill>
              </a:rPr>
              <a:t>Reflection </a:t>
            </a:r>
            <a:r>
              <a:rPr lang="en-US" altLang="it-IT" sz="4000" i="1" dirty="0">
                <a:solidFill>
                  <a:srgbClr val="FF0000"/>
                </a:solidFill>
              </a:rPr>
              <a:t>on action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4545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COOPERATIVE LEARNING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536" y="2506662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092928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Cooperative </a:t>
            </a:r>
            <a:r>
              <a:rPr lang="it-IT" dirty="0" err="1" smtClean="0">
                <a:solidFill>
                  <a:srgbClr val="FF0000"/>
                </a:solidFill>
              </a:rPr>
              <a:t>learning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dirty="0" err="1" smtClean="0">
                <a:solidFill>
                  <a:srgbClr val="FF0000"/>
                </a:solidFill>
              </a:rPr>
              <a:t>how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works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21" y="1825625"/>
            <a:ext cx="7717757" cy="4351338"/>
          </a:xfrm>
        </p:spPr>
      </p:pic>
    </p:spTree>
    <p:extLst>
      <p:ext uri="{BB962C8B-B14F-4D97-AF65-F5344CB8AC3E}">
        <p14:creationId xmlns:p14="http://schemas.microsoft.com/office/powerpoint/2010/main" val="3608199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pic>
        <p:nvPicPr>
          <p:cNvPr id="1026" name="Picture 2" descr="Risultati immagini per cooperative learning strate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59" y="57229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461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        </a:t>
            </a:r>
            <a:r>
              <a:rPr lang="it-IT" sz="4800" dirty="0" smtClean="0">
                <a:solidFill>
                  <a:srgbClr val="FF0000"/>
                </a:solidFill>
              </a:rPr>
              <a:t>METHODOLOGY: Definition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           </a:t>
            </a:r>
          </a:p>
          <a:p>
            <a:endParaRPr lang="it-IT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A </a:t>
            </a:r>
            <a:r>
              <a:rPr lang="en-US" sz="3600" dirty="0">
                <a:solidFill>
                  <a:srgbClr val="FF0000"/>
                </a:solidFill>
              </a:rPr>
              <a:t>system of methods used in a particular area of study or activity.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4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</a:t>
            </a:r>
            <a:r>
              <a:rPr lang="it-IT" dirty="0" err="1" smtClean="0">
                <a:solidFill>
                  <a:srgbClr val="FF0000"/>
                </a:solidFill>
              </a:rPr>
              <a:t>Computational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thinking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>
                <a:solidFill>
                  <a:srgbClr val="FF0000"/>
                </a:solidFill>
              </a:rPr>
              <a:t>Computational thinking means a mental process that allows to solve problems of various kinds by following specific methods and tools by planning a strategy.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14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FF0000"/>
                </a:solidFill>
              </a:rPr>
              <a:t>                    METHOD: Definition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sz="3600" dirty="0" smtClean="0">
                <a:solidFill>
                  <a:srgbClr val="FF0000"/>
                </a:solidFill>
              </a:rPr>
              <a:t>A set of </a:t>
            </a:r>
            <a:r>
              <a:rPr lang="it-IT" sz="3600" dirty="0" err="1" smtClean="0">
                <a:solidFill>
                  <a:srgbClr val="FF0000"/>
                </a:solidFill>
              </a:rPr>
              <a:t>classroom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activities</a:t>
            </a:r>
            <a:r>
              <a:rPr lang="it-IT" sz="3600" dirty="0" smtClean="0">
                <a:solidFill>
                  <a:srgbClr val="FF0000"/>
                </a:solidFill>
              </a:rPr>
              <a:t> for </a:t>
            </a:r>
            <a:r>
              <a:rPr lang="it-IT" sz="3600" dirty="0" err="1" smtClean="0">
                <a:solidFill>
                  <a:srgbClr val="FF0000"/>
                </a:solidFill>
              </a:rPr>
              <a:t>accomplishing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learning</a:t>
            </a:r>
            <a:r>
              <a:rPr lang="it-IT" sz="3600" dirty="0" smtClean="0">
                <a:solidFill>
                  <a:srgbClr val="FF0000"/>
                </a:solidFill>
              </a:rPr>
              <a:t>  </a:t>
            </a:r>
            <a:r>
              <a:rPr lang="it-IT" sz="3600" dirty="0" err="1" smtClean="0">
                <a:solidFill>
                  <a:srgbClr val="FF0000"/>
                </a:solidFill>
              </a:rPr>
              <a:t>objectives</a:t>
            </a:r>
            <a:r>
              <a:rPr lang="it-IT" sz="3600" dirty="0" smtClean="0">
                <a:solidFill>
                  <a:srgbClr val="FF0000"/>
                </a:solidFill>
              </a:rPr>
              <a:t>.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652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986" y="738612"/>
            <a:ext cx="10515600" cy="1325563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TECHNIQUE: Definition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sz="3600" dirty="0" smtClean="0">
                <a:solidFill>
                  <a:srgbClr val="FF0000"/>
                </a:solidFill>
              </a:rPr>
              <a:t>The way and the </a:t>
            </a:r>
            <a:r>
              <a:rPr lang="it-IT" sz="3600" dirty="0" err="1" smtClean="0">
                <a:solidFill>
                  <a:srgbClr val="FF0000"/>
                </a:solidFill>
              </a:rPr>
              <a:t>ability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that</a:t>
            </a:r>
            <a:r>
              <a:rPr lang="it-IT" sz="3600" dirty="0" smtClean="0">
                <a:solidFill>
                  <a:srgbClr val="FF0000"/>
                </a:solidFill>
              </a:rPr>
              <a:t> a </a:t>
            </a:r>
            <a:r>
              <a:rPr lang="it-IT" sz="3600" dirty="0" err="1" smtClean="0">
                <a:solidFill>
                  <a:srgbClr val="FF0000"/>
                </a:solidFill>
              </a:rPr>
              <a:t>teacher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employs</a:t>
            </a:r>
            <a:r>
              <a:rPr lang="it-IT" sz="3600" dirty="0" smtClean="0">
                <a:solidFill>
                  <a:srgbClr val="FF0000"/>
                </a:solidFill>
              </a:rPr>
              <a:t> to </a:t>
            </a:r>
            <a:r>
              <a:rPr lang="it-IT" sz="3600" dirty="0" err="1" smtClean="0">
                <a:solidFill>
                  <a:srgbClr val="FF0000"/>
                </a:solidFill>
              </a:rPr>
              <a:t>achieve</a:t>
            </a:r>
            <a:r>
              <a:rPr lang="it-IT" sz="3600" dirty="0" smtClean="0">
                <a:solidFill>
                  <a:srgbClr val="FF0000"/>
                </a:solidFill>
              </a:rPr>
              <a:t> a  </a:t>
            </a:r>
            <a:r>
              <a:rPr lang="it-IT" sz="3600" dirty="0" err="1" smtClean="0">
                <a:solidFill>
                  <a:srgbClr val="FF0000"/>
                </a:solidFill>
              </a:rPr>
              <a:t>desired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result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80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</a:t>
            </a:r>
            <a:r>
              <a:rPr lang="it-IT" dirty="0" smtClean="0">
                <a:solidFill>
                  <a:srgbClr val="FF0000"/>
                </a:solidFill>
              </a:rPr>
              <a:t>METHOD AND TECHNIQUE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5122" name="Picture 2" descr="Risultati immagini per learning by doing methodolog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136" y="1825625"/>
            <a:ext cx="57957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117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CIRCLE TIME   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>
                <a:solidFill>
                  <a:srgbClr val="FF0000"/>
                </a:solidFill>
              </a:rPr>
              <a:t>Circle</a:t>
            </a:r>
            <a:r>
              <a:rPr lang="it-IT" sz="4000" dirty="0" smtClean="0">
                <a:solidFill>
                  <a:srgbClr val="FF0000"/>
                </a:solidFill>
              </a:rPr>
              <a:t> time </a:t>
            </a:r>
            <a:r>
              <a:rPr lang="it-IT" sz="4000" dirty="0" err="1" smtClean="0">
                <a:solidFill>
                  <a:srgbClr val="FF0000"/>
                </a:solidFill>
              </a:rPr>
              <a:t>is</a:t>
            </a:r>
            <a:r>
              <a:rPr lang="it-IT" sz="4000" dirty="0" smtClean="0">
                <a:solidFill>
                  <a:srgbClr val="FF0000"/>
                </a:solidFill>
              </a:rPr>
              <a:t> a </a:t>
            </a:r>
            <a:r>
              <a:rPr lang="it-IT" sz="4000" dirty="0" err="1" smtClean="0">
                <a:solidFill>
                  <a:srgbClr val="FF0000"/>
                </a:solidFill>
              </a:rPr>
              <a:t>technique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which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consists</a:t>
            </a:r>
            <a:r>
              <a:rPr lang="it-IT" sz="4000" dirty="0" smtClean="0">
                <a:solidFill>
                  <a:srgbClr val="FF0000"/>
                </a:solidFill>
              </a:rPr>
              <a:t> in </a:t>
            </a:r>
            <a:r>
              <a:rPr lang="it-IT" sz="4000" dirty="0" err="1" smtClean="0">
                <a:solidFill>
                  <a:srgbClr val="FF0000"/>
                </a:solidFill>
              </a:rPr>
              <a:t>putting</a:t>
            </a:r>
            <a:r>
              <a:rPr lang="it-IT" sz="4000" dirty="0" smtClean="0">
                <a:solidFill>
                  <a:srgbClr val="FF0000"/>
                </a:solidFill>
              </a:rPr>
              <a:t> the </a:t>
            </a:r>
            <a:r>
              <a:rPr lang="it-IT" sz="4000" dirty="0" err="1" smtClean="0">
                <a:solidFill>
                  <a:srgbClr val="FF0000"/>
                </a:solidFill>
              </a:rPr>
              <a:t>students</a:t>
            </a:r>
            <a:r>
              <a:rPr lang="it-IT" sz="4000" dirty="0" smtClean="0">
                <a:solidFill>
                  <a:srgbClr val="FF0000"/>
                </a:solidFill>
              </a:rPr>
              <a:t> in a </a:t>
            </a:r>
            <a:r>
              <a:rPr lang="it-IT" sz="4000" dirty="0" err="1" smtClean="0">
                <a:solidFill>
                  <a:srgbClr val="FF0000"/>
                </a:solidFill>
              </a:rPr>
              <a:t>circle</a:t>
            </a:r>
            <a:r>
              <a:rPr lang="it-IT" sz="4000" dirty="0" smtClean="0">
                <a:solidFill>
                  <a:srgbClr val="FF0000"/>
                </a:solidFill>
              </a:rPr>
              <a:t> to talk in turn to </a:t>
            </a:r>
            <a:r>
              <a:rPr lang="it-IT" sz="4000" dirty="0" err="1" smtClean="0">
                <a:solidFill>
                  <a:srgbClr val="FF0000"/>
                </a:solidFill>
              </a:rPr>
              <a:t>various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topics</a:t>
            </a:r>
            <a:r>
              <a:rPr lang="it-IT" sz="4000" dirty="0" smtClean="0">
                <a:solidFill>
                  <a:srgbClr val="FF0000"/>
                </a:solidFill>
              </a:rPr>
              <a:t>. </a:t>
            </a:r>
            <a:r>
              <a:rPr lang="it-IT" sz="4000" dirty="0" err="1" smtClean="0">
                <a:solidFill>
                  <a:srgbClr val="FF0000"/>
                </a:solidFill>
              </a:rPr>
              <a:t>It’s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useful</a:t>
            </a:r>
            <a:r>
              <a:rPr lang="it-IT" sz="4000" dirty="0" smtClean="0">
                <a:solidFill>
                  <a:srgbClr val="FF0000"/>
                </a:solidFill>
              </a:rPr>
              <a:t> to </a:t>
            </a:r>
            <a:r>
              <a:rPr lang="it-IT" sz="4000" dirty="0" err="1" smtClean="0">
                <a:solidFill>
                  <a:srgbClr val="FF0000"/>
                </a:solidFill>
              </a:rPr>
              <a:t>resolve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conflicts</a:t>
            </a:r>
            <a:r>
              <a:rPr lang="it-IT" sz="4000" dirty="0" smtClean="0">
                <a:solidFill>
                  <a:srgbClr val="FF0000"/>
                </a:solidFill>
              </a:rPr>
              <a:t>, </a:t>
            </a:r>
            <a:r>
              <a:rPr lang="it-IT" sz="4000" dirty="0" err="1" smtClean="0">
                <a:solidFill>
                  <a:srgbClr val="FF0000"/>
                </a:solidFill>
              </a:rPr>
              <a:t>know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each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other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better</a:t>
            </a:r>
            <a:r>
              <a:rPr lang="it-IT" sz="4000" dirty="0" smtClean="0">
                <a:solidFill>
                  <a:srgbClr val="FF0000"/>
                </a:solidFill>
              </a:rPr>
              <a:t>, solve a </a:t>
            </a:r>
            <a:r>
              <a:rPr lang="it-IT" sz="4000" dirty="0" err="1" smtClean="0">
                <a:solidFill>
                  <a:srgbClr val="FF0000"/>
                </a:solidFill>
              </a:rPr>
              <a:t>problem</a:t>
            </a:r>
            <a:r>
              <a:rPr lang="it-IT" sz="4000" dirty="0" smtClean="0">
                <a:solidFill>
                  <a:srgbClr val="FF0000"/>
                </a:solidFill>
              </a:rPr>
              <a:t> and </a:t>
            </a:r>
            <a:r>
              <a:rPr lang="it-IT" sz="4000" dirty="0" err="1" smtClean="0">
                <a:solidFill>
                  <a:srgbClr val="FF0000"/>
                </a:solidFill>
              </a:rPr>
              <a:t>develop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emotional</a:t>
            </a:r>
            <a:r>
              <a:rPr lang="it-IT" sz="4000" dirty="0" smtClean="0">
                <a:solidFill>
                  <a:srgbClr val="FF0000"/>
                </a:solidFill>
              </a:rPr>
              <a:t> intelligence. </a:t>
            </a:r>
            <a:r>
              <a:rPr lang="it-IT" sz="4000" dirty="0" err="1" smtClean="0">
                <a:solidFill>
                  <a:srgbClr val="FF0000"/>
                </a:solidFill>
              </a:rPr>
              <a:t>Circle</a:t>
            </a:r>
            <a:r>
              <a:rPr lang="it-IT" sz="4000" dirty="0" smtClean="0">
                <a:solidFill>
                  <a:srgbClr val="FF0000"/>
                </a:solidFill>
              </a:rPr>
              <a:t> time </a:t>
            </a:r>
            <a:r>
              <a:rPr lang="it-IT" sz="4000" dirty="0" err="1" smtClean="0">
                <a:solidFill>
                  <a:srgbClr val="FF0000"/>
                </a:solidFill>
              </a:rPr>
              <a:t>is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useful</a:t>
            </a:r>
            <a:r>
              <a:rPr lang="it-IT" sz="4000" dirty="0" smtClean="0">
                <a:solidFill>
                  <a:srgbClr val="FF0000"/>
                </a:solidFill>
              </a:rPr>
              <a:t> to </a:t>
            </a:r>
            <a:r>
              <a:rPr lang="it-IT" sz="4000" dirty="0" err="1" smtClean="0">
                <a:solidFill>
                  <a:srgbClr val="FF0000"/>
                </a:solidFill>
              </a:rPr>
              <a:t>improve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interpersonal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relationship</a:t>
            </a:r>
            <a:r>
              <a:rPr lang="it-IT" sz="4000" dirty="0" smtClean="0">
                <a:solidFill>
                  <a:srgbClr val="FF0000"/>
                </a:solidFill>
              </a:rPr>
              <a:t>.</a:t>
            </a:r>
            <a:endParaRPr lang="it-I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484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THE IMPORTANCE OF TECHNOLOGIES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The </a:t>
            </a:r>
            <a:r>
              <a:rPr lang="it-IT" sz="4000" dirty="0" err="1" smtClean="0">
                <a:solidFill>
                  <a:srgbClr val="FF0000"/>
                </a:solidFill>
              </a:rPr>
              <a:t>advantages</a:t>
            </a:r>
            <a:r>
              <a:rPr lang="it-IT" sz="4000" dirty="0" smtClean="0">
                <a:solidFill>
                  <a:srgbClr val="FF0000"/>
                </a:solidFill>
              </a:rPr>
              <a:t> of </a:t>
            </a:r>
            <a:r>
              <a:rPr lang="it-IT" sz="4000" dirty="0" err="1" smtClean="0">
                <a:solidFill>
                  <a:srgbClr val="FF0000"/>
                </a:solidFill>
              </a:rPr>
              <a:t>digital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technologies</a:t>
            </a:r>
            <a:r>
              <a:rPr lang="it-IT" sz="4000" dirty="0" smtClean="0">
                <a:solidFill>
                  <a:srgbClr val="FF0000"/>
                </a:solidFill>
              </a:rPr>
              <a:t> are: </a:t>
            </a:r>
            <a:r>
              <a:rPr lang="it-IT" sz="4000" dirty="0" err="1" smtClean="0">
                <a:solidFill>
                  <a:srgbClr val="FF0000"/>
                </a:solidFill>
              </a:rPr>
              <a:t>interactivity</a:t>
            </a:r>
            <a:r>
              <a:rPr lang="it-IT" sz="4000" dirty="0" smtClean="0">
                <a:solidFill>
                  <a:srgbClr val="FF0000"/>
                </a:solidFill>
              </a:rPr>
              <a:t>, multimedia, </a:t>
            </a:r>
            <a:r>
              <a:rPr lang="it-IT" sz="4000" dirty="0" err="1" smtClean="0">
                <a:solidFill>
                  <a:srgbClr val="FF0000"/>
                </a:solidFill>
              </a:rPr>
              <a:t>development</a:t>
            </a:r>
            <a:r>
              <a:rPr lang="it-IT" sz="4000" dirty="0" smtClean="0">
                <a:solidFill>
                  <a:srgbClr val="FF0000"/>
                </a:solidFill>
              </a:rPr>
              <a:t> of </a:t>
            </a:r>
            <a:r>
              <a:rPr lang="it-IT" sz="4000" dirty="0" err="1" smtClean="0">
                <a:solidFill>
                  <a:srgbClr val="FF0000"/>
                </a:solidFill>
              </a:rPr>
              <a:t>computational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thinking</a:t>
            </a:r>
            <a:r>
              <a:rPr lang="it-IT" sz="4000" dirty="0" smtClean="0">
                <a:solidFill>
                  <a:srgbClr val="FF0000"/>
                </a:solidFill>
              </a:rPr>
              <a:t>, </a:t>
            </a:r>
            <a:r>
              <a:rPr lang="it-IT" sz="4000" dirty="0" err="1" smtClean="0">
                <a:solidFill>
                  <a:srgbClr val="FF0000"/>
                </a:solidFill>
              </a:rPr>
              <a:t>ability</a:t>
            </a:r>
            <a:r>
              <a:rPr lang="it-IT" sz="4000" dirty="0" smtClean="0">
                <a:solidFill>
                  <a:srgbClr val="FF0000"/>
                </a:solidFill>
              </a:rPr>
              <a:t> to be </a:t>
            </a:r>
            <a:r>
              <a:rPr lang="it-IT" sz="4000" dirty="0" err="1" smtClean="0">
                <a:solidFill>
                  <a:srgbClr val="FF0000"/>
                </a:solidFill>
              </a:rPr>
              <a:t>compensatory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tool</a:t>
            </a:r>
            <a:r>
              <a:rPr lang="it-IT" sz="4000" dirty="0" smtClean="0">
                <a:solidFill>
                  <a:srgbClr val="FF0000"/>
                </a:solidFill>
              </a:rPr>
              <a:t> for </a:t>
            </a:r>
            <a:r>
              <a:rPr lang="it-IT" sz="4000" dirty="0" err="1" smtClean="0">
                <a:solidFill>
                  <a:srgbClr val="FF0000"/>
                </a:solidFill>
              </a:rPr>
              <a:t>various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type</a:t>
            </a:r>
            <a:r>
              <a:rPr lang="it-IT" sz="4000" dirty="0" smtClean="0">
                <a:solidFill>
                  <a:srgbClr val="FF0000"/>
                </a:solidFill>
              </a:rPr>
              <a:t> of special educational </a:t>
            </a:r>
            <a:r>
              <a:rPr lang="it-IT" sz="4000" dirty="0" err="1" smtClean="0">
                <a:solidFill>
                  <a:srgbClr val="FF0000"/>
                </a:solidFill>
              </a:rPr>
              <a:t>needs</a:t>
            </a:r>
            <a:r>
              <a:rPr lang="it-IT" sz="4000" dirty="0" smtClean="0">
                <a:solidFill>
                  <a:srgbClr val="FF0000"/>
                </a:solidFill>
              </a:rPr>
              <a:t>, </a:t>
            </a:r>
            <a:r>
              <a:rPr lang="it-IT" sz="4000" dirty="0" err="1" smtClean="0">
                <a:solidFill>
                  <a:srgbClr val="FF0000"/>
                </a:solidFill>
              </a:rPr>
              <a:t>gives</a:t>
            </a:r>
            <a:r>
              <a:rPr lang="it-IT" sz="4000" dirty="0" smtClean="0">
                <a:solidFill>
                  <a:srgbClr val="FF0000"/>
                </a:solidFill>
              </a:rPr>
              <a:t> immediate feedback.</a:t>
            </a:r>
          </a:p>
          <a:p>
            <a:r>
              <a:rPr lang="it-IT" sz="4000" dirty="0" smtClean="0">
                <a:solidFill>
                  <a:srgbClr val="FF0000"/>
                </a:solidFill>
              </a:rPr>
              <a:t>SEN </a:t>
            </a:r>
            <a:r>
              <a:rPr lang="it-IT" sz="4000" dirty="0" smtClean="0">
                <a:solidFill>
                  <a:srgbClr val="FF0000"/>
                </a:solidFill>
              </a:rPr>
              <a:t>( Special educational </a:t>
            </a:r>
            <a:r>
              <a:rPr lang="it-IT" sz="4000" dirty="0" err="1" smtClean="0">
                <a:solidFill>
                  <a:srgbClr val="FF0000"/>
                </a:solidFill>
              </a:rPr>
              <a:t>needs</a:t>
            </a:r>
            <a:r>
              <a:rPr lang="it-IT" sz="4000" smtClean="0">
                <a:solidFill>
                  <a:srgbClr val="FF0000"/>
                </a:solidFill>
              </a:rPr>
              <a:t>)(BES</a:t>
            </a:r>
            <a:r>
              <a:rPr lang="it-IT" sz="4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it-IT" sz="4000" dirty="0" smtClean="0">
                <a:solidFill>
                  <a:srgbClr val="FF0000"/>
                </a:solidFill>
              </a:rPr>
              <a:t>SLD= </a:t>
            </a:r>
            <a:r>
              <a:rPr lang="it-IT" sz="4000" dirty="0" err="1" smtClean="0">
                <a:solidFill>
                  <a:srgbClr val="FF0000"/>
                </a:solidFill>
              </a:rPr>
              <a:t>Specific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learning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</a:rPr>
              <a:t>difficulties</a:t>
            </a:r>
            <a:r>
              <a:rPr lang="it-IT" sz="4000" dirty="0" smtClean="0">
                <a:solidFill>
                  <a:srgbClr val="FF0000"/>
                </a:solidFill>
              </a:rPr>
              <a:t>( DSA)</a:t>
            </a:r>
            <a:endParaRPr lang="it-I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6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</a:t>
            </a:r>
            <a:r>
              <a:rPr lang="it-IT" dirty="0" smtClean="0">
                <a:solidFill>
                  <a:srgbClr val="FF0000"/>
                </a:solidFill>
              </a:rPr>
              <a:t>LEARNING BY DOING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098" name="Picture 2" descr="Risultati immagini per learning by doing methodolog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30" y="1825625"/>
            <a:ext cx="696214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4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                   </a:t>
            </a:r>
            <a:r>
              <a:rPr lang="it-IT" dirty="0" smtClean="0">
                <a:solidFill>
                  <a:srgbClr val="FF0000"/>
                </a:solidFill>
              </a:rPr>
              <a:t>PROBLEM </a:t>
            </a:r>
            <a:r>
              <a:rPr lang="it-IT" dirty="0">
                <a:solidFill>
                  <a:srgbClr val="FF0000"/>
                </a:solidFill>
              </a:rPr>
              <a:t>SOLVING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4800" dirty="0" smtClean="0"/>
              <a:t>    </a:t>
            </a:r>
            <a:r>
              <a:rPr lang="it-IT" sz="3500" b="1" dirty="0" err="1" smtClean="0">
                <a:solidFill>
                  <a:srgbClr val="FF0000"/>
                </a:solidFill>
              </a:rPr>
              <a:t>Problem</a:t>
            </a:r>
            <a:r>
              <a:rPr lang="it-IT" sz="3500" b="1" dirty="0" smtClean="0">
                <a:solidFill>
                  <a:srgbClr val="FF0000"/>
                </a:solidFill>
              </a:rPr>
              <a:t> </a:t>
            </a:r>
            <a:r>
              <a:rPr lang="it-IT" sz="3500" b="1" dirty="0" err="1" smtClean="0">
                <a:solidFill>
                  <a:srgbClr val="FF0000"/>
                </a:solidFill>
              </a:rPr>
              <a:t>solving</a:t>
            </a:r>
            <a:r>
              <a:rPr lang="it-IT" sz="3500" b="1" dirty="0" smtClean="0">
                <a:solidFill>
                  <a:srgbClr val="FF0000"/>
                </a:solidFill>
              </a:rPr>
              <a:t> </a:t>
            </a:r>
            <a:r>
              <a:rPr lang="it-IT" sz="3500" b="1" dirty="0" err="1" smtClean="0">
                <a:solidFill>
                  <a:srgbClr val="FF0000"/>
                </a:solidFill>
              </a:rPr>
              <a:t>is</a:t>
            </a:r>
            <a:r>
              <a:rPr lang="it-IT" sz="3500" b="1" dirty="0" smtClean="0">
                <a:solidFill>
                  <a:srgbClr val="FF0000"/>
                </a:solidFill>
              </a:rPr>
              <a:t> a </a:t>
            </a:r>
            <a:r>
              <a:rPr lang="it-IT" sz="3500" b="1" dirty="0" err="1" smtClean="0">
                <a:solidFill>
                  <a:srgbClr val="FF0000"/>
                </a:solidFill>
              </a:rPr>
              <a:t>technique</a:t>
            </a:r>
            <a:r>
              <a:rPr lang="it-IT" sz="3500" b="1" dirty="0" smtClean="0">
                <a:solidFill>
                  <a:srgbClr val="FF0000"/>
                </a:solidFill>
              </a:rPr>
              <a:t> </a:t>
            </a:r>
            <a:r>
              <a:rPr lang="it-IT" sz="3500" b="1" dirty="0" err="1" smtClean="0">
                <a:solidFill>
                  <a:srgbClr val="FF0000"/>
                </a:solidFill>
              </a:rPr>
              <a:t>that</a:t>
            </a:r>
            <a:r>
              <a:rPr lang="it-IT" sz="3500" b="1" dirty="0" smtClean="0">
                <a:solidFill>
                  <a:srgbClr val="FF0000"/>
                </a:solidFill>
              </a:rPr>
              <a:t> </a:t>
            </a:r>
            <a:r>
              <a:rPr lang="it-IT" sz="3500" b="1" dirty="0" err="1" smtClean="0">
                <a:solidFill>
                  <a:srgbClr val="FF0000"/>
                </a:solidFill>
              </a:rPr>
              <a:t>consists</a:t>
            </a:r>
            <a:r>
              <a:rPr lang="it-IT" sz="3500" b="1" dirty="0" smtClean="0">
                <a:solidFill>
                  <a:srgbClr val="FF0000"/>
                </a:solidFill>
              </a:rPr>
              <a:t> in </a:t>
            </a:r>
            <a:r>
              <a:rPr lang="it-IT" sz="3500" b="1" dirty="0" err="1" smtClean="0">
                <a:solidFill>
                  <a:srgbClr val="FF0000"/>
                </a:solidFill>
              </a:rPr>
              <a:t>trying</a:t>
            </a:r>
            <a:r>
              <a:rPr lang="it-IT" sz="3500" b="1" dirty="0" smtClean="0">
                <a:solidFill>
                  <a:srgbClr val="FF0000"/>
                </a:solidFill>
              </a:rPr>
              <a:t> to </a:t>
            </a:r>
            <a:r>
              <a:rPr lang="it-IT" sz="3500" b="1" dirty="0" err="1" smtClean="0">
                <a:solidFill>
                  <a:srgbClr val="FF0000"/>
                </a:solidFill>
              </a:rPr>
              <a:t>resolve</a:t>
            </a:r>
            <a:r>
              <a:rPr lang="it-IT" sz="3500" b="1" dirty="0" smtClean="0">
                <a:solidFill>
                  <a:srgbClr val="FF0000"/>
                </a:solidFill>
              </a:rPr>
              <a:t> a </a:t>
            </a:r>
            <a:r>
              <a:rPr lang="it-IT" sz="3500" b="1" dirty="0" err="1" smtClean="0">
                <a:solidFill>
                  <a:srgbClr val="FF0000"/>
                </a:solidFill>
              </a:rPr>
              <a:t>problematic</a:t>
            </a:r>
            <a:r>
              <a:rPr lang="it-IT" sz="3500" b="1" dirty="0" smtClean="0">
                <a:solidFill>
                  <a:srgbClr val="FF0000"/>
                </a:solidFill>
              </a:rPr>
              <a:t> situation</a:t>
            </a:r>
            <a:r>
              <a:rPr lang="it-IT" sz="3500" dirty="0" smtClean="0">
                <a:solidFill>
                  <a:srgbClr val="FF0000"/>
                </a:solidFill>
              </a:rPr>
              <a:t>. The </a:t>
            </a:r>
            <a:r>
              <a:rPr lang="it-IT" sz="3500" dirty="0" err="1" smtClean="0">
                <a:solidFill>
                  <a:srgbClr val="FF0000"/>
                </a:solidFill>
              </a:rPr>
              <a:t>phases</a:t>
            </a:r>
            <a:r>
              <a:rPr lang="it-IT" sz="3500" dirty="0" smtClean="0">
                <a:solidFill>
                  <a:srgbClr val="FF0000"/>
                </a:solidFill>
              </a:rPr>
              <a:t> are:</a:t>
            </a:r>
          </a:p>
          <a:p>
            <a:r>
              <a:rPr lang="it-IT" sz="3500" dirty="0" smtClean="0">
                <a:solidFill>
                  <a:srgbClr val="FF0000"/>
                </a:solidFill>
              </a:rPr>
              <a:t>1)</a:t>
            </a:r>
            <a:r>
              <a:rPr lang="it-IT" sz="3500" dirty="0" err="1" smtClean="0">
                <a:solidFill>
                  <a:srgbClr val="FF0000"/>
                </a:solidFill>
              </a:rPr>
              <a:t>Define</a:t>
            </a:r>
            <a:r>
              <a:rPr lang="it-IT" sz="3500" dirty="0" smtClean="0">
                <a:solidFill>
                  <a:srgbClr val="FF0000"/>
                </a:solidFill>
              </a:rPr>
              <a:t> the goal</a:t>
            </a:r>
          </a:p>
          <a:p>
            <a:r>
              <a:rPr lang="it-IT" sz="3500" dirty="0" smtClean="0">
                <a:solidFill>
                  <a:srgbClr val="FF0000"/>
                </a:solidFill>
              </a:rPr>
              <a:t>2)</a:t>
            </a:r>
            <a:r>
              <a:rPr lang="it-IT" sz="3500" dirty="0" err="1" smtClean="0">
                <a:solidFill>
                  <a:srgbClr val="FF0000"/>
                </a:solidFill>
              </a:rPr>
              <a:t>Recognize</a:t>
            </a:r>
            <a:r>
              <a:rPr lang="it-IT" sz="3500" dirty="0" smtClean="0">
                <a:solidFill>
                  <a:srgbClr val="FF0000"/>
                </a:solidFill>
              </a:rPr>
              <a:t> the </a:t>
            </a:r>
            <a:r>
              <a:rPr lang="it-IT" sz="3500" dirty="0" err="1" smtClean="0">
                <a:solidFill>
                  <a:srgbClr val="FF0000"/>
                </a:solidFill>
              </a:rPr>
              <a:t>problem</a:t>
            </a:r>
            <a:endParaRPr lang="it-IT" sz="3500" dirty="0" smtClean="0">
              <a:solidFill>
                <a:srgbClr val="FF0000"/>
              </a:solidFill>
            </a:endParaRPr>
          </a:p>
          <a:p>
            <a:r>
              <a:rPr lang="it-IT" sz="3500" dirty="0" smtClean="0">
                <a:solidFill>
                  <a:srgbClr val="FF0000"/>
                </a:solidFill>
              </a:rPr>
              <a:t>3)</a:t>
            </a:r>
            <a:r>
              <a:rPr lang="it-IT" sz="3500" dirty="0" err="1" smtClean="0">
                <a:solidFill>
                  <a:srgbClr val="FF0000"/>
                </a:solidFill>
              </a:rPr>
              <a:t>Hypothesize</a:t>
            </a:r>
            <a:r>
              <a:rPr lang="it-IT" sz="3500" dirty="0" smtClean="0">
                <a:solidFill>
                  <a:srgbClr val="FF0000"/>
                </a:solidFill>
              </a:rPr>
              <a:t> </a:t>
            </a:r>
            <a:r>
              <a:rPr lang="it-IT" sz="3500" dirty="0" err="1" smtClean="0">
                <a:solidFill>
                  <a:srgbClr val="FF0000"/>
                </a:solidFill>
              </a:rPr>
              <a:t>possible</a:t>
            </a:r>
            <a:r>
              <a:rPr lang="it-IT" sz="3500" dirty="0" smtClean="0">
                <a:solidFill>
                  <a:srgbClr val="FF0000"/>
                </a:solidFill>
              </a:rPr>
              <a:t> </a:t>
            </a:r>
            <a:r>
              <a:rPr lang="it-IT" sz="3500" dirty="0" err="1" smtClean="0">
                <a:solidFill>
                  <a:srgbClr val="FF0000"/>
                </a:solidFill>
              </a:rPr>
              <a:t>solutions</a:t>
            </a:r>
            <a:endParaRPr lang="it-IT" sz="3500" dirty="0" smtClean="0">
              <a:solidFill>
                <a:srgbClr val="FF0000"/>
              </a:solidFill>
            </a:endParaRPr>
          </a:p>
          <a:p>
            <a:r>
              <a:rPr lang="it-IT" sz="3500" dirty="0" smtClean="0">
                <a:solidFill>
                  <a:srgbClr val="FF0000"/>
                </a:solidFill>
              </a:rPr>
              <a:t>4)</a:t>
            </a:r>
            <a:r>
              <a:rPr lang="it-IT" sz="3500" dirty="0" err="1" smtClean="0">
                <a:solidFill>
                  <a:srgbClr val="FF0000"/>
                </a:solidFill>
              </a:rPr>
              <a:t>Choose</a:t>
            </a:r>
            <a:r>
              <a:rPr lang="it-IT" sz="3500" dirty="0" smtClean="0">
                <a:solidFill>
                  <a:srgbClr val="FF0000"/>
                </a:solidFill>
              </a:rPr>
              <a:t> the best </a:t>
            </a:r>
            <a:r>
              <a:rPr lang="it-IT" sz="3500" dirty="0" err="1" smtClean="0">
                <a:solidFill>
                  <a:srgbClr val="FF0000"/>
                </a:solidFill>
              </a:rPr>
              <a:t>solution</a:t>
            </a:r>
            <a:endParaRPr lang="it-IT" sz="3500" dirty="0" smtClean="0">
              <a:solidFill>
                <a:srgbClr val="FF0000"/>
              </a:solidFill>
            </a:endParaRPr>
          </a:p>
          <a:p>
            <a:r>
              <a:rPr lang="it-IT" sz="3500" dirty="0" smtClean="0">
                <a:solidFill>
                  <a:srgbClr val="FF0000"/>
                </a:solidFill>
              </a:rPr>
              <a:t>5)Solve the </a:t>
            </a:r>
            <a:r>
              <a:rPr lang="it-IT" sz="3500" dirty="0" err="1" smtClean="0">
                <a:solidFill>
                  <a:srgbClr val="FF0000"/>
                </a:solidFill>
              </a:rPr>
              <a:t>problem</a:t>
            </a:r>
            <a:r>
              <a:rPr lang="it-IT" sz="3500" dirty="0" smtClean="0">
                <a:solidFill>
                  <a:srgbClr val="FF0000"/>
                </a:solidFill>
              </a:rPr>
              <a:t>  </a:t>
            </a:r>
            <a:r>
              <a:rPr lang="it-IT" sz="4800" dirty="0" smtClean="0"/>
              <a:t>          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99022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</a:t>
            </a:r>
            <a:r>
              <a:rPr lang="it-IT" dirty="0" err="1" smtClean="0">
                <a:solidFill>
                  <a:srgbClr val="FF0000"/>
                </a:solidFill>
              </a:rPr>
              <a:t>Problem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solving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strategies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6146" name="Picture 2" descr="Risultati immagini per problem solving strateg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8" y="2004197"/>
            <a:ext cx="57957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88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   BRAINSTORMING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>
                <a:solidFill>
                  <a:srgbClr val="FF0000"/>
                </a:solidFill>
              </a:rPr>
              <a:t>is brainstorming?</a:t>
            </a:r>
          </a:p>
          <a:p>
            <a:r>
              <a:rPr lang="en-US" b="1" dirty="0">
                <a:solidFill>
                  <a:srgbClr val="FF0000"/>
                </a:solidFill>
              </a:rPr>
              <a:t>Brainstorming is </a:t>
            </a:r>
            <a:r>
              <a:rPr lang="en-US" b="1" dirty="0" smtClean="0">
                <a:solidFill>
                  <a:srgbClr val="FF0000"/>
                </a:solidFill>
              </a:rPr>
              <a:t>an activity </a:t>
            </a:r>
            <a:r>
              <a:rPr lang="en-US" b="1" dirty="0">
                <a:solidFill>
                  <a:srgbClr val="FF0000"/>
                </a:solidFill>
              </a:rPr>
              <a:t>that encourages students to focus on a topic and </a:t>
            </a:r>
            <a:r>
              <a:rPr lang="en-US" b="1" dirty="0" smtClean="0">
                <a:solidFill>
                  <a:srgbClr val="FF0000"/>
                </a:solidFill>
              </a:rPr>
              <a:t>to collect ideas about it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FF0000"/>
                </a:solidFill>
              </a:rPr>
              <a:t>Every participant is encouraged to think aloud and suggest as many ideas as possible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535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2" name="Picture 4" descr="Risultati immagini per brainstorming strategy in teach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6" y="615782"/>
            <a:ext cx="7406640" cy="451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6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FF0000"/>
                </a:solidFill>
              </a:rPr>
              <a:t>                          TUTORING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The tutoring </a:t>
            </a:r>
            <a:r>
              <a:rPr lang="it-IT" sz="3200" dirty="0" err="1" smtClean="0">
                <a:solidFill>
                  <a:srgbClr val="FF0000"/>
                </a:solidFill>
              </a:rPr>
              <a:t>is</a:t>
            </a:r>
            <a:r>
              <a:rPr lang="it-IT" sz="3200" dirty="0" smtClean="0">
                <a:solidFill>
                  <a:srgbClr val="FF0000"/>
                </a:solidFill>
              </a:rPr>
              <a:t> a way to </a:t>
            </a:r>
            <a:r>
              <a:rPr lang="it-IT" sz="3200" dirty="0" err="1" smtClean="0">
                <a:solidFill>
                  <a:srgbClr val="FF0000"/>
                </a:solidFill>
              </a:rPr>
              <a:t>manage</a:t>
            </a:r>
            <a:r>
              <a:rPr lang="it-IT" sz="3200" dirty="0" smtClean="0">
                <a:solidFill>
                  <a:srgbClr val="FF0000"/>
                </a:solidFill>
              </a:rPr>
              <a:t> the </a:t>
            </a:r>
            <a:r>
              <a:rPr lang="it-IT" sz="3200" dirty="0" err="1" smtClean="0">
                <a:solidFill>
                  <a:srgbClr val="FF0000"/>
                </a:solidFill>
              </a:rPr>
              <a:t>class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that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b="1" dirty="0" err="1" smtClean="0">
                <a:solidFill>
                  <a:srgbClr val="FF0000"/>
                </a:solidFill>
              </a:rPr>
              <a:t>consists</a:t>
            </a:r>
            <a:r>
              <a:rPr lang="it-IT" sz="3200" b="1" dirty="0" smtClean="0">
                <a:solidFill>
                  <a:srgbClr val="FF0000"/>
                </a:solidFill>
              </a:rPr>
              <a:t> of </a:t>
            </a:r>
            <a:r>
              <a:rPr lang="it-IT" sz="3200" b="1" dirty="0" err="1" smtClean="0">
                <a:solidFill>
                  <a:srgbClr val="FF0000"/>
                </a:solidFill>
              </a:rPr>
              <a:t>submitting</a:t>
            </a:r>
            <a:r>
              <a:rPr lang="it-IT" sz="3200" b="1" dirty="0" smtClean="0">
                <a:solidFill>
                  <a:srgbClr val="FF0000"/>
                </a:solidFill>
              </a:rPr>
              <a:t> to </a:t>
            </a:r>
            <a:r>
              <a:rPr lang="it-IT" sz="3200" b="1" dirty="0" err="1" smtClean="0">
                <a:solidFill>
                  <a:srgbClr val="FF0000"/>
                </a:solidFill>
              </a:rPr>
              <a:t>one</a:t>
            </a:r>
            <a:r>
              <a:rPr lang="it-IT" sz="3200" b="1" dirty="0" smtClean="0">
                <a:solidFill>
                  <a:srgbClr val="FF0000"/>
                </a:solidFill>
              </a:rPr>
              <a:t> or more </a:t>
            </a:r>
            <a:r>
              <a:rPr lang="it-IT" sz="3200" b="1" dirty="0" err="1" smtClean="0">
                <a:solidFill>
                  <a:srgbClr val="FF0000"/>
                </a:solidFill>
              </a:rPr>
              <a:t>students</a:t>
            </a:r>
            <a:r>
              <a:rPr lang="it-IT" sz="3200" b="1" dirty="0" smtClean="0">
                <a:solidFill>
                  <a:srgbClr val="FF0000"/>
                </a:solidFill>
              </a:rPr>
              <a:t> </a:t>
            </a:r>
            <a:r>
              <a:rPr lang="it-IT" sz="3200" b="1" dirty="0" err="1" smtClean="0">
                <a:solidFill>
                  <a:srgbClr val="FF0000"/>
                </a:solidFill>
              </a:rPr>
              <a:t>responsibility</a:t>
            </a:r>
            <a:r>
              <a:rPr lang="it-IT" sz="3200" b="1" dirty="0" smtClean="0">
                <a:solidFill>
                  <a:srgbClr val="FF0000"/>
                </a:solidFill>
              </a:rPr>
              <a:t> for a part of the educational </a:t>
            </a:r>
            <a:r>
              <a:rPr lang="it-IT" sz="3200" b="1" dirty="0" err="1" smtClean="0">
                <a:solidFill>
                  <a:srgbClr val="FF0000"/>
                </a:solidFill>
              </a:rPr>
              <a:t>program</a:t>
            </a:r>
            <a:r>
              <a:rPr lang="it-IT" sz="3200" b="1" dirty="0" smtClean="0">
                <a:solidFill>
                  <a:srgbClr val="FF0000"/>
                </a:solidFill>
              </a:rPr>
              <a:t>. </a:t>
            </a:r>
            <a:r>
              <a:rPr lang="it-IT" sz="3200" dirty="0" err="1" smtClean="0">
                <a:solidFill>
                  <a:srgbClr val="FF0000"/>
                </a:solidFill>
              </a:rPr>
              <a:t>It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promotes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accountability</a:t>
            </a:r>
            <a:r>
              <a:rPr lang="it-IT" sz="3200" dirty="0" smtClean="0">
                <a:solidFill>
                  <a:srgbClr val="FF0000"/>
                </a:solidFill>
              </a:rPr>
              <a:t>, </a:t>
            </a:r>
            <a:r>
              <a:rPr lang="it-IT" sz="3200" dirty="0" err="1" smtClean="0">
                <a:solidFill>
                  <a:srgbClr val="FF0000"/>
                </a:solidFill>
              </a:rPr>
              <a:t>inclusion</a:t>
            </a:r>
            <a:r>
              <a:rPr lang="it-IT" sz="3200" dirty="0" smtClean="0">
                <a:solidFill>
                  <a:srgbClr val="FF0000"/>
                </a:solidFill>
              </a:rPr>
              <a:t> and </a:t>
            </a:r>
            <a:r>
              <a:rPr lang="it-IT" sz="3200" dirty="0" err="1" smtClean="0">
                <a:solidFill>
                  <a:srgbClr val="FF0000"/>
                </a:solidFill>
              </a:rPr>
              <a:t>development</a:t>
            </a:r>
            <a:r>
              <a:rPr lang="it-IT" sz="3200" dirty="0" smtClean="0">
                <a:solidFill>
                  <a:srgbClr val="FF0000"/>
                </a:solidFill>
              </a:rPr>
              <a:t> of social </a:t>
            </a:r>
            <a:r>
              <a:rPr lang="it-IT" sz="3200" dirty="0" err="1" smtClean="0">
                <a:solidFill>
                  <a:srgbClr val="FF0000"/>
                </a:solidFill>
              </a:rPr>
              <a:t>skills</a:t>
            </a:r>
            <a:r>
              <a:rPr lang="it-IT" sz="3200" dirty="0" smtClean="0">
                <a:solidFill>
                  <a:srgbClr val="FF0000"/>
                </a:solidFill>
              </a:rPr>
              <a:t>. In </a:t>
            </a:r>
            <a:r>
              <a:rPr lang="it-IT" sz="3200" dirty="0" err="1" smtClean="0">
                <a:solidFill>
                  <a:srgbClr val="FF0000"/>
                </a:solidFill>
              </a:rPr>
              <a:t>addition</a:t>
            </a:r>
            <a:r>
              <a:rPr lang="it-IT" sz="3200" dirty="0" smtClean="0">
                <a:solidFill>
                  <a:srgbClr val="FF0000"/>
                </a:solidFill>
              </a:rPr>
              <a:t> the </a:t>
            </a:r>
            <a:r>
              <a:rPr lang="it-IT" sz="3200" dirty="0" err="1" smtClean="0">
                <a:solidFill>
                  <a:srgbClr val="FF0000"/>
                </a:solidFill>
              </a:rPr>
              <a:t>students</a:t>
            </a:r>
            <a:r>
              <a:rPr lang="it-IT" sz="3200" dirty="0" smtClean="0">
                <a:solidFill>
                  <a:srgbClr val="FF0000"/>
                </a:solidFill>
              </a:rPr>
              <a:t> are </a:t>
            </a:r>
            <a:r>
              <a:rPr lang="it-IT" sz="3200" dirty="0" err="1" smtClean="0">
                <a:solidFill>
                  <a:srgbClr val="FF0000"/>
                </a:solidFill>
              </a:rPr>
              <a:t>at</a:t>
            </a:r>
            <a:r>
              <a:rPr lang="it-IT" sz="3200" dirty="0" smtClean="0">
                <a:solidFill>
                  <a:srgbClr val="FF0000"/>
                </a:solidFill>
              </a:rPr>
              <a:t> an </a:t>
            </a:r>
            <a:r>
              <a:rPr lang="it-IT" sz="3200" dirty="0" err="1" smtClean="0">
                <a:solidFill>
                  <a:srgbClr val="FF0000"/>
                </a:solidFill>
              </a:rPr>
              <a:t>age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where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they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</a:rPr>
              <a:t>prefer</a:t>
            </a:r>
            <a:r>
              <a:rPr lang="it-IT" sz="3200" dirty="0" smtClean="0">
                <a:solidFill>
                  <a:srgbClr val="FF0000"/>
                </a:solidFill>
              </a:rPr>
              <a:t> to work with </a:t>
            </a:r>
            <a:r>
              <a:rPr lang="it-IT" sz="3200" dirty="0" err="1" smtClean="0">
                <a:solidFill>
                  <a:srgbClr val="FF0000"/>
                </a:solidFill>
              </a:rPr>
              <a:t>peers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4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</a:t>
            </a:r>
            <a:r>
              <a:rPr lang="it-IT" dirty="0" smtClean="0">
                <a:solidFill>
                  <a:srgbClr val="FF0000"/>
                </a:solidFill>
              </a:rPr>
              <a:t>PEER TUTORING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8194" name="Picture 2" descr="Risultati immagini per peer tutoring strateg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389" y="1877876"/>
            <a:ext cx="627922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736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393</Words>
  <Application>Microsoft Office PowerPoint</Application>
  <PresentationFormat>Widescreen</PresentationFormat>
  <Paragraphs>62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di Office</vt:lpstr>
      <vt:lpstr>   LEARNING BY DOING  Learning by doing is a methodology proposed by Dewey. It consists in giving to students an active role in the process of building knowledge. The role of the teacher is a guide that facilitates their learning.</vt:lpstr>
      <vt:lpstr>               Computational thinking</vt:lpstr>
      <vt:lpstr>                 LEARNING BY DOING</vt:lpstr>
      <vt:lpstr>                    PROBLEM SOLVING</vt:lpstr>
      <vt:lpstr>                 Problem solving strategies</vt:lpstr>
      <vt:lpstr>                     BRAINSTORMING</vt:lpstr>
      <vt:lpstr>Presentazione standard di PowerPoint</vt:lpstr>
      <vt:lpstr>                          TUTORING</vt:lpstr>
      <vt:lpstr>                    PEER TUTORING</vt:lpstr>
      <vt:lpstr>                        Peer Tutoring </vt:lpstr>
      <vt:lpstr>                         ROLE PLAYING</vt:lpstr>
      <vt:lpstr>                        ROLE  PLAY</vt:lpstr>
      <vt:lpstr>                           ROLE PLAY </vt:lpstr>
      <vt:lpstr>                         DEBRIEFING</vt:lpstr>
      <vt:lpstr>                    REFLECTIVE PRACTICE            </vt:lpstr>
      <vt:lpstr>                 COOPERATIVE LEARNING</vt:lpstr>
      <vt:lpstr>    Cooperative learning: how it works</vt:lpstr>
      <vt:lpstr>Presentazione standard di PowerPoint</vt:lpstr>
      <vt:lpstr>        METHODOLOGY: Definition</vt:lpstr>
      <vt:lpstr>                    METHOD: Definition</vt:lpstr>
      <vt:lpstr>                 TECHNIQUE: Definition</vt:lpstr>
      <vt:lpstr>              METHOD AND TECHNIQUE</vt:lpstr>
      <vt:lpstr>                           CIRCLE TIME                     </vt:lpstr>
      <vt:lpstr>  THE IMPORTANCE OF TECHNOLOGIES</vt:lpstr>
    </vt:vector>
  </TitlesOfParts>
  <Company>BASTARDS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BY DOING Learning by doing is a methodology proposed by Dewey. It consists in giving to students an active role in the process of building knowledge. The role of the teacher is a guide that facilitates their learning.</dc:title>
  <dc:creator>Utente Windows</dc:creator>
  <cp:lastModifiedBy>Giacomo</cp:lastModifiedBy>
  <cp:revision>44</cp:revision>
  <dcterms:created xsi:type="dcterms:W3CDTF">2018-02-06T17:49:20Z</dcterms:created>
  <dcterms:modified xsi:type="dcterms:W3CDTF">2018-05-17T15:57:22Z</dcterms:modified>
</cp:coreProperties>
</file>