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268" r:id="rId4"/>
    <p:sldId id="257" r:id="rId5"/>
    <p:sldId id="270" r:id="rId6"/>
    <p:sldId id="271" r:id="rId7"/>
    <p:sldId id="272" r:id="rId8"/>
    <p:sldId id="258" r:id="rId9"/>
    <p:sldId id="274" r:id="rId10"/>
    <p:sldId id="273" r:id="rId11"/>
    <p:sldId id="259" r:id="rId12"/>
    <p:sldId id="279" r:id="rId13"/>
    <p:sldId id="267" r:id="rId14"/>
    <p:sldId id="260" r:id="rId15"/>
    <p:sldId id="276" r:id="rId16"/>
    <p:sldId id="263" r:id="rId17"/>
    <p:sldId id="266" r:id="rId18"/>
    <p:sldId id="265" r:id="rId19"/>
    <p:sldId id="262" r:id="rId20"/>
    <p:sldId id="261" r:id="rId21"/>
    <p:sldId id="264" r:id="rId22"/>
    <p:sldId id="269" r:id="rId23"/>
    <p:sldId id="275" r:id="rId24"/>
    <p:sldId id="277" r:id="rId2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5" d="100"/>
          <a:sy n="75" d="100"/>
        </p:scale>
        <p:origin x="54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29B76-1E63-484B-8586-2386FAA3DA45}" type="datetimeFigureOut">
              <a:rPr lang="it-IT" smtClean="0"/>
              <a:t>17/05/2018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C6161-216C-4CDD-A6D4-CBD7948DCB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588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29B76-1E63-484B-8586-2386FAA3DA45}" type="datetimeFigureOut">
              <a:rPr lang="it-IT" smtClean="0"/>
              <a:t>17/05/2018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C6161-216C-4CDD-A6D4-CBD7948DCB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3407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29B76-1E63-484B-8586-2386FAA3DA45}" type="datetimeFigureOut">
              <a:rPr lang="it-IT" smtClean="0"/>
              <a:t>17/05/2018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C6161-216C-4CDD-A6D4-CBD7948DCB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9884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29B76-1E63-484B-8586-2386FAA3DA45}" type="datetimeFigureOut">
              <a:rPr lang="it-IT" smtClean="0"/>
              <a:t>17/05/2018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C6161-216C-4CDD-A6D4-CBD7948DCB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09357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29B76-1E63-484B-8586-2386FAA3DA45}" type="datetimeFigureOut">
              <a:rPr lang="it-IT" smtClean="0"/>
              <a:t>17/05/2018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C6161-216C-4CDD-A6D4-CBD7948DCB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7678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29B76-1E63-484B-8586-2386FAA3DA45}" type="datetimeFigureOut">
              <a:rPr lang="it-IT" smtClean="0"/>
              <a:t>17/05/2018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C6161-216C-4CDD-A6D4-CBD7948DCB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8855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29B76-1E63-484B-8586-2386FAA3DA45}" type="datetimeFigureOut">
              <a:rPr lang="it-IT" smtClean="0"/>
              <a:t>17/05/2018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C6161-216C-4CDD-A6D4-CBD7948DCB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4834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29B76-1E63-484B-8586-2386FAA3DA45}" type="datetimeFigureOut">
              <a:rPr lang="it-IT" smtClean="0"/>
              <a:t>17/05/2018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C6161-216C-4CDD-A6D4-CBD7948DCB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17370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29B76-1E63-484B-8586-2386FAA3DA45}" type="datetimeFigureOut">
              <a:rPr lang="it-IT" smtClean="0"/>
              <a:t>17/05/2018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C6161-216C-4CDD-A6D4-CBD7948DCB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9916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29B76-1E63-484B-8586-2386FAA3DA45}" type="datetimeFigureOut">
              <a:rPr lang="it-IT" smtClean="0"/>
              <a:t>17/05/2018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C6161-216C-4CDD-A6D4-CBD7948DCB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7105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29B76-1E63-484B-8586-2386FAA3DA45}" type="datetimeFigureOut">
              <a:rPr lang="it-IT" smtClean="0"/>
              <a:t>17/05/2018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C6161-216C-4CDD-A6D4-CBD7948DCB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14635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E29B76-1E63-484B-8586-2386FAA3DA45}" type="datetimeFigureOut">
              <a:rPr lang="it-IT" smtClean="0"/>
              <a:t>17/05/2018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DC6161-216C-4CDD-A6D4-CBD7948DCB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0790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748146"/>
            <a:ext cx="9144000" cy="3260582"/>
          </a:xfrm>
          <a:ln>
            <a:noFill/>
          </a:ln>
        </p:spPr>
        <p:txBody>
          <a:bodyPr>
            <a:normAutofit fontScale="90000"/>
          </a:bodyPr>
          <a:lstStyle/>
          <a:p>
            <a:r>
              <a:rPr lang="it-IT" sz="4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it-IT" sz="4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it-IT" sz="4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it-IT" sz="4800" dirty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it-IT" sz="4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it-IT" sz="4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it-IT" sz="4800" dirty="0" smtClean="0">
                <a:solidFill>
                  <a:srgbClr val="FF0000"/>
                </a:solidFill>
              </a:rPr>
              <a:t>LEARNING BY DOING</a:t>
            </a:r>
            <a:r>
              <a:rPr lang="it-IT" dirty="0" smtClean="0">
                <a:solidFill>
                  <a:srgbClr val="FF0000"/>
                </a:solidFill>
              </a:rPr>
              <a:t/>
            </a:r>
            <a:br>
              <a:rPr lang="it-IT" dirty="0" smtClean="0">
                <a:solidFill>
                  <a:srgbClr val="FF0000"/>
                </a:solidFill>
              </a:rPr>
            </a:br>
            <a:r>
              <a:rPr lang="it-IT" dirty="0" smtClean="0">
                <a:solidFill>
                  <a:srgbClr val="FF0000"/>
                </a:solidFill>
              </a:rPr>
              <a:t/>
            </a:r>
            <a:br>
              <a:rPr lang="it-IT" dirty="0" smtClean="0">
                <a:solidFill>
                  <a:srgbClr val="FF0000"/>
                </a:solidFill>
              </a:rPr>
            </a:br>
            <a:r>
              <a:rPr lang="it-IT" sz="3600" dirty="0" smtClean="0">
                <a:solidFill>
                  <a:srgbClr val="FF0000"/>
                </a:solidFill>
              </a:rPr>
              <a:t>Learning by </a:t>
            </a:r>
            <a:r>
              <a:rPr lang="it-IT" sz="3600" dirty="0" err="1" smtClean="0">
                <a:solidFill>
                  <a:srgbClr val="FF0000"/>
                </a:solidFill>
              </a:rPr>
              <a:t>doing</a:t>
            </a:r>
            <a:r>
              <a:rPr lang="it-IT" sz="3600" dirty="0" smtClean="0">
                <a:solidFill>
                  <a:srgbClr val="FF0000"/>
                </a:solidFill>
              </a:rPr>
              <a:t> </a:t>
            </a:r>
            <a:r>
              <a:rPr lang="it-IT" sz="3600" dirty="0" err="1" smtClean="0">
                <a:solidFill>
                  <a:srgbClr val="FF0000"/>
                </a:solidFill>
              </a:rPr>
              <a:t>is</a:t>
            </a:r>
            <a:r>
              <a:rPr lang="it-IT" sz="3600" dirty="0" smtClean="0">
                <a:solidFill>
                  <a:srgbClr val="FF0000"/>
                </a:solidFill>
              </a:rPr>
              <a:t> a </a:t>
            </a:r>
            <a:r>
              <a:rPr lang="it-IT" sz="3600" dirty="0" err="1" smtClean="0">
                <a:solidFill>
                  <a:srgbClr val="FF0000"/>
                </a:solidFill>
              </a:rPr>
              <a:t>methodology</a:t>
            </a:r>
            <a:r>
              <a:rPr lang="it-IT" sz="3600" dirty="0" smtClean="0">
                <a:solidFill>
                  <a:srgbClr val="FF0000"/>
                </a:solidFill>
              </a:rPr>
              <a:t> </a:t>
            </a:r>
            <a:r>
              <a:rPr lang="it-IT" sz="3600" dirty="0" err="1" smtClean="0">
                <a:solidFill>
                  <a:srgbClr val="FF0000"/>
                </a:solidFill>
              </a:rPr>
              <a:t>proposed</a:t>
            </a:r>
            <a:r>
              <a:rPr lang="it-IT" sz="3600" dirty="0" smtClean="0">
                <a:solidFill>
                  <a:srgbClr val="FF0000"/>
                </a:solidFill>
              </a:rPr>
              <a:t> by </a:t>
            </a:r>
            <a:r>
              <a:rPr lang="it-IT" sz="3600" dirty="0" err="1" smtClean="0">
                <a:solidFill>
                  <a:srgbClr val="FF0000"/>
                </a:solidFill>
              </a:rPr>
              <a:t>Dewey</a:t>
            </a:r>
            <a:r>
              <a:rPr lang="it-IT" sz="3600" dirty="0" smtClean="0">
                <a:solidFill>
                  <a:srgbClr val="FF0000"/>
                </a:solidFill>
              </a:rPr>
              <a:t>. </a:t>
            </a:r>
            <a:r>
              <a:rPr lang="it-IT" sz="3600" b="1" dirty="0" err="1" smtClean="0">
                <a:solidFill>
                  <a:srgbClr val="FF0000"/>
                </a:solidFill>
              </a:rPr>
              <a:t>It</a:t>
            </a:r>
            <a:r>
              <a:rPr lang="it-IT" sz="3600" b="1" dirty="0" smtClean="0">
                <a:solidFill>
                  <a:srgbClr val="FF0000"/>
                </a:solidFill>
              </a:rPr>
              <a:t> </a:t>
            </a:r>
            <a:r>
              <a:rPr lang="it-IT" sz="3600" b="1" dirty="0" err="1" smtClean="0">
                <a:solidFill>
                  <a:srgbClr val="FF0000"/>
                </a:solidFill>
              </a:rPr>
              <a:t>consists</a:t>
            </a:r>
            <a:r>
              <a:rPr lang="it-IT" sz="3600" b="1" dirty="0" smtClean="0">
                <a:solidFill>
                  <a:srgbClr val="FF0000"/>
                </a:solidFill>
              </a:rPr>
              <a:t> in </a:t>
            </a:r>
            <a:r>
              <a:rPr lang="it-IT" sz="3600" b="1" dirty="0" err="1" smtClean="0">
                <a:solidFill>
                  <a:srgbClr val="FF0000"/>
                </a:solidFill>
              </a:rPr>
              <a:t>giving</a:t>
            </a:r>
            <a:r>
              <a:rPr lang="it-IT" sz="3600" b="1" dirty="0" smtClean="0">
                <a:solidFill>
                  <a:srgbClr val="FF0000"/>
                </a:solidFill>
              </a:rPr>
              <a:t> to </a:t>
            </a:r>
            <a:r>
              <a:rPr lang="it-IT" sz="3600" b="1" dirty="0" err="1" smtClean="0">
                <a:solidFill>
                  <a:srgbClr val="FF0000"/>
                </a:solidFill>
              </a:rPr>
              <a:t>students</a:t>
            </a:r>
            <a:r>
              <a:rPr lang="it-IT" sz="3600" b="1" dirty="0" smtClean="0">
                <a:solidFill>
                  <a:srgbClr val="FF0000"/>
                </a:solidFill>
              </a:rPr>
              <a:t> an </a:t>
            </a:r>
            <a:r>
              <a:rPr lang="it-IT" sz="3600" b="1" dirty="0" err="1" smtClean="0">
                <a:solidFill>
                  <a:srgbClr val="FF0000"/>
                </a:solidFill>
              </a:rPr>
              <a:t>active</a:t>
            </a:r>
            <a:r>
              <a:rPr lang="it-IT" sz="3600" b="1" dirty="0" smtClean="0">
                <a:solidFill>
                  <a:srgbClr val="FF0000"/>
                </a:solidFill>
              </a:rPr>
              <a:t> </a:t>
            </a:r>
            <a:r>
              <a:rPr lang="it-IT" sz="3600" b="1" dirty="0" err="1" smtClean="0">
                <a:solidFill>
                  <a:srgbClr val="FF0000"/>
                </a:solidFill>
              </a:rPr>
              <a:t>role</a:t>
            </a:r>
            <a:r>
              <a:rPr lang="it-IT" sz="3600" b="1" dirty="0" smtClean="0">
                <a:solidFill>
                  <a:srgbClr val="FF0000"/>
                </a:solidFill>
              </a:rPr>
              <a:t> in the </a:t>
            </a:r>
            <a:r>
              <a:rPr lang="it-IT" sz="3600" b="1" dirty="0" err="1" smtClean="0">
                <a:solidFill>
                  <a:srgbClr val="FF0000"/>
                </a:solidFill>
              </a:rPr>
              <a:t>process</a:t>
            </a:r>
            <a:r>
              <a:rPr lang="it-IT" sz="3600" b="1" dirty="0" smtClean="0">
                <a:solidFill>
                  <a:srgbClr val="FF0000"/>
                </a:solidFill>
              </a:rPr>
              <a:t> of building </a:t>
            </a:r>
            <a:r>
              <a:rPr lang="it-IT" sz="3600" b="1" dirty="0" err="1" smtClean="0">
                <a:solidFill>
                  <a:srgbClr val="FF0000"/>
                </a:solidFill>
              </a:rPr>
              <a:t>knowledge</a:t>
            </a:r>
            <a:r>
              <a:rPr lang="it-IT" sz="3600" dirty="0" smtClean="0">
                <a:solidFill>
                  <a:srgbClr val="FF0000"/>
                </a:solidFill>
              </a:rPr>
              <a:t>. The </a:t>
            </a:r>
            <a:r>
              <a:rPr lang="it-IT" sz="3600" dirty="0" err="1" smtClean="0">
                <a:solidFill>
                  <a:srgbClr val="FF0000"/>
                </a:solidFill>
              </a:rPr>
              <a:t>role</a:t>
            </a:r>
            <a:r>
              <a:rPr lang="it-IT" sz="3600" dirty="0" smtClean="0">
                <a:solidFill>
                  <a:srgbClr val="FF0000"/>
                </a:solidFill>
              </a:rPr>
              <a:t> of the </a:t>
            </a:r>
            <a:r>
              <a:rPr lang="it-IT" sz="3600" dirty="0" err="1" smtClean="0">
                <a:solidFill>
                  <a:srgbClr val="FF0000"/>
                </a:solidFill>
              </a:rPr>
              <a:t>teacher</a:t>
            </a:r>
            <a:r>
              <a:rPr lang="it-IT" sz="3600" dirty="0" smtClean="0">
                <a:solidFill>
                  <a:srgbClr val="FF0000"/>
                </a:solidFill>
              </a:rPr>
              <a:t> </a:t>
            </a:r>
            <a:r>
              <a:rPr lang="it-IT" sz="3600" dirty="0" err="1" smtClean="0">
                <a:solidFill>
                  <a:srgbClr val="FF0000"/>
                </a:solidFill>
              </a:rPr>
              <a:t>is</a:t>
            </a:r>
            <a:r>
              <a:rPr lang="it-IT" sz="3600" dirty="0" smtClean="0">
                <a:solidFill>
                  <a:srgbClr val="FF0000"/>
                </a:solidFill>
              </a:rPr>
              <a:t> a guide </a:t>
            </a:r>
            <a:r>
              <a:rPr lang="it-IT" sz="3600" dirty="0" err="1" smtClean="0">
                <a:solidFill>
                  <a:srgbClr val="FF0000"/>
                </a:solidFill>
              </a:rPr>
              <a:t>that</a:t>
            </a:r>
            <a:r>
              <a:rPr lang="it-IT" sz="3600" dirty="0" smtClean="0">
                <a:solidFill>
                  <a:srgbClr val="FF0000"/>
                </a:solidFill>
              </a:rPr>
              <a:t> </a:t>
            </a:r>
            <a:r>
              <a:rPr lang="it-IT" sz="3600" dirty="0" err="1" smtClean="0">
                <a:solidFill>
                  <a:srgbClr val="FF0000"/>
                </a:solidFill>
              </a:rPr>
              <a:t>facilitates</a:t>
            </a:r>
            <a:r>
              <a:rPr lang="it-IT" sz="3600" dirty="0" smtClean="0">
                <a:solidFill>
                  <a:srgbClr val="FF0000"/>
                </a:solidFill>
              </a:rPr>
              <a:t> </a:t>
            </a:r>
            <a:r>
              <a:rPr lang="it-IT" sz="3600" dirty="0" err="1" smtClean="0">
                <a:solidFill>
                  <a:srgbClr val="FF0000"/>
                </a:solidFill>
              </a:rPr>
              <a:t>their</a:t>
            </a:r>
            <a:r>
              <a:rPr lang="it-IT" sz="3600" dirty="0" smtClean="0">
                <a:solidFill>
                  <a:srgbClr val="FF0000"/>
                </a:solidFill>
              </a:rPr>
              <a:t> </a:t>
            </a:r>
            <a:r>
              <a:rPr lang="it-IT" sz="3600" dirty="0" err="1" smtClean="0">
                <a:solidFill>
                  <a:srgbClr val="FF0000"/>
                </a:solidFill>
              </a:rPr>
              <a:t>learning</a:t>
            </a:r>
            <a:r>
              <a:rPr lang="it-IT" sz="3600" dirty="0" smtClean="0">
                <a:solidFill>
                  <a:srgbClr val="FF0000"/>
                </a:solidFill>
              </a:rPr>
              <a:t>.</a:t>
            </a:r>
            <a:endParaRPr lang="it-IT" sz="3600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1454728"/>
            <a:ext cx="9144000" cy="3616036"/>
          </a:xfrm>
        </p:spPr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460783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                        Peer </a:t>
            </a:r>
            <a:r>
              <a:rPr lang="en-US" dirty="0">
                <a:solidFill>
                  <a:srgbClr val="FF0000"/>
                </a:solidFill>
              </a:rPr>
              <a:t>Tutoring</a:t>
            </a:r>
            <a:br>
              <a:rPr lang="en-US" dirty="0">
                <a:solidFill>
                  <a:srgbClr val="FF0000"/>
                </a:solidFill>
              </a:rPr>
            </a:b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b="1" dirty="0" smtClean="0"/>
          </a:p>
          <a:p>
            <a:endParaRPr lang="en-US" b="1" dirty="0"/>
          </a:p>
          <a:p>
            <a:r>
              <a:rPr lang="en-US" b="1" dirty="0" smtClean="0">
                <a:solidFill>
                  <a:srgbClr val="FF0000"/>
                </a:solidFill>
              </a:rPr>
              <a:t>Peer </a:t>
            </a:r>
            <a:r>
              <a:rPr lang="en-US" b="1" dirty="0">
                <a:solidFill>
                  <a:srgbClr val="FF0000"/>
                </a:solidFill>
              </a:rPr>
              <a:t>tutoring</a:t>
            </a:r>
            <a:r>
              <a:rPr lang="en-US" dirty="0">
                <a:solidFill>
                  <a:srgbClr val="FF0000"/>
                </a:solidFill>
              </a:rPr>
              <a:t> is a teaching strategy wherein students are paired together to practice academic skills and master content</a:t>
            </a:r>
            <a:r>
              <a:rPr lang="en-US" dirty="0" smtClean="0">
                <a:solidFill>
                  <a:srgbClr val="FF0000"/>
                </a:solidFill>
              </a:rPr>
              <a:t>..</a:t>
            </a:r>
          </a:p>
          <a:p>
            <a:r>
              <a:rPr lang="en-US" dirty="0">
                <a:solidFill>
                  <a:srgbClr val="FF0000"/>
                </a:solidFill>
              </a:rPr>
              <a:t>Peer tutoring often helps students build relationships and practice appropriate social interaction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Peer tutoring can increase the self-esteem of tutor. 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138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800" dirty="0" smtClean="0"/>
              <a:t>                         </a:t>
            </a:r>
            <a:r>
              <a:rPr lang="it-IT" sz="4800" dirty="0" smtClean="0">
                <a:solidFill>
                  <a:srgbClr val="FF0000"/>
                </a:solidFill>
              </a:rPr>
              <a:t>ROLE PLAYING</a:t>
            </a:r>
            <a:endParaRPr lang="it-IT" sz="4800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sz="3200" dirty="0" smtClean="0">
              <a:solidFill>
                <a:srgbClr val="FF0000"/>
              </a:solidFill>
            </a:endParaRPr>
          </a:p>
          <a:p>
            <a:endParaRPr lang="it-IT" sz="3200" dirty="0">
              <a:solidFill>
                <a:srgbClr val="FF0000"/>
              </a:solidFill>
            </a:endParaRPr>
          </a:p>
        </p:txBody>
      </p:sp>
      <p:pic>
        <p:nvPicPr>
          <p:cNvPr id="2050" name="Picture 2" descr="Risultati immagini per role play strategy in teach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101" y="-1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93578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                        ROLE  PLAY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3600" b="1" dirty="0" smtClean="0"/>
              <a:t>In the </a:t>
            </a:r>
            <a:r>
              <a:rPr lang="it-IT" sz="3600" b="1" dirty="0" err="1" smtClean="0"/>
              <a:t>role</a:t>
            </a:r>
            <a:r>
              <a:rPr lang="it-IT" sz="3600" b="1" dirty="0" smtClean="0"/>
              <a:t> play </a:t>
            </a:r>
            <a:r>
              <a:rPr lang="it-IT" sz="3600" b="1" dirty="0" err="1" smtClean="0"/>
              <a:t>students</a:t>
            </a:r>
            <a:r>
              <a:rPr lang="it-IT" sz="3600" b="1" dirty="0" smtClean="0"/>
              <a:t> </a:t>
            </a:r>
            <a:r>
              <a:rPr lang="it-IT" sz="3600" b="1" dirty="0" err="1" smtClean="0"/>
              <a:t>act</a:t>
            </a:r>
            <a:r>
              <a:rPr lang="it-IT" sz="3600" b="1" dirty="0" smtClean="0"/>
              <a:t> a </a:t>
            </a:r>
            <a:r>
              <a:rPr lang="it-IT" sz="3600" b="1" dirty="0" err="1" smtClean="0"/>
              <a:t>role</a:t>
            </a:r>
            <a:r>
              <a:rPr lang="it-IT" sz="3600" b="1" dirty="0" smtClean="0"/>
              <a:t> </a:t>
            </a:r>
            <a:r>
              <a:rPr lang="it-IT" sz="3600" dirty="0" smtClean="0"/>
              <a:t>and </a:t>
            </a:r>
            <a:r>
              <a:rPr lang="it-IT" sz="3600" dirty="0" err="1" smtClean="0"/>
              <a:t>bring</a:t>
            </a:r>
            <a:r>
              <a:rPr lang="it-IT" sz="3600" dirty="0" smtClean="0"/>
              <a:t> </a:t>
            </a:r>
            <a:r>
              <a:rPr lang="it-IT" sz="3600" dirty="0" err="1" smtClean="0"/>
              <a:t>themselves</a:t>
            </a:r>
            <a:r>
              <a:rPr lang="it-IT" sz="3600" dirty="0" smtClean="0"/>
              <a:t> </a:t>
            </a:r>
            <a:r>
              <a:rPr lang="it-IT" sz="3600" dirty="0" err="1" smtClean="0"/>
              <a:t>into</a:t>
            </a:r>
            <a:r>
              <a:rPr lang="it-IT" sz="3600" dirty="0" smtClean="0"/>
              <a:t> the </a:t>
            </a:r>
            <a:r>
              <a:rPr lang="it-IT" sz="3600" dirty="0" err="1" smtClean="0"/>
              <a:t>shoes</a:t>
            </a:r>
            <a:r>
              <a:rPr lang="it-IT" sz="3600" dirty="0" smtClean="0"/>
              <a:t> </a:t>
            </a:r>
            <a:r>
              <a:rPr lang="it-IT" sz="3600" b="1" dirty="0" smtClean="0"/>
              <a:t>of </a:t>
            </a:r>
            <a:r>
              <a:rPr lang="it-IT" sz="3600" b="1" dirty="0" err="1" smtClean="0"/>
              <a:t>another</a:t>
            </a:r>
            <a:r>
              <a:rPr lang="it-IT" sz="3600" b="1" dirty="0" smtClean="0"/>
              <a:t> </a:t>
            </a:r>
            <a:r>
              <a:rPr lang="it-IT" sz="3600" b="1" dirty="0" err="1" smtClean="0"/>
              <a:t>person</a:t>
            </a:r>
            <a:r>
              <a:rPr lang="it-IT" sz="3600" b="1" dirty="0" smtClean="0"/>
              <a:t>.</a:t>
            </a:r>
            <a:r>
              <a:rPr lang="it-IT" sz="3600" dirty="0" smtClean="0"/>
              <a:t> </a:t>
            </a:r>
            <a:r>
              <a:rPr lang="it-IT" sz="3600" dirty="0" err="1" smtClean="0"/>
              <a:t>It</a:t>
            </a:r>
            <a:r>
              <a:rPr lang="it-IT" sz="3600" dirty="0" smtClean="0"/>
              <a:t> </a:t>
            </a:r>
            <a:r>
              <a:rPr lang="it-IT" sz="3600" dirty="0" err="1" smtClean="0"/>
              <a:t>makes</a:t>
            </a:r>
            <a:r>
              <a:rPr lang="it-IT" sz="3600" dirty="0" smtClean="0"/>
              <a:t> the </a:t>
            </a:r>
            <a:r>
              <a:rPr lang="it-IT" sz="3600" dirty="0" err="1" smtClean="0"/>
              <a:t>learning</a:t>
            </a:r>
            <a:r>
              <a:rPr lang="it-IT" sz="3600" dirty="0" smtClean="0"/>
              <a:t> </a:t>
            </a:r>
            <a:r>
              <a:rPr lang="it-IT" sz="3600" dirty="0" err="1" smtClean="0"/>
              <a:t>easier</a:t>
            </a:r>
            <a:r>
              <a:rPr lang="it-IT" sz="3600" dirty="0" smtClean="0"/>
              <a:t> and more </a:t>
            </a:r>
            <a:r>
              <a:rPr lang="it-IT" sz="3600" dirty="0" err="1" smtClean="0"/>
              <a:t>enjoyable</a:t>
            </a:r>
            <a:r>
              <a:rPr lang="it-IT" sz="3600" dirty="0" smtClean="0"/>
              <a:t>.</a:t>
            </a: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36577351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0000"/>
                </a:solidFill>
              </a:rPr>
              <a:t>                           ROLE PLAY</a:t>
            </a:r>
            <a:r>
              <a:rPr lang="it-IT" dirty="0" smtClean="0"/>
              <a:t> </a:t>
            </a:r>
            <a:endParaRPr lang="it-IT" dirty="0"/>
          </a:p>
        </p:txBody>
      </p:sp>
      <p:pic>
        <p:nvPicPr>
          <p:cNvPr id="3074" name="Picture 2" descr="Risultati immagini per role play strategy in teachi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950" y="1538242"/>
            <a:ext cx="7735712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15015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800" dirty="0" smtClean="0"/>
              <a:t>                         </a:t>
            </a:r>
            <a:r>
              <a:rPr lang="it-IT" sz="4800" dirty="0" smtClean="0">
                <a:solidFill>
                  <a:srgbClr val="FF0000"/>
                </a:solidFill>
              </a:rPr>
              <a:t>DEBRIEFING</a:t>
            </a:r>
            <a:endParaRPr lang="it-IT" sz="4800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sz="3200" dirty="0" smtClean="0">
              <a:solidFill>
                <a:srgbClr val="FF0000"/>
              </a:solidFill>
            </a:endParaRPr>
          </a:p>
          <a:p>
            <a:endParaRPr lang="it-IT" sz="3200" dirty="0">
              <a:solidFill>
                <a:srgbClr val="FF0000"/>
              </a:solidFill>
            </a:endParaRPr>
          </a:p>
          <a:p>
            <a:r>
              <a:rPr lang="it-IT" sz="3200" dirty="0" err="1" smtClean="0">
                <a:solidFill>
                  <a:srgbClr val="FF0000"/>
                </a:solidFill>
              </a:rPr>
              <a:t>Debriefing</a:t>
            </a:r>
            <a:r>
              <a:rPr lang="it-IT" sz="3200" dirty="0" smtClean="0">
                <a:solidFill>
                  <a:srgbClr val="FF0000"/>
                </a:solidFill>
              </a:rPr>
              <a:t> </a:t>
            </a:r>
            <a:r>
              <a:rPr lang="it-IT" sz="3200" dirty="0" err="1" smtClean="0">
                <a:solidFill>
                  <a:srgbClr val="FF0000"/>
                </a:solidFill>
              </a:rPr>
              <a:t>is</a:t>
            </a:r>
            <a:r>
              <a:rPr lang="it-IT" sz="3200" dirty="0" smtClean="0">
                <a:solidFill>
                  <a:srgbClr val="FF0000"/>
                </a:solidFill>
              </a:rPr>
              <a:t> a </a:t>
            </a:r>
            <a:r>
              <a:rPr lang="it-IT" sz="3200" dirty="0" err="1" smtClean="0">
                <a:solidFill>
                  <a:srgbClr val="FF0000"/>
                </a:solidFill>
              </a:rPr>
              <a:t>methodology</a:t>
            </a:r>
            <a:r>
              <a:rPr lang="it-IT" sz="3200" dirty="0" smtClean="0">
                <a:solidFill>
                  <a:srgbClr val="FF0000"/>
                </a:solidFill>
              </a:rPr>
              <a:t> </a:t>
            </a:r>
            <a:r>
              <a:rPr lang="it-IT" sz="3200" dirty="0" err="1" smtClean="0">
                <a:solidFill>
                  <a:srgbClr val="FF0000"/>
                </a:solidFill>
              </a:rPr>
              <a:t>that</a:t>
            </a:r>
            <a:r>
              <a:rPr lang="it-IT" sz="3200" dirty="0" smtClean="0">
                <a:solidFill>
                  <a:srgbClr val="FF0000"/>
                </a:solidFill>
              </a:rPr>
              <a:t> </a:t>
            </a:r>
            <a:r>
              <a:rPr lang="it-IT" sz="3200" dirty="0" err="1" smtClean="0">
                <a:solidFill>
                  <a:srgbClr val="FF0000"/>
                </a:solidFill>
              </a:rPr>
              <a:t>consists</a:t>
            </a:r>
            <a:r>
              <a:rPr lang="it-IT" sz="3200" dirty="0" smtClean="0">
                <a:solidFill>
                  <a:srgbClr val="FF0000"/>
                </a:solidFill>
              </a:rPr>
              <a:t> of a self </a:t>
            </a:r>
            <a:r>
              <a:rPr lang="it-IT" sz="3200" dirty="0" err="1" smtClean="0">
                <a:solidFill>
                  <a:srgbClr val="FF0000"/>
                </a:solidFill>
              </a:rPr>
              <a:t>critical</a:t>
            </a:r>
            <a:r>
              <a:rPr lang="it-IT" sz="3200" dirty="0" smtClean="0">
                <a:solidFill>
                  <a:srgbClr val="FF0000"/>
                </a:solidFill>
              </a:rPr>
              <a:t> </a:t>
            </a:r>
            <a:r>
              <a:rPr lang="it-IT" sz="3200" dirty="0" err="1" smtClean="0">
                <a:solidFill>
                  <a:srgbClr val="FF0000"/>
                </a:solidFill>
              </a:rPr>
              <a:t>reflection</a:t>
            </a:r>
            <a:r>
              <a:rPr lang="it-IT" sz="3200" dirty="0" smtClean="0">
                <a:solidFill>
                  <a:srgbClr val="FF0000"/>
                </a:solidFill>
              </a:rPr>
              <a:t> on </a:t>
            </a:r>
            <a:r>
              <a:rPr lang="it-IT" sz="3200" dirty="0" err="1" smtClean="0">
                <a:solidFill>
                  <a:srgbClr val="FF0000"/>
                </a:solidFill>
              </a:rPr>
              <a:t>what</a:t>
            </a:r>
            <a:r>
              <a:rPr lang="it-IT" sz="3200" dirty="0" smtClean="0">
                <a:solidFill>
                  <a:srgbClr val="FF0000"/>
                </a:solidFill>
              </a:rPr>
              <a:t> </a:t>
            </a:r>
            <a:r>
              <a:rPr lang="it-IT" sz="3200" dirty="0" err="1" smtClean="0">
                <a:solidFill>
                  <a:srgbClr val="FF0000"/>
                </a:solidFill>
              </a:rPr>
              <a:t>has</a:t>
            </a:r>
            <a:r>
              <a:rPr lang="it-IT" sz="3200" dirty="0" smtClean="0">
                <a:solidFill>
                  <a:srgbClr val="FF0000"/>
                </a:solidFill>
              </a:rPr>
              <a:t> </a:t>
            </a:r>
            <a:r>
              <a:rPr lang="it-IT" sz="3200" dirty="0" err="1" smtClean="0">
                <a:solidFill>
                  <a:srgbClr val="FF0000"/>
                </a:solidFill>
              </a:rPr>
              <a:t>been</a:t>
            </a:r>
            <a:r>
              <a:rPr lang="it-IT" sz="3200" dirty="0" smtClean="0">
                <a:solidFill>
                  <a:srgbClr val="FF0000"/>
                </a:solidFill>
              </a:rPr>
              <a:t> </a:t>
            </a:r>
            <a:r>
              <a:rPr lang="it-IT" sz="3200" dirty="0" err="1" smtClean="0">
                <a:solidFill>
                  <a:srgbClr val="FF0000"/>
                </a:solidFill>
              </a:rPr>
              <a:t>done</a:t>
            </a:r>
            <a:r>
              <a:rPr lang="it-IT" sz="3200" dirty="0" smtClean="0">
                <a:solidFill>
                  <a:srgbClr val="FF0000"/>
                </a:solidFill>
              </a:rPr>
              <a:t> and </a:t>
            </a:r>
            <a:r>
              <a:rPr lang="it-IT" sz="3200" dirty="0" err="1" smtClean="0">
                <a:solidFill>
                  <a:srgbClr val="FF0000"/>
                </a:solidFill>
              </a:rPr>
              <a:t>learned</a:t>
            </a:r>
            <a:r>
              <a:rPr lang="it-IT" sz="3200" dirty="0" smtClean="0">
                <a:solidFill>
                  <a:srgbClr val="FF0000"/>
                </a:solidFill>
              </a:rPr>
              <a:t> </a:t>
            </a:r>
            <a:r>
              <a:rPr lang="it-IT" sz="3200" dirty="0" err="1" smtClean="0">
                <a:solidFill>
                  <a:srgbClr val="FF0000"/>
                </a:solidFill>
              </a:rPr>
              <a:t>about</a:t>
            </a:r>
            <a:r>
              <a:rPr lang="it-IT" sz="3200" dirty="0" smtClean="0">
                <a:solidFill>
                  <a:srgbClr val="FF0000"/>
                </a:solidFill>
              </a:rPr>
              <a:t> a </a:t>
            </a:r>
            <a:r>
              <a:rPr lang="it-IT" sz="3200" dirty="0" err="1" smtClean="0">
                <a:solidFill>
                  <a:srgbClr val="FF0000"/>
                </a:solidFill>
              </a:rPr>
              <a:t>topic</a:t>
            </a:r>
            <a:r>
              <a:rPr lang="it-IT" sz="3200" dirty="0" smtClean="0">
                <a:solidFill>
                  <a:srgbClr val="FF0000"/>
                </a:solidFill>
              </a:rPr>
              <a:t>.</a:t>
            </a:r>
            <a:endParaRPr lang="it-IT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54730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35182" y="365125"/>
            <a:ext cx="10418618" cy="1325563"/>
          </a:xfrm>
        </p:spPr>
        <p:txBody>
          <a:bodyPr/>
          <a:lstStyle/>
          <a:p>
            <a:r>
              <a:rPr lang="it-IT" dirty="0" smtClean="0"/>
              <a:t>                    </a:t>
            </a:r>
            <a:r>
              <a:rPr lang="it-IT" dirty="0" smtClean="0">
                <a:solidFill>
                  <a:srgbClr val="FF0000"/>
                </a:solidFill>
              </a:rPr>
              <a:t>REFLECTIVE PRACTICE         </a:t>
            </a:r>
            <a:r>
              <a:rPr lang="it-IT" dirty="0" smtClean="0"/>
              <a:t>  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it-IT" dirty="0"/>
          </a:p>
          <a:p>
            <a:pPr lvl="1"/>
            <a:r>
              <a:rPr lang="en-US" altLang="it-IT" sz="4000" i="1" dirty="0" smtClean="0">
                <a:solidFill>
                  <a:srgbClr val="FF0000"/>
                </a:solidFill>
              </a:rPr>
              <a:t>Reflection in action</a:t>
            </a:r>
          </a:p>
          <a:p>
            <a:pPr lvl="1"/>
            <a:r>
              <a:rPr lang="en-US" altLang="it-IT" sz="4000" i="1" dirty="0" smtClean="0">
                <a:solidFill>
                  <a:srgbClr val="FF0000"/>
                </a:solidFill>
              </a:rPr>
              <a:t>Reflection </a:t>
            </a:r>
            <a:r>
              <a:rPr lang="en-US" altLang="it-IT" sz="4000" i="1" dirty="0">
                <a:solidFill>
                  <a:srgbClr val="FF0000"/>
                </a:solidFill>
              </a:rPr>
              <a:t>on action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045458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0000"/>
                </a:solidFill>
              </a:rPr>
              <a:t>                 COOPERATIVE LEARNING</a:t>
            </a:r>
            <a:endParaRPr lang="it-IT" dirty="0">
              <a:solidFill>
                <a:srgbClr val="FF0000"/>
              </a:solidFill>
            </a:endParaRPr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9536" y="2506662"/>
            <a:ext cx="5801784" cy="4351338"/>
          </a:xfrm>
        </p:spPr>
      </p:pic>
    </p:spTree>
    <p:extLst>
      <p:ext uri="{BB962C8B-B14F-4D97-AF65-F5344CB8AC3E}">
        <p14:creationId xmlns:p14="http://schemas.microsoft.com/office/powerpoint/2010/main" val="10929287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0000"/>
                </a:solidFill>
              </a:rPr>
              <a:t>    Cooperative </a:t>
            </a:r>
            <a:r>
              <a:rPr lang="it-IT" dirty="0" err="1" smtClean="0">
                <a:solidFill>
                  <a:srgbClr val="FF0000"/>
                </a:solidFill>
              </a:rPr>
              <a:t>learning</a:t>
            </a:r>
            <a:r>
              <a:rPr lang="it-IT" dirty="0" smtClean="0">
                <a:solidFill>
                  <a:srgbClr val="FF0000"/>
                </a:solidFill>
              </a:rPr>
              <a:t>: </a:t>
            </a:r>
            <a:r>
              <a:rPr lang="it-IT" dirty="0" err="1" smtClean="0">
                <a:solidFill>
                  <a:srgbClr val="FF0000"/>
                </a:solidFill>
              </a:rPr>
              <a:t>how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 smtClean="0">
                <a:solidFill>
                  <a:srgbClr val="FF0000"/>
                </a:solidFill>
              </a:rPr>
              <a:t>it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 smtClean="0">
                <a:solidFill>
                  <a:srgbClr val="FF0000"/>
                </a:solidFill>
              </a:rPr>
              <a:t>works</a:t>
            </a:r>
            <a:endParaRPr lang="it-IT" dirty="0">
              <a:solidFill>
                <a:srgbClr val="FF0000"/>
              </a:solidFill>
            </a:endParaRPr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7121" y="1825625"/>
            <a:ext cx="7717757" cy="4351338"/>
          </a:xfrm>
        </p:spPr>
      </p:pic>
    </p:spTree>
    <p:extLst>
      <p:ext uri="{BB962C8B-B14F-4D97-AF65-F5344CB8AC3E}">
        <p14:creationId xmlns:p14="http://schemas.microsoft.com/office/powerpoint/2010/main" val="36081998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</p:txBody>
      </p:sp>
      <p:pic>
        <p:nvPicPr>
          <p:cNvPr id="1026" name="Picture 2" descr="Risultati immagini per cooperative learning strateg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859" y="572293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24610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800" dirty="0" smtClean="0"/>
              <a:t>        </a:t>
            </a:r>
            <a:r>
              <a:rPr lang="it-IT" sz="4800" dirty="0" smtClean="0">
                <a:solidFill>
                  <a:srgbClr val="FF0000"/>
                </a:solidFill>
              </a:rPr>
              <a:t>METHODOLOGY: Definition</a:t>
            </a:r>
            <a:endParaRPr lang="it-IT" sz="4800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            </a:t>
            </a:r>
          </a:p>
          <a:p>
            <a:endParaRPr lang="it-IT" dirty="0"/>
          </a:p>
          <a:p>
            <a:r>
              <a:rPr lang="en-US" sz="3600" dirty="0" smtClean="0">
                <a:solidFill>
                  <a:srgbClr val="FF0000"/>
                </a:solidFill>
              </a:rPr>
              <a:t>A </a:t>
            </a:r>
            <a:r>
              <a:rPr lang="en-US" sz="3600" dirty="0">
                <a:solidFill>
                  <a:srgbClr val="FF0000"/>
                </a:solidFill>
              </a:rPr>
              <a:t>system of methods used in a particular area of study or activity.</a:t>
            </a:r>
            <a:endParaRPr lang="it-IT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1047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               </a:t>
            </a:r>
            <a:r>
              <a:rPr lang="it-IT" dirty="0" err="1" smtClean="0">
                <a:solidFill>
                  <a:srgbClr val="FF0000"/>
                </a:solidFill>
              </a:rPr>
              <a:t>Computational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 smtClean="0">
                <a:solidFill>
                  <a:srgbClr val="FF0000"/>
                </a:solidFill>
              </a:rPr>
              <a:t>thinking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sz="3600" dirty="0">
                <a:solidFill>
                  <a:srgbClr val="FF0000"/>
                </a:solidFill>
              </a:rPr>
              <a:t>Computational thinking means a mental process that allows to solve problems of various kinds by following specific methods and tools by planning a strategy.</a:t>
            </a:r>
            <a:endParaRPr lang="it-IT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96142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800" dirty="0" smtClean="0">
                <a:solidFill>
                  <a:srgbClr val="FF0000"/>
                </a:solidFill>
              </a:rPr>
              <a:t>                    METHOD: Definition</a:t>
            </a:r>
            <a:endParaRPr lang="it-IT" sz="4800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r>
              <a:rPr lang="it-IT" sz="3600" dirty="0" smtClean="0">
                <a:solidFill>
                  <a:srgbClr val="FF0000"/>
                </a:solidFill>
              </a:rPr>
              <a:t>A set of </a:t>
            </a:r>
            <a:r>
              <a:rPr lang="it-IT" sz="3600" dirty="0" err="1" smtClean="0">
                <a:solidFill>
                  <a:srgbClr val="FF0000"/>
                </a:solidFill>
              </a:rPr>
              <a:t>classroom</a:t>
            </a:r>
            <a:r>
              <a:rPr lang="it-IT" sz="3600" dirty="0" smtClean="0">
                <a:solidFill>
                  <a:srgbClr val="FF0000"/>
                </a:solidFill>
              </a:rPr>
              <a:t> </a:t>
            </a:r>
            <a:r>
              <a:rPr lang="it-IT" sz="3600" dirty="0" err="1" smtClean="0">
                <a:solidFill>
                  <a:srgbClr val="FF0000"/>
                </a:solidFill>
              </a:rPr>
              <a:t>activities</a:t>
            </a:r>
            <a:r>
              <a:rPr lang="it-IT" sz="3600" dirty="0" smtClean="0">
                <a:solidFill>
                  <a:srgbClr val="FF0000"/>
                </a:solidFill>
              </a:rPr>
              <a:t> for </a:t>
            </a:r>
            <a:r>
              <a:rPr lang="it-IT" sz="3600" dirty="0" err="1" smtClean="0">
                <a:solidFill>
                  <a:srgbClr val="FF0000"/>
                </a:solidFill>
              </a:rPr>
              <a:t>accomplishing</a:t>
            </a:r>
            <a:r>
              <a:rPr lang="it-IT" sz="3600" dirty="0" smtClean="0">
                <a:solidFill>
                  <a:srgbClr val="FF0000"/>
                </a:solidFill>
              </a:rPr>
              <a:t> </a:t>
            </a:r>
            <a:r>
              <a:rPr lang="it-IT" sz="3600" dirty="0" err="1" smtClean="0">
                <a:solidFill>
                  <a:srgbClr val="FF0000"/>
                </a:solidFill>
              </a:rPr>
              <a:t>learning</a:t>
            </a:r>
            <a:r>
              <a:rPr lang="it-IT" sz="3600" dirty="0" smtClean="0">
                <a:solidFill>
                  <a:srgbClr val="FF0000"/>
                </a:solidFill>
              </a:rPr>
              <a:t>  </a:t>
            </a:r>
            <a:r>
              <a:rPr lang="it-IT" sz="3600" dirty="0" err="1" smtClean="0">
                <a:solidFill>
                  <a:srgbClr val="FF0000"/>
                </a:solidFill>
              </a:rPr>
              <a:t>objectives</a:t>
            </a:r>
            <a:r>
              <a:rPr lang="it-IT" sz="3600" dirty="0" smtClean="0">
                <a:solidFill>
                  <a:srgbClr val="FF0000"/>
                </a:solidFill>
              </a:rPr>
              <a:t>.</a:t>
            </a:r>
            <a:endParaRPr lang="it-IT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86523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1986" y="738612"/>
            <a:ext cx="10515600" cy="1325563"/>
          </a:xfrm>
        </p:spPr>
        <p:txBody>
          <a:bodyPr/>
          <a:lstStyle/>
          <a:p>
            <a:r>
              <a:rPr lang="it-IT" dirty="0" smtClean="0">
                <a:solidFill>
                  <a:srgbClr val="FF0000"/>
                </a:solidFill>
              </a:rPr>
              <a:t>                 TECHNIQUE: Definition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>
              <a:solidFill>
                <a:srgbClr val="FF0000"/>
              </a:solidFill>
            </a:endParaRPr>
          </a:p>
          <a:p>
            <a:endParaRPr lang="it-IT" dirty="0">
              <a:solidFill>
                <a:srgbClr val="FF0000"/>
              </a:solidFill>
            </a:endParaRPr>
          </a:p>
          <a:p>
            <a:endParaRPr lang="it-IT" dirty="0" smtClean="0">
              <a:solidFill>
                <a:srgbClr val="FF0000"/>
              </a:solidFill>
            </a:endParaRPr>
          </a:p>
          <a:p>
            <a:r>
              <a:rPr lang="it-IT" sz="3600" dirty="0" smtClean="0">
                <a:solidFill>
                  <a:srgbClr val="FF0000"/>
                </a:solidFill>
              </a:rPr>
              <a:t>The way and the </a:t>
            </a:r>
            <a:r>
              <a:rPr lang="it-IT" sz="3600" dirty="0" err="1" smtClean="0">
                <a:solidFill>
                  <a:srgbClr val="FF0000"/>
                </a:solidFill>
              </a:rPr>
              <a:t>ability</a:t>
            </a:r>
            <a:r>
              <a:rPr lang="it-IT" sz="3600" dirty="0" smtClean="0">
                <a:solidFill>
                  <a:srgbClr val="FF0000"/>
                </a:solidFill>
              </a:rPr>
              <a:t> </a:t>
            </a:r>
            <a:r>
              <a:rPr lang="it-IT" sz="3600" dirty="0" err="1" smtClean="0">
                <a:solidFill>
                  <a:srgbClr val="FF0000"/>
                </a:solidFill>
              </a:rPr>
              <a:t>that</a:t>
            </a:r>
            <a:r>
              <a:rPr lang="it-IT" sz="3600" dirty="0" smtClean="0">
                <a:solidFill>
                  <a:srgbClr val="FF0000"/>
                </a:solidFill>
              </a:rPr>
              <a:t> a </a:t>
            </a:r>
            <a:r>
              <a:rPr lang="it-IT" sz="3600" dirty="0" err="1" smtClean="0">
                <a:solidFill>
                  <a:srgbClr val="FF0000"/>
                </a:solidFill>
              </a:rPr>
              <a:t>teacher</a:t>
            </a:r>
            <a:r>
              <a:rPr lang="it-IT" sz="3600" dirty="0" smtClean="0">
                <a:solidFill>
                  <a:srgbClr val="FF0000"/>
                </a:solidFill>
              </a:rPr>
              <a:t> </a:t>
            </a:r>
            <a:r>
              <a:rPr lang="it-IT" sz="3600" dirty="0" err="1" smtClean="0">
                <a:solidFill>
                  <a:srgbClr val="FF0000"/>
                </a:solidFill>
              </a:rPr>
              <a:t>employs</a:t>
            </a:r>
            <a:r>
              <a:rPr lang="it-IT" sz="3600" dirty="0" smtClean="0">
                <a:solidFill>
                  <a:srgbClr val="FF0000"/>
                </a:solidFill>
              </a:rPr>
              <a:t> to </a:t>
            </a:r>
            <a:r>
              <a:rPr lang="it-IT" sz="3600" dirty="0" err="1" smtClean="0">
                <a:solidFill>
                  <a:srgbClr val="FF0000"/>
                </a:solidFill>
              </a:rPr>
              <a:t>achieve</a:t>
            </a:r>
            <a:r>
              <a:rPr lang="it-IT" sz="3600" dirty="0" smtClean="0">
                <a:solidFill>
                  <a:srgbClr val="FF0000"/>
                </a:solidFill>
              </a:rPr>
              <a:t> a  </a:t>
            </a:r>
            <a:r>
              <a:rPr lang="it-IT" sz="3600" dirty="0" err="1" smtClean="0">
                <a:solidFill>
                  <a:srgbClr val="FF0000"/>
                </a:solidFill>
              </a:rPr>
              <a:t>desired</a:t>
            </a:r>
            <a:r>
              <a:rPr lang="it-IT" sz="3600" dirty="0" smtClean="0">
                <a:solidFill>
                  <a:srgbClr val="FF0000"/>
                </a:solidFill>
              </a:rPr>
              <a:t> </a:t>
            </a:r>
            <a:r>
              <a:rPr lang="it-IT" sz="3600" dirty="0" err="1" smtClean="0">
                <a:solidFill>
                  <a:srgbClr val="FF0000"/>
                </a:solidFill>
              </a:rPr>
              <a:t>result</a:t>
            </a:r>
            <a:endParaRPr lang="it-IT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50803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              </a:t>
            </a:r>
            <a:r>
              <a:rPr lang="it-IT" dirty="0" smtClean="0">
                <a:solidFill>
                  <a:srgbClr val="FF0000"/>
                </a:solidFill>
              </a:rPr>
              <a:t>METHOD AND TECHNIQUE</a:t>
            </a:r>
            <a:endParaRPr lang="it-IT" dirty="0">
              <a:solidFill>
                <a:srgbClr val="FF0000"/>
              </a:solidFill>
            </a:endParaRPr>
          </a:p>
        </p:txBody>
      </p:sp>
      <p:pic>
        <p:nvPicPr>
          <p:cNvPr id="5122" name="Picture 2" descr="Risultati immagini per learning by doing methodology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8136" y="1825625"/>
            <a:ext cx="5795727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71170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                           CIRCLE TIME                     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4000" dirty="0" err="1" smtClean="0">
                <a:solidFill>
                  <a:srgbClr val="FF0000"/>
                </a:solidFill>
              </a:rPr>
              <a:t>Circle</a:t>
            </a:r>
            <a:r>
              <a:rPr lang="it-IT" sz="4000" dirty="0" smtClean="0">
                <a:solidFill>
                  <a:srgbClr val="FF0000"/>
                </a:solidFill>
              </a:rPr>
              <a:t> time </a:t>
            </a:r>
            <a:r>
              <a:rPr lang="it-IT" sz="4000" dirty="0" err="1" smtClean="0">
                <a:solidFill>
                  <a:srgbClr val="FF0000"/>
                </a:solidFill>
              </a:rPr>
              <a:t>is</a:t>
            </a:r>
            <a:r>
              <a:rPr lang="it-IT" sz="4000" dirty="0" smtClean="0">
                <a:solidFill>
                  <a:srgbClr val="FF0000"/>
                </a:solidFill>
              </a:rPr>
              <a:t> a </a:t>
            </a:r>
            <a:r>
              <a:rPr lang="it-IT" sz="4000" dirty="0" err="1" smtClean="0">
                <a:solidFill>
                  <a:srgbClr val="FF0000"/>
                </a:solidFill>
              </a:rPr>
              <a:t>technique</a:t>
            </a:r>
            <a:r>
              <a:rPr lang="it-IT" sz="4000" dirty="0" smtClean="0">
                <a:solidFill>
                  <a:srgbClr val="FF0000"/>
                </a:solidFill>
              </a:rPr>
              <a:t> </a:t>
            </a:r>
            <a:r>
              <a:rPr lang="it-IT" sz="4000" dirty="0" err="1" smtClean="0">
                <a:solidFill>
                  <a:srgbClr val="FF0000"/>
                </a:solidFill>
              </a:rPr>
              <a:t>which</a:t>
            </a:r>
            <a:r>
              <a:rPr lang="it-IT" sz="4000" dirty="0" smtClean="0">
                <a:solidFill>
                  <a:srgbClr val="FF0000"/>
                </a:solidFill>
              </a:rPr>
              <a:t> </a:t>
            </a:r>
            <a:r>
              <a:rPr lang="it-IT" sz="4000" dirty="0" err="1" smtClean="0">
                <a:solidFill>
                  <a:srgbClr val="FF0000"/>
                </a:solidFill>
              </a:rPr>
              <a:t>consists</a:t>
            </a:r>
            <a:r>
              <a:rPr lang="it-IT" sz="4000" dirty="0" smtClean="0">
                <a:solidFill>
                  <a:srgbClr val="FF0000"/>
                </a:solidFill>
              </a:rPr>
              <a:t> in </a:t>
            </a:r>
            <a:r>
              <a:rPr lang="it-IT" sz="4000" dirty="0" err="1" smtClean="0">
                <a:solidFill>
                  <a:srgbClr val="FF0000"/>
                </a:solidFill>
              </a:rPr>
              <a:t>putting</a:t>
            </a:r>
            <a:r>
              <a:rPr lang="it-IT" sz="4000" dirty="0" smtClean="0">
                <a:solidFill>
                  <a:srgbClr val="FF0000"/>
                </a:solidFill>
              </a:rPr>
              <a:t> the </a:t>
            </a:r>
            <a:r>
              <a:rPr lang="it-IT" sz="4000" dirty="0" err="1" smtClean="0">
                <a:solidFill>
                  <a:srgbClr val="FF0000"/>
                </a:solidFill>
              </a:rPr>
              <a:t>students</a:t>
            </a:r>
            <a:r>
              <a:rPr lang="it-IT" sz="4000" dirty="0" smtClean="0">
                <a:solidFill>
                  <a:srgbClr val="FF0000"/>
                </a:solidFill>
              </a:rPr>
              <a:t> in a </a:t>
            </a:r>
            <a:r>
              <a:rPr lang="it-IT" sz="4000" dirty="0" err="1" smtClean="0">
                <a:solidFill>
                  <a:srgbClr val="FF0000"/>
                </a:solidFill>
              </a:rPr>
              <a:t>circle</a:t>
            </a:r>
            <a:r>
              <a:rPr lang="it-IT" sz="4000" dirty="0" smtClean="0">
                <a:solidFill>
                  <a:srgbClr val="FF0000"/>
                </a:solidFill>
              </a:rPr>
              <a:t> to talk in turn to </a:t>
            </a:r>
            <a:r>
              <a:rPr lang="it-IT" sz="4000" dirty="0" err="1" smtClean="0">
                <a:solidFill>
                  <a:srgbClr val="FF0000"/>
                </a:solidFill>
              </a:rPr>
              <a:t>various</a:t>
            </a:r>
            <a:r>
              <a:rPr lang="it-IT" sz="4000" dirty="0" smtClean="0">
                <a:solidFill>
                  <a:srgbClr val="FF0000"/>
                </a:solidFill>
              </a:rPr>
              <a:t> </a:t>
            </a:r>
            <a:r>
              <a:rPr lang="it-IT" sz="4000" dirty="0" err="1" smtClean="0">
                <a:solidFill>
                  <a:srgbClr val="FF0000"/>
                </a:solidFill>
              </a:rPr>
              <a:t>topics</a:t>
            </a:r>
            <a:r>
              <a:rPr lang="it-IT" sz="4000" dirty="0" smtClean="0">
                <a:solidFill>
                  <a:srgbClr val="FF0000"/>
                </a:solidFill>
              </a:rPr>
              <a:t>. </a:t>
            </a:r>
            <a:r>
              <a:rPr lang="it-IT" sz="4000" dirty="0" err="1" smtClean="0">
                <a:solidFill>
                  <a:srgbClr val="FF0000"/>
                </a:solidFill>
              </a:rPr>
              <a:t>It’s</a:t>
            </a:r>
            <a:r>
              <a:rPr lang="it-IT" sz="4000" dirty="0" smtClean="0">
                <a:solidFill>
                  <a:srgbClr val="FF0000"/>
                </a:solidFill>
              </a:rPr>
              <a:t> </a:t>
            </a:r>
            <a:r>
              <a:rPr lang="it-IT" sz="4000" dirty="0" err="1" smtClean="0">
                <a:solidFill>
                  <a:srgbClr val="FF0000"/>
                </a:solidFill>
              </a:rPr>
              <a:t>useful</a:t>
            </a:r>
            <a:r>
              <a:rPr lang="it-IT" sz="4000" dirty="0" smtClean="0">
                <a:solidFill>
                  <a:srgbClr val="FF0000"/>
                </a:solidFill>
              </a:rPr>
              <a:t> to </a:t>
            </a:r>
            <a:r>
              <a:rPr lang="it-IT" sz="4000" dirty="0" err="1" smtClean="0">
                <a:solidFill>
                  <a:srgbClr val="FF0000"/>
                </a:solidFill>
              </a:rPr>
              <a:t>resolve</a:t>
            </a:r>
            <a:r>
              <a:rPr lang="it-IT" sz="4000" dirty="0" smtClean="0">
                <a:solidFill>
                  <a:srgbClr val="FF0000"/>
                </a:solidFill>
              </a:rPr>
              <a:t> </a:t>
            </a:r>
            <a:r>
              <a:rPr lang="it-IT" sz="4000" dirty="0" err="1" smtClean="0">
                <a:solidFill>
                  <a:srgbClr val="FF0000"/>
                </a:solidFill>
              </a:rPr>
              <a:t>conflicts</a:t>
            </a:r>
            <a:r>
              <a:rPr lang="it-IT" sz="4000" dirty="0" smtClean="0">
                <a:solidFill>
                  <a:srgbClr val="FF0000"/>
                </a:solidFill>
              </a:rPr>
              <a:t>, </a:t>
            </a:r>
            <a:r>
              <a:rPr lang="it-IT" sz="4000" dirty="0" err="1" smtClean="0">
                <a:solidFill>
                  <a:srgbClr val="FF0000"/>
                </a:solidFill>
              </a:rPr>
              <a:t>know</a:t>
            </a:r>
            <a:r>
              <a:rPr lang="it-IT" sz="4000" dirty="0" smtClean="0">
                <a:solidFill>
                  <a:srgbClr val="FF0000"/>
                </a:solidFill>
              </a:rPr>
              <a:t> </a:t>
            </a:r>
            <a:r>
              <a:rPr lang="it-IT" sz="4000" dirty="0" err="1" smtClean="0">
                <a:solidFill>
                  <a:srgbClr val="FF0000"/>
                </a:solidFill>
              </a:rPr>
              <a:t>each</a:t>
            </a:r>
            <a:r>
              <a:rPr lang="it-IT" sz="4000" dirty="0" smtClean="0">
                <a:solidFill>
                  <a:srgbClr val="FF0000"/>
                </a:solidFill>
              </a:rPr>
              <a:t> </a:t>
            </a:r>
            <a:r>
              <a:rPr lang="it-IT" sz="4000" dirty="0" err="1" smtClean="0">
                <a:solidFill>
                  <a:srgbClr val="FF0000"/>
                </a:solidFill>
              </a:rPr>
              <a:t>other</a:t>
            </a:r>
            <a:r>
              <a:rPr lang="it-IT" sz="4000" dirty="0" smtClean="0">
                <a:solidFill>
                  <a:srgbClr val="FF0000"/>
                </a:solidFill>
              </a:rPr>
              <a:t> </a:t>
            </a:r>
            <a:r>
              <a:rPr lang="it-IT" sz="4000" dirty="0" err="1" smtClean="0">
                <a:solidFill>
                  <a:srgbClr val="FF0000"/>
                </a:solidFill>
              </a:rPr>
              <a:t>better</a:t>
            </a:r>
            <a:r>
              <a:rPr lang="it-IT" sz="4000" dirty="0" smtClean="0">
                <a:solidFill>
                  <a:srgbClr val="FF0000"/>
                </a:solidFill>
              </a:rPr>
              <a:t>, solve a </a:t>
            </a:r>
            <a:r>
              <a:rPr lang="it-IT" sz="4000" dirty="0" err="1" smtClean="0">
                <a:solidFill>
                  <a:srgbClr val="FF0000"/>
                </a:solidFill>
              </a:rPr>
              <a:t>problem</a:t>
            </a:r>
            <a:r>
              <a:rPr lang="it-IT" sz="4000" dirty="0" smtClean="0">
                <a:solidFill>
                  <a:srgbClr val="FF0000"/>
                </a:solidFill>
              </a:rPr>
              <a:t> and </a:t>
            </a:r>
            <a:r>
              <a:rPr lang="it-IT" sz="4000" dirty="0" err="1" smtClean="0">
                <a:solidFill>
                  <a:srgbClr val="FF0000"/>
                </a:solidFill>
              </a:rPr>
              <a:t>develop</a:t>
            </a:r>
            <a:r>
              <a:rPr lang="it-IT" sz="4000" dirty="0" smtClean="0">
                <a:solidFill>
                  <a:srgbClr val="FF0000"/>
                </a:solidFill>
              </a:rPr>
              <a:t> </a:t>
            </a:r>
            <a:r>
              <a:rPr lang="it-IT" sz="4000" dirty="0" err="1" smtClean="0">
                <a:solidFill>
                  <a:srgbClr val="FF0000"/>
                </a:solidFill>
              </a:rPr>
              <a:t>emotional</a:t>
            </a:r>
            <a:r>
              <a:rPr lang="it-IT" sz="4000" dirty="0" smtClean="0">
                <a:solidFill>
                  <a:srgbClr val="FF0000"/>
                </a:solidFill>
              </a:rPr>
              <a:t> intelligence. </a:t>
            </a:r>
            <a:r>
              <a:rPr lang="it-IT" sz="4000" dirty="0" err="1" smtClean="0">
                <a:solidFill>
                  <a:srgbClr val="FF0000"/>
                </a:solidFill>
              </a:rPr>
              <a:t>Circle</a:t>
            </a:r>
            <a:r>
              <a:rPr lang="it-IT" sz="4000" dirty="0" smtClean="0">
                <a:solidFill>
                  <a:srgbClr val="FF0000"/>
                </a:solidFill>
              </a:rPr>
              <a:t> time </a:t>
            </a:r>
            <a:r>
              <a:rPr lang="it-IT" sz="4000" dirty="0" err="1" smtClean="0">
                <a:solidFill>
                  <a:srgbClr val="FF0000"/>
                </a:solidFill>
              </a:rPr>
              <a:t>is</a:t>
            </a:r>
            <a:r>
              <a:rPr lang="it-IT" sz="4000" dirty="0" smtClean="0">
                <a:solidFill>
                  <a:srgbClr val="FF0000"/>
                </a:solidFill>
              </a:rPr>
              <a:t> </a:t>
            </a:r>
            <a:r>
              <a:rPr lang="it-IT" sz="4000" dirty="0" err="1" smtClean="0">
                <a:solidFill>
                  <a:srgbClr val="FF0000"/>
                </a:solidFill>
              </a:rPr>
              <a:t>useful</a:t>
            </a:r>
            <a:r>
              <a:rPr lang="it-IT" sz="4000" dirty="0" smtClean="0">
                <a:solidFill>
                  <a:srgbClr val="FF0000"/>
                </a:solidFill>
              </a:rPr>
              <a:t> to </a:t>
            </a:r>
            <a:r>
              <a:rPr lang="it-IT" sz="4000" dirty="0" err="1" smtClean="0">
                <a:solidFill>
                  <a:srgbClr val="FF0000"/>
                </a:solidFill>
              </a:rPr>
              <a:t>improve</a:t>
            </a:r>
            <a:r>
              <a:rPr lang="it-IT" sz="4000" dirty="0" smtClean="0">
                <a:solidFill>
                  <a:srgbClr val="FF0000"/>
                </a:solidFill>
              </a:rPr>
              <a:t> </a:t>
            </a:r>
            <a:r>
              <a:rPr lang="it-IT" sz="4000" dirty="0" err="1" smtClean="0">
                <a:solidFill>
                  <a:srgbClr val="FF0000"/>
                </a:solidFill>
              </a:rPr>
              <a:t>interpersonal</a:t>
            </a:r>
            <a:r>
              <a:rPr lang="it-IT" sz="4000" dirty="0" smtClean="0">
                <a:solidFill>
                  <a:srgbClr val="FF0000"/>
                </a:solidFill>
              </a:rPr>
              <a:t> </a:t>
            </a:r>
            <a:r>
              <a:rPr lang="it-IT" sz="4000" dirty="0" err="1" smtClean="0">
                <a:solidFill>
                  <a:srgbClr val="FF0000"/>
                </a:solidFill>
              </a:rPr>
              <a:t>relationship</a:t>
            </a:r>
            <a:r>
              <a:rPr lang="it-IT" sz="4000" dirty="0" smtClean="0">
                <a:solidFill>
                  <a:srgbClr val="FF0000"/>
                </a:solidFill>
              </a:rPr>
              <a:t>.</a:t>
            </a:r>
            <a:endParaRPr lang="it-IT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34846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  THE IMPORTANCE OF TECHNOLOGIES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4000" dirty="0" smtClean="0">
                <a:solidFill>
                  <a:srgbClr val="FF0000"/>
                </a:solidFill>
              </a:rPr>
              <a:t>The </a:t>
            </a:r>
            <a:r>
              <a:rPr lang="it-IT" sz="4000" dirty="0" err="1" smtClean="0">
                <a:solidFill>
                  <a:srgbClr val="FF0000"/>
                </a:solidFill>
              </a:rPr>
              <a:t>advantages</a:t>
            </a:r>
            <a:r>
              <a:rPr lang="it-IT" sz="4000" dirty="0" smtClean="0">
                <a:solidFill>
                  <a:srgbClr val="FF0000"/>
                </a:solidFill>
              </a:rPr>
              <a:t> of </a:t>
            </a:r>
            <a:r>
              <a:rPr lang="it-IT" sz="4000" dirty="0" err="1" smtClean="0">
                <a:solidFill>
                  <a:srgbClr val="FF0000"/>
                </a:solidFill>
              </a:rPr>
              <a:t>digital</a:t>
            </a:r>
            <a:r>
              <a:rPr lang="it-IT" sz="4000" dirty="0" smtClean="0">
                <a:solidFill>
                  <a:srgbClr val="FF0000"/>
                </a:solidFill>
              </a:rPr>
              <a:t> </a:t>
            </a:r>
            <a:r>
              <a:rPr lang="it-IT" sz="4000" dirty="0" err="1" smtClean="0">
                <a:solidFill>
                  <a:srgbClr val="FF0000"/>
                </a:solidFill>
              </a:rPr>
              <a:t>technologies</a:t>
            </a:r>
            <a:r>
              <a:rPr lang="it-IT" sz="4000" dirty="0" smtClean="0">
                <a:solidFill>
                  <a:srgbClr val="FF0000"/>
                </a:solidFill>
              </a:rPr>
              <a:t> are: </a:t>
            </a:r>
            <a:r>
              <a:rPr lang="it-IT" sz="4000" dirty="0" err="1" smtClean="0">
                <a:solidFill>
                  <a:srgbClr val="FF0000"/>
                </a:solidFill>
              </a:rPr>
              <a:t>interactivity</a:t>
            </a:r>
            <a:r>
              <a:rPr lang="it-IT" sz="4000" dirty="0" smtClean="0">
                <a:solidFill>
                  <a:srgbClr val="FF0000"/>
                </a:solidFill>
              </a:rPr>
              <a:t>, multimedia, </a:t>
            </a:r>
            <a:r>
              <a:rPr lang="it-IT" sz="4000" dirty="0" err="1" smtClean="0">
                <a:solidFill>
                  <a:srgbClr val="FF0000"/>
                </a:solidFill>
              </a:rPr>
              <a:t>development</a:t>
            </a:r>
            <a:r>
              <a:rPr lang="it-IT" sz="4000" dirty="0" smtClean="0">
                <a:solidFill>
                  <a:srgbClr val="FF0000"/>
                </a:solidFill>
              </a:rPr>
              <a:t> of </a:t>
            </a:r>
            <a:r>
              <a:rPr lang="it-IT" sz="4000" dirty="0" err="1" smtClean="0">
                <a:solidFill>
                  <a:srgbClr val="FF0000"/>
                </a:solidFill>
              </a:rPr>
              <a:t>computational</a:t>
            </a:r>
            <a:r>
              <a:rPr lang="it-IT" sz="4000" dirty="0" smtClean="0">
                <a:solidFill>
                  <a:srgbClr val="FF0000"/>
                </a:solidFill>
              </a:rPr>
              <a:t> </a:t>
            </a:r>
            <a:r>
              <a:rPr lang="it-IT" sz="4000" dirty="0" err="1" smtClean="0">
                <a:solidFill>
                  <a:srgbClr val="FF0000"/>
                </a:solidFill>
              </a:rPr>
              <a:t>thinking</a:t>
            </a:r>
            <a:r>
              <a:rPr lang="it-IT" sz="4000" dirty="0" smtClean="0">
                <a:solidFill>
                  <a:srgbClr val="FF0000"/>
                </a:solidFill>
              </a:rPr>
              <a:t>, </a:t>
            </a:r>
            <a:r>
              <a:rPr lang="it-IT" sz="4000" dirty="0" err="1" smtClean="0">
                <a:solidFill>
                  <a:srgbClr val="FF0000"/>
                </a:solidFill>
              </a:rPr>
              <a:t>ability</a:t>
            </a:r>
            <a:r>
              <a:rPr lang="it-IT" sz="4000" dirty="0" smtClean="0">
                <a:solidFill>
                  <a:srgbClr val="FF0000"/>
                </a:solidFill>
              </a:rPr>
              <a:t> to be </a:t>
            </a:r>
            <a:r>
              <a:rPr lang="it-IT" sz="4000" dirty="0" err="1" smtClean="0">
                <a:solidFill>
                  <a:srgbClr val="FF0000"/>
                </a:solidFill>
              </a:rPr>
              <a:t>compensatory</a:t>
            </a:r>
            <a:r>
              <a:rPr lang="it-IT" sz="4000" dirty="0" smtClean="0">
                <a:solidFill>
                  <a:srgbClr val="FF0000"/>
                </a:solidFill>
              </a:rPr>
              <a:t> </a:t>
            </a:r>
            <a:r>
              <a:rPr lang="it-IT" sz="4000" dirty="0" err="1" smtClean="0">
                <a:solidFill>
                  <a:srgbClr val="FF0000"/>
                </a:solidFill>
              </a:rPr>
              <a:t>tool</a:t>
            </a:r>
            <a:r>
              <a:rPr lang="it-IT" sz="4000" dirty="0" smtClean="0">
                <a:solidFill>
                  <a:srgbClr val="FF0000"/>
                </a:solidFill>
              </a:rPr>
              <a:t> for </a:t>
            </a:r>
            <a:r>
              <a:rPr lang="it-IT" sz="4000" dirty="0" err="1" smtClean="0">
                <a:solidFill>
                  <a:srgbClr val="FF0000"/>
                </a:solidFill>
              </a:rPr>
              <a:t>various</a:t>
            </a:r>
            <a:r>
              <a:rPr lang="it-IT" sz="4000" dirty="0" smtClean="0">
                <a:solidFill>
                  <a:srgbClr val="FF0000"/>
                </a:solidFill>
              </a:rPr>
              <a:t> </a:t>
            </a:r>
            <a:r>
              <a:rPr lang="it-IT" sz="4000" dirty="0" err="1" smtClean="0">
                <a:solidFill>
                  <a:srgbClr val="FF0000"/>
                </a:solidFill>
              </a:rPr>
              <a:t>type</a:t>
            </a:r>
            <a:r>
              <a:rPr lang="it-IT" sz="4000" dirty="0" smtClean="0">
                <a:solidFill>
                  <a:srgbClr val="FF0000"/>
                </a:solidFill>
              </a:rPr>
              <a:t> of special educational </a:t>
            </a:r>
            <a:r>
              <a:rPr lang="it-IT" sz="4000" dirty="0" err="1" smtClean="0">
                <a:solidFill>
                  <a:srgbClr val="FF0000"/>
                </a:solidFill>
              </a:rPr>
              <a:t>needs</a:t>
            </a:r>
            <a:r>
              <a:rPr lang="it-IT" sz="4000" dirty="0" smtClean="0">
                <a:solidFill>
                  <a:srgbClr val="FF0000"/>
                </a:solidFill>
              </a:rPr>
              <a:t>, </a:t>
            </a:r>
            <a:r>
              <a:rPr lang="it-IT" sz="4000" dirty="0" err="1" smtClean="0">
                <a:solidFill>
                  <a:srgbClr val="FF0000"/>
                </a:solidFill>
              </a:rPr>
              <a:t>gives</a:t>
            </a:r>
            <a:r>
              <a:rPr lang="it-IT" sz="4000" dirty="0" smtClean="0">
                <a:solidFill>
                  <a:srgbClr val="FF0000"/>
                </a:solidFill>
              </a:rPr>
              <a:t> immediate feedback.</a:t>
            </a:r>
          </a:p>
          <a:p>
            <a:r>
              <a:rPr lang="it-IT" sz="4000" dirty="0" smtClean="0">
                <a:solidFill>
                  <a:srgbClr val="FF0000"/>
                </a:solidFill>
              </a:rPr>
              <a:t>SEN </a:t>
            </a:r>
            <a:r>
              <a:rPr lang="it-IT" sz="4000" dirty="0" smtClean="0">
                <a:solidFill>
                  <a:srgbClr val="FF0000"/>
                </a:solidFill>
              </a:rPr>
              <a:t>( Special educational </a:t>
            </a:r>
            <a:r>
              <a:rPr lang="it-IT" sz="4000" dirty="0" err="1" smtClean="0">
                <a:solidFill>
                  <a:srgbClr val="FF0000"/>
                </a:solidFill>
              </a:rPr>
              <a:t>needs</a:t>
            </a:r>
            <a:r>
              <a:rPr lang="it-IT" sz="4000" smtClean="0">
                <a:solidFill>
                  <a:srgbClr val="FF0000"/>
                </a:solidFill>
              </a:rPr>
              <a:t>)(BES</a:t>
            </a:r>
            <a:r>
              <a:rPr lang="it-IT" sz="4000" dirty="0" smtClean="0">
                <a:solidFill>
                  <a:srgbClr val="FF0000"/>
                </a:solidFill>
              </a:rPr>
              <a:t>)</a:t>
            </a:r>
          </a:p>
          <a:p>
            <a:r>
              <a:rPr lang="it-IT" sz="4000" dirty="0" smtClean="0">
                <a:solidFill>
                  <a:srgbClr val="FF0000"/>
                </a:solidFill>
              </a:rPr>
              <a:t>SLD= </a:t>
            </a:r>
            <a:r>
              <a:rPr lang="it-IT" sz="4000" dirty="0" err="1" smtClean="0">
                <a:solidFill>
                  <a:srgbClr val="FF0000"/>
                </a:solidFill>
              </a:rPr>
              <a:t>Specific</a:t>
            </a:r>
            <a:r>
              <a:rPr lang="it-IT" sz="4000" dirty="0" smtClean="0">
                <a:solidFill>
                  <a:srgbClr val="FF0000"/>
                </a:solidFill>
              </a:rPr>
              <a:t> </a:t>
            </a:r>
            <a:r>
              <a:rPr lang="it-IT" sz="4000" dirty="0" err="1" smtClean="0">
                <a:solidFill>
                  <a:srgbClr val="FF0000"/>
                </a:solidFill>
              </a:rPr>
              <a:t>learning</a:t>
            </a:r>
            <a:r>
              <a:rPr lang="it-IT" sz="4000" dirty="0" smtClean="0">
                <a:solidFill>
                  <a:srgbClr val="FF0000"/>
                </a:solidFill>
              </a:rPr>
              <a:t> </a:t>
            </a:r>
            <a:r>
              <a:rPr lang="it-IT" sz="4000" dirty="0" err="1" smtClean="0">
                <a:solidFill>
                  <a:srgbClr val="FF0000"/>
                </a:solidFill>
              </a:rPr>
              <a:t>difficulties</a:t>
            </a:r>
            <a:r>
              <a:rPr lang="it-IT" sz="4000" dirty="0" smtClean="0">
                <a:solidFill>
                  <a:srgbClr val="FF0000"/>
                </a:solidFill>
              </a:rPr>
              <a:t>( DSA)</a:t>
            </a:r>
            <a:endParaRPr lang="it-IT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65629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                 </a:t>
            </a:r>
            <a:r>
              <a:rPr lang="it-IT" dirty="0" smtClean="0">
                <a:solidFill>
                  <a:srgbClr val="FF0000"/>
                </a:solidFill>
              </a:rPr>
              <a:t>LEARNING BY DOING</a:t>
            </a:r>
            <a:endParaRPr lang="it-IT" dirty="0">
              <a:solidFill>
                <a:srgbClr val="FF0000"/>
              </a:solidFill>
            </a:endParaRPr>
          </a:p>
        </p:txBody>
      </p:sp>
      <p:pic>
        <p:nvPicPr>
          <p:cNvPr id="4098" name="Picture 2" descr="Risultati immagini per learning by doing methodology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4930" y="1825625"/>
            <a:ext cx="6962140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0413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 </a:t>
            </a:r>
            <a:r>
              <a:rPr lang="it-IT" dirty="0" smtClean="0"/>
              <a:t>                   </a:t>
            </a:r>
            <a:r>
              <a:rPr lang="it-IT" dirty="0" smtClean="0">
                <a:solidFill>
                  <a:srgbClr val="FF0000"/>
                </a:solidFill>
              </a:rPr>
              <a:t>PROBLEM </a:t>
            </a:r>
            <a:r>
              <a:rPr lang="it-IT" dirty="0">
                <a:solidFill>
                  <a:srgbClr val="FF0000"/>
                </a:solidFill>
              </a:rPr>
              <a:t>SOLVING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sz="4800" dirty="0" smtClean="0"/>
              <a:t>    </a:t>
            </a:r>
            <a:r>
              <a:rPr lang="it-IT" sz="3500" b="1" dirty="0" err="1" smtClean="0">
                <a:solidFill>
                  <a:srgbClr val="FF0000"/>
                </a:solidFill>
              </a:rPr>
              <a:t>Problem</a:t>
            </a:r>
            <a:r>
              <a:rPr lang="it-IT" sz="3500" b="1" dirty="0" smtClean="0">
                <a:solidFill>
                  <a:srgbClr val="FF0000"/>
                </a:solidFill>
              </a:rPr>
              <a:t> </a:t>
            </a:r>
            <a:r>
              <a:rPr lang="it-IT" sz="3500" b="1" dirty="0" err="1" smtClean="0">
                <a:solidFill>
                  <a:srgbClr val="FF0000"/>
                </a:solidFill>
              </a:rPr>
              <a:t>solving</a:t>
            </a:r>
            <a:r>
              <a:rPr lang="it-IT" sz="3500" b="1" dirty="0" smtClean="0">
                <a:solidFill>
                  <a:srgbClr val="FF0000"/>
                </a:solidFill>
              </a:rPr>
              <a:t> </a:t>
            </a:r>
            <a:r>
              <a:rPr lang="it-IT" sz="3500" b="1" dirty="0" err="1" smtClean="0">
                <a:solidFill>
                  <a:srgbClr val="FF0000"/>
                </a:solidFill>
              </a:rPr>
              <a:t>is</a:t>
            </a:r>
            <a:r>
              <a:rPr lang="it-IT" sz="3500" b="1" dirty="0" smtClean="0">
                <a:solidFill>
                  <a:srgbClr val="FF0000"/>
                </a:solidFill>
              </a:rPr>
              <a:t> a </a:t>
            </a:r>
            <a:r>
              <a:rPr lang="it-IT" sz="3500" b="1" dirty="0" err="1" smtClean="0">
                <a:solidFill>
                  <a:srgbClr val="FF0000"/>
                </a:solidFill>
              </a:rPr>
              <a:t>technique</a:t>
            </a:r>
            <a:r>
              <a:rPr lang="it-IT" sz="3500" b="1" dirty="0" smtClean="0">
                <a:solidFill>
                  <a:srgbClr val="FF0000"/>
                </a:solidFill>
              </a:rPr>
              <a:t> </a:t>
            </a:r>
            <a:r>
              <a:rPr lang="it-IT" sz="3500" b="1" dirty="0" err="1" smtClean="0">
                <a:solidFill>
                  <a:srgbClr val="FF0000"/>
                </a:solidFill>
              </a:rPr>
              <a:t>that</a:t>
            </a:r>
            <a:r>
              <a:rPr lang="it-IT" sz="3500" b="1" dirty="0" smtClean="0">
                <a:solidFill>
                  <a:srgbClr val="FF0000"/>
                </a:solidFill>
              </a:rPr>
              <a:t> </a:t>
            </a:r>
            <a:r>
              <a:rPr lang="it-IT" sz="3500" b="1" dirty="0" err="1" smtClean="0">
                <a:solidFill>
                  <a:srgbClr val="FF0000"/>
                </a:solidFill>
              </a:rPr>
              <a:t>consists</a:t>
            </a:r>
            <a:r>
              <a:rPr lang="it-IT" sz="3500" b="1" dirty="0" smtClean="0">
                <a:solidFill>
                  <a:srgbClr val="FF0000"/>
                </a:solidFill>
              </a:rPr>
              <a:t> in </a:t>
            </a:r>
            <a:r>
              <a:rPr lang="it-IT" sz="3500" b="1" dirty="0" err="1" smtClean="0">
                <a:solidFill>
                  <a:srgbClr val="FF0000"/>
                </a:solidFill>
              </a:rPr>
              <a:t>trying</a:t>
            </a:r>
            <a:r>
              <a:rPr lang="it-IT" sz="3500" b="1" dirty="0" smtClean="0">
                <a:solidFill>
                  <a:srgbClr val="FF0000"/>
                </a:solidFill>
              </a:rPr>
              <a:t> to </a:t>
            </a:r>
            <a:r>
              <a:rPr lang="it-IT" sz="3500" b="1" dirty="0" err="1" smtClean="0">
                <a:solidFill>
                  <a:srgbClr val="FF0000"/>
                </a:solidFill>
              </a:rPr>
              <a:t>resolve</a:t>
            </a:r>
            <a:r>
              <a:rPr lang="it-IT" sz="3500" b="1" dirty="0" smtClean="0">
                <a:solidFill>
                  <a:srgbClr val="FF0000"/>
                </a:solidFill>
              </a:rPr>
              <a:t> a </a:t>
            </a:r>
            <a:r>
              <a:rPr lang="it-IT" sz="3500" b="1" dirty="0" err="1" smtClean="0">
                <a:solidFill>
                  <a:srgbClr val="FF0000"/>
                </a:solidFill>
              </a:rPr>
              <a:t>problematic</a:t>
            </a:r>
            <a:r>
              <a:rPr lang="it-IT" sz="3500" b="1" dirty="0" smtClean="0">
                <a:solidFill>
                  <a:srgbClr val="FF0000"/>
                </a:solidFill>
              </a:rPr>
              <a:t> situation</a:t>
            </a:r>
            <a:r>
              <a:rPr lang="it-IT" sz="3500" dirty="0" smtClean="0">
                <a:solidFill>
                  <a:srgbClr val="FF0000"/>
                </a:solidFill>
              </a:rPr>
              <a:t>. The </a:t>
            </a:r>
            <a:r>
              <a:rPr lang="it-IT" sz="3500" dirty="0" err="1" smtClean="0">
                <a:solidFill>
                  <a:srgbClr val="FF0000"/>
                </a:solidFill>
              </a:rPr>
              <a:t>phases</a:t>
            </a:r>
            <a:r>
              <a:rPr lang="it-IT" sz="3500" dirty="0" smtClean="0">
                <a:solidFill>
                  <a:srgbClr val="FF0000"/>
                </a:solidFill>
              </a:rPr>
              <a:t> are:</a:t>
            </a:r>
          </a:p>
          <a:p>
            <a:r>
              <a:rPr lang="it-IT" sz="3500" dirty="0" smtClean="0">
                <a:solidFill>
                  <a:srgbClr val="FF0000"/>
                </a:solidFill>
              </a:rPr>
              <a:t>1)</a:t>
            </a:r>
            <a:r>
              <a:rPr lang="it-IT" sz="3500" dirty="0" err="1" smtClean="0">
                <a:solidFill>
                  <a:srgbClr val="FF0000"/>
                </a:solidFill>
              </a:rPr>
              <a:t>Define</a:t>
            </a:r>
            <a:r>
              <a:rPr lang="it-IT" sz="3500" dirty="0" smtClean="0">
                <a:solidFill>
                  <a:srgbClr val="FF0000"/>
                </a:solidFill>
              </a:rPr>
              <a:t> the goal</a:t>
            </a:r>
          </a:p>
          <a:p>
            <a:r>
              <a:rPr lang="it-IT" sz="3500" dirty="0" smtClean="0">
                <a:solidFill>
                  <a:srgbClr val="FF0000"/>
                </a:solidFill>
              </a:rPr>
              <a:t>2)</a:t>
            </a:r>
            <a:r>
              <a:rPr lang="it-IT" sz="3500" dirty="0" err="1" smtClean="0">
                <a:solidFill>
                  <a:srgbClr val="FF0000"/>
                </a:solidFill>
              </a:rPr>
              <a:t>Recognize</a:t>
            </a:r>
            <a:r>
              <a:rPr lang="it-IT" sz="3500" dirty="0" smtClean="0">
                <a:solidFill>
                  <a:srgbClr val="FF0000"/>
                </a:solidFill>
              </a:rPr>
              <a:t> the </a:t>
            </a:r>
            <a:r>
              <a:rPr lang="it-IT" sz="3500" dirty="0" err="1" smtClean="0">
                <a:solidFill>
                  <a:srgbClr val="FF0000"/>
                </a:solidFill>
              </a:rPr>
              <a:t>problem</a:t>
            </a:r>
            <a:endParaRPr lang="it-IT" sz="3500" dirty="0" smtClean="0">
              <a:solidFill>
                <a:srgbClr val="FF0000"/>
              </a:solidFill>
            </a:endParaRPr>
          </a:p>
          <a:p>
            <a:r>
              <a:rPr lang="it-IT" sz="3500" dirty="0" smtClean="0">
                <a:solidFill>
                  <a:srgbClr val="FF0000"/>
                </a:solidFill>
              </a:rPr>
              <a:t>3)</a:t>
            </a:r>
            <a:r>
              <a:rPr lang="it-IT" sz="3500" dirty="0" err="1" smtClean="0">
                <a:solidFill>
                  <a:srgbClr val="FF0000"/>
                </a:solidFill>
              </a:rPr>
              <a:t>Hypothesize</a:t>
            </a:r>
            <a:r>
              <a:rPr lang="it-IT" sz="3500" dirty="0" smtClean="0">
                <a:solidFill>
                  <a:srgbClr val="FF0000"/>
                </a:solidFill>
              </a:rPr>
              <a:t> </a:t>
            </a:r>
            <a:r>
              <a:rPr lang="it-IT" sz="3500" dirty="0" err="1" smtClean="0">
                <a:solidFill>
                  <a:srgbClr val="FF0000"/>
                </a:solidFill>
              </a:rPr>
              <a:t>possible</a:t>
            </a:r>
            <a:r>
              <a:rPr lang="it-IT" sz="3500" dirty="0" smtClean="0">
                <a:solidFill>
                  <a:srgbClr val="FF0000"/>
                </a:solidFill>
              </a:rPr>
              <a:t> </a:t>
            </a:r>
            <a:r>
              <a:rPr lang="it-IT" sz="3500" dirty="0" err="1" smtClean="0">
                <a:solidFill>
                  <a:srgbClr val="FF0000"/>
                </a:solidFill>
              </a:rPr>
              <a:t>solutions</a:t>
            </a:r>
            <a:endParaRPr lang="it-IT" sz="3500" dirty="0" smtClean="0">
              <a:solidFill>
                <a:srgbClr val="FF0000"/>
              </a:solidFill>
            </a:endParaRPr>
          </a:p>
          <a:p>
            <a:r>
              <a:rPr lang="it-IT" sz="3500" dirty="0" smtClean="0">
                <a:solidFill>
                  <a:srgbClr val="FF0000"/>
                </a:solidFill>
              </a:rPr>
              <a:t>4)</a:t>
            </a:r>
            <a:r>
              <a:rPr lang="it-IT" sz="3500" dirty="0" err="1" smtClean="0">
                <a:solidFill>
                  <a:srgbClr val="FF0000"/>
                </a:solidFill>
              </a:rPr>
              <a:t>Choose</a:t>
            </a:r>
            <a:r>
              <a:rPr lang="it-IT" sz="3500" dirty="0" smtClean="0">
                <a:solidFill>
                  <a:srgbClr val="FF0000"/>
                </a:solidFill>
              </a:rPr>
              <a:t> the best </a:t>
            </a:r>
            <a:r>
              <a:rPr lang="it-IT" sz="3500" dirty="0" err="1" smtClean="0">
                <a:solidFill>
                  <a:srgbClr val="FF0000"/>
                </a:solidFill>
              </a:rPr>
              <a:t>solution</a:t>
            </a:r>
            <a:endParaRPr lang="it-IT" sz="3500" dirty="0" smtClean="0">
              <a:solidFill>
                <a:srgbClr val="FF0000"/>
              </a:solidFill>
            </a:endParaRPr>
          </a:p>
          <a:p>
            <a:r>
              <a:rPr lang="it-IT" sz="3500" dirty="0" smtClean="0">
                <a:solidFill>
                  <a:srgbClr val="FF0000"/>
                </a:solidFill>
              </a:rPr>
              <a:t>5)Solve the </a:t>
            </a:r>
            <a:r>
              <a:rPr lang="it-IT" sz="3500" dirty="0" err="1" smtClean="0">
                <a:solidFill>
                  <a:srgbClr val="FF0000"/>
                </a:solidFill>
              </a:rPr>
              <a:t>problem</a:t>
            </a:r>
            <a:r>
              <a:rPr lang="it-IT" sz="3500" dirty="0" smtClean="0">
                <a:solidFill>
                  <a:srgbClr val="FF0000"/>
                </a:solidFill>
              </a:rPr>
              <a:t>  </a:t>
            </a:r>
            <a:r>
              <a:rPr lang="it-IT" sz="4800" dirty="0" smtClean="0"/>
              <a:t>          </a:t>
            </a:r>
            <a:endParaRPr lang="it-IT" sz="4800" dirty="0"/>
          </a:p>
        </p:txBody>
      </p:sp>
    </p:spTree>
    <p:extLst>
      <p:ext uri="{BB962C8B-B14F-4D97-AF65-F5344CB8AC3E}">
        <p14:creationId xmlns:p14="http://schemas.microsoft.com/office/powerpoint/2010/main" val="39902235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0000"/>
                </a:solidFill>
              </a:rPr>
              <a:t>                 </a:t>
            </a:r>
            <a:r>
              <a:rPr lang="it-IT" dirty="0" err="1" smtClean="0">
                <a:solidFill>
                  <a:srgbClr val="FF0000"/>
                </a:solidFill>
              </a:rPr>
              <a:t>Problem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 smtClean="0">
                <a:solidFill>
                  <a:srgbClr val="FF0000"/>
                </a:solidFill>
              </a:rPr>
              <a:t>solving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 smtClean="0">
                <a:solidFill>
                  <a:srgbClr val="FF0000"/>
                </a:solidFill>
              </a:rPr>
              <a:t>strategies</a:t>
            </a:r>
            <a:endParaRPr lang="it-IT" dirty="0">
              <a:solidFill>
                <a:srgbClr val="FF0000"/>
              </a:solidFill>
            </a:endParaRPr>
          </a:p>
        </p:txBody>
      </p:sp>
      <p:pic>
        <p:nvPicPr>
          <p:cNvPr id="6146" name="Picture 2" descr="Risultati immagini per problem solving strategy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4078" y="2004197"/>
            <a:ext cx="5795727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78853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0000"/>
                </a:solidFill>
              </a:rPr>
              <a:t>                     BRAINSTORMING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What </a:t>
            </a:r>
            <a:r>
              <a:rPr lang="en-US" dirty="0">
                <a:solidFill>
                  <a:srgbClr val="FF0000"/>
                </a:solidFill>
              </a:rPr>
              <a:t>is brainstorming?</a:t>
            </a:r>
          </a:p>
          <a:p>
            <a:r>
              <a:rPr lang="en-US" b="1" dirty="0">
                <a:solidFill>
                  <a:srgbClr val="FF0000"/>
                </a:solidFill>
              </a:rPr>
              <a:t>Brainstorming is </a:t>
            </a:r>
            <a:r>
              <a:rPr lang="en-US" b="1" dirty="0" smtClean="0">
                <a:solidFill>
                  <a:srgbClr val="FF0000"/>
                </a:solidFill>
              </a:rPr>
              <a:t>an activity </a:t>
            </a:r>
            <a:r>
              <a:rPr lang="en-US" b="1" dirty="0">
                <a:solidFill>
                  <a:srgbClr val="FF0000"/>
                </a:solidFill>
              </a:rPr>
              <a:t>that encourages students to focus on a topic and </a:t>
            </a:r>
            <a:r>
              <a:rPr lang="en-US" b="1" dirty="0" smtClean="0">
                <a:solidFill>
                  <a:srgbClr val="FF0000"/>
                </a:solidFill>
              </a:rPr>
              <a:t>to collect ideas about it</a:t>
            </a:r>
            <a:r>
              <a:rPr lang="en-US" dirty="0" smtClean="0">
                <a:solidFill>
                  <a:srgbClr val="FF0000"/>
                </a:solidFill>
              </a:rPr>
              <a:t>. </a:t>
            </a:r>
            <a:r>
              <a:rPr lang="en-US" dirty="0">
                <a:solidFill>
                  <a:srgbClr val="FF0000"/>
                </a:solidFill>
              </a:rPr>
              <a:t>Every participant is encouraged to think aloud and suggest as many ideas as possible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FF0000"/>
                </a:solidFill>
              </a:rPr>
              <a:t/>
            </a:r>
            <a:br>
              <a:rPr lang="en-US" dirty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453522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7172" name="Picture 4" descr="Risultati immagini per brainstorming strategy in teachi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7986" y="615782"/>
            <a:ext cx="7406640" cy="4514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5605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800" dirty="0" smtClean="0">
                <a:solidFill>
                  <a:srgbClr val="FF0000"/>
                </a:solidFill>
              </a:rPr>
              <a:t>                          TUTORING</a:t>
            </a:r>
            <a:endParaRPr lang="it-IT" sz="4800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>
                <a:solidFill>
                  <a:srgbClr val="FF0000"/>
                </a:solidFill>
              </a:rPr>
              <a:t>The tutoring </a:t>
            </a:r>
            <a:r>
              <a:rPr lang="it-IT" sz="3200" dirty="0" err="1" smtClean="0">
                <a:solidFill>
                  <a:srgbClr val="FF0000"/>
                </a:solidFill>
              </a:rPr>
              <a:t>is</a:t>
            </a:r>
            <a:r>
              <a:rPr lang="it-IT" sz="3200" dirty="0" smtClean="0">
                <a:solidFill>
                  <a:srgbClr val="FF0000"/>
                </a:solidFill>
              </a:rPr>
              <a:t> a way to </a:t>
            </a:r>
            <a:r>
              <a:rPr lang="it-IT" sz="3200" dirty="0" err="1" smtClean="0">
                <a:solidFill>
                  <a:srgbClr val="FF0000"/>
                </a:solidFill>
              </a:rPr>
              <a:t>manage</a:t>
            </a:r>
            <a:r>
              <a:rPr lang="it-IT" sz="3200" dirty="0" smtClean="0">
                <a:solidFill>
                  <a:srgbClr val="FF0000"/>
                </a:solidFill>
              </a:rPr>
              <a:t> the </a:t>
            </a:r>
            <a:r>
              <a:rPr lang="it-IT" sz="3200" dirty="0" err="1" smtClean="0">
                <a:solidFill>
                  <a:srgbClr val="FF0000"/>
                </a:solidFill>
              </a:rPr>
              <a:t>class</a:t>
            </a:r>
            <a:r>
              <a:rPr lang="it-IT" sz="3200" dirty="0" smtClean="0">
                <a:solidFill>
                  <a:srgbClr val="FF0000"/>
                </a:solidFill>
              </a:rPr>
              <a:t> </a:t>
            </a:r>
            <a:r>
              <a:rPr lang="it-IT" sz="3200" dirty="0" err="1" smtClean="0">
                <a:solidFill>
                  <a:srgbClr val="FF0000"/>
                </a:solidFill>
              </a:rPr>
              <a:t>that</a:t>
            </a:r>
            <a:r>
              <a:rPr lang="it-IT" sz="3200" dirty="0" smtClean="0">
                <a:solidFill>
                  <a:srgbClr val="FF0000"/>
                </a:solidFill>
              </a:rPr>
              <a:t> </a:t>
            </a:r>
            <a:r>
              <a:rPr lang="it-IT" sz="3200" b="1" dirty="0" err="1" smtClean="0">
                <a:solidFill>
                  <a:srgbClr val="FF0000"/>
                </a:solidFill>
              </a:rPr>
              <a:t>consists</a:t>
            </a:r>
            <a:r>
              <a:rPr lang="it-IT" sz="3200" b="1" dirty="0" smtClean="0">
                <a:solidFill>
                  <a:srgbClr val="FF0000"/>
                </a:solidFill>
              </a:rPr>
              <a:t> of </a:t>
            </a:r>
            <a:r>
              <a:rPr lang="it-IT" sz="3200" b="1" dirty="0" err="1" smtClean="0">
                <a:solidFill>
                  <a:srgbClr val="FF0000"/>
                </a:solidFill>
              </a:rPr>
              <a:t>submitting</a:t>
            </a:r>
            <a:r>
              <a:rPr lang="it-IT" sz="3200" b="1" dirty="0" smtClean="0">
                <a:solidFill>
                  <a:srgbClr val="FF0000"/>
                </a:solidFill>
              </a:rPr>
              <a:t> to </a:t>
            </a:r>
            <a:r>
              <a:rPr lang="it-IT" sz="3200" b="1" dirty="0" err="1" smtClean="0">
                <a:solidFill>
                  <a:srgbClr val="FF0000"/>
                </a:solidFill>
              </a:rPr>
              <a:t>one</a:t>
            </a:r>
            <a:r>
              <a:rPr lang="it-IT" sz="3200" b="1" dirty="0" smtClean="0">
                <a:solidFill>
                  <a:srgbClr val="FF0000"/>
                </a:solidFill>
              </a:rPr>
              <a:t> or more </a:t>
            </a:r>
            <a:r>
              <a:rPr lang="it-IT" sz="3200" b="1" dirty="0" err="1" smtClean="0">
                <a:solidFill>
                  <a:srgbClr val="FF0000"/>
                </a:solidFill>
              </a:rPr>
              <a:t>students</a:t>
            </a:r>
            <a:r>
              <a:rPr lang="it-IT" sz="3200" b="1" dirty="0" smtClean="0">
                <a:solidFill>
                  <a:srgbClr val="FF0000"/>
                </a:solidFill>
              </a:rPr>
              <a:t> </a:t>
            </a:r>
            <a:r>
              <a:rPr lang="it-IT" sz="3200" b="1" dirty="0" err="1" smtClean="0">
                <a:solidFill>
                  <a:srgbClr val="FF0000"/>
                </a:solidFill>
              </a:rPr>
              <a:t>responsibility</a:t>
            </a:r>
            <a:r>
              <a:rPr lang="it-IT" sz="3200" b="1" dirty="0" smtClean="0">
                <a:solidFill>
                  <a:srgbClr val="FF0000"/>
                </a:solidFill>
              </a:rPr>
              <a:t> for a part of the educational </a:t>
            </a:r>
            <a:r>
              <a:rPr lang="it-IT" sz="3200" b="1" dirty="0" err="1" smtClean="0">
                <a:solidFill>
                  <a:srgbClr val="FF0000"/>
                </a:solidFill>
              </a:rPr>
              <a:t>program</a:t>
            </a:r>
            <a:r>
              <a:rPr lang="it-IT" sz="3200" b="1" dirty="0" smtClean="0">
                <a:solidFill>
                  <a:srgbClr val="FF0000"/>
                </a:solidFill>
              </a:rPr>
              <a:t>. </a:t>
            </a:r>
            <a:r>
              <a:rPr lang="it-IT" sz="3200" dirty="0" err="1" smtClean="0">
                <a:solidFill>
                  <a:srgbClr val="FF0000"/>
                </a:solidFill>
              </a:rPr>
              <a:t>It</a:t>
            </a:r>
            <a:r>
              <a:rPr lang="it-IT" sz="3200" dirty="0" smtClean="0">
                <a:solidFill>
                  <a:srgbClr val="FF0000"/>
                </a:solidFill>
              </a:rPr>
              <a:t> </a:t>
            </a:r>
            <a:r>
              <a:rPr lang="it-IT" sz="3200" dirty="0" err="1" smtClean="0">
                <a:solidFill>
                  <a:srgbClr val="FF0000"/>
                </a:solidFill>
              </a:rPr>
              <a:t>promotes</a:t>
            </a:r>
            <a:r>
              <a:rPr lang="it-IT" sz="3200" dirty="0" smtClean="0">
                <a:solidFill>
                  <a:srgbClr val="FF0000"/>
                </a:solidFill>
              </a:rPr>
              <a:t> </a:t>
            </a:r>
            <a:r>
              <a:rPr lang="it-IT" sz="3200" dirty="0" err="1" smtClean="0">
                <a:solidFill>
                  <a:srgbClr val="FF0000"/>
                </a:solidFill>
              </a:rPr>
              <a:t>accountability</a:t>
            </a:r>
            <a:r>
              <a:rPr lang="it-IT" sz="3200" dirty="0" smtClean="0">
                <a:solidFill>
                  <a:srgbClr val="FF0000"/>
                </a:solidFill>
              </a:rPr>
              <a:t>, </a:t>
            </a:r>
            <a:r>
              <a:rPr lang="it-IT" sz="3200" dirty="0" err="1" smtClean="0">
                <a:solidFill>
                  <a:srgbClr val="FF0000"/>
                </a:solidFill>
              </a:rPr>
              <a:t>inclusion</a:t>
            </a:r>
            <a:r>
              <a:rPr lang="it-IT" sz="3200" dirty="0" smtClean="0">
                <a:solidFill>
                  <a:srgbClr val="FF0000"/>
                </a:solidFill>
              </a:rPr>
              <a:t> and </a:t>
            </a:r>
            <a:r>
              <a:rPr lang="it-IT" sz="3200" dirty="0" err="1" smtClean="0">
                <a:solidFill>
                  <a:srgbClr val="FF0000"/>
                </a:solidFill>
              </a:rPr>
              <a:t>development</a:t>
            </a:r>
            <a:r>
              <a:rPr lang="it-IT" sz="3200" dirty="0" smtClean="0">
                <a:solidFill>
                  <a:srgbClr val="FF0000"/>
                </a:solidFill>
              </a:rPr>
              <a:t> of social </a:t>
            </a:r>
            <a:r>
              <a:rPr lang="it-IT" sz="3200" dirty="0" err="1" smtClean="0">
                <a:solidFill>
                  <a:srgbClr val="FF0000"/>
                </a:solidFill>
              </a:rPr>
              <a:t>skills</a:t>
            </a:r>
            <a:r>
              <a:rPr lang="it-IT" sz="3200" dirty="0" smtClean="0">
                <a:solidFill>
                  <a:srgbClr val="FF0000"/>
                </a:solidFill>
              </a:rPr>
              <a:t>. In </a:t>
            </a:r>
            <a:r>
              <a:rPr lang="it-IT" sz="3200" dirty="0" err="1" smtClean="0">
                <a:solidFill>
                  <a:srgbClr val="FF0000"/>
                </a:solidFill>
              </a:rPr>
              <a:t>addition</a:t>
            </a:r>
            <a:r>
              <a:rPr lang="it-IT" sz="3200" dirty="0" smtClean="0">
                <a:solidFill>
                  <a:srgbClr val="FF0000"/>
                </a:solidFill>
              </a:rPr>
              <a:t> the </a:t>
            </a:r>
            <a:r>
              <a:rPr lang="it-IT" sz="3200" dirty="0" err="1" smtClean="0">
                <a:solidFill>
                  <a:srgbClr val="FF0000"/>
                </a:solidFill>
              </a:rPr>
              <a:t>students</a:t>
            </a:r>
            <a:r>
              <a:rPr lang="it-IT" sz="3200" dirty="0" smtClean="0">
                <a:solidFill>
                  <a:srgbClr val="FF0000"/>
                </a:solidFill>
              </a:rPr>
              <a:t> are </a:t>
            </a:r>
            <a:r>
              <a:rPr lang="it-IT" sz="3200" dirty="0" err="1" smtClean="0">
                <a:solidFill>
                  <a:srgbClr val="FF0000"/>
                </a:solidFill>
              </a:rPr>
              <a:t>at</a:t>
            </a:r>
            <a:r>
              <a:rPr lang="it-IT" sz="3200" dirty="0" smtClean="0">
                <a:solidFill>
                  <a:srgbClr val="FF0000"/>
                </a:solidFill>
              </a:rPr>
              <a:t> an </a:t>
            </a:r>
            <a:r>
              <a:rPr lang="it-IT" sz="3200" dirty="0" err="1" smtClean="0">
                <a:solidFill>
                  <a:srgbClr val="FF0000"/>
                </a:solidFill>
              </a:rPr>
              <a:t>age</a:t>
            </a:r>
            <a:r>
              <a:rPr lang="it-IT" sz="3200" dirty="0" smtClean="0">
                <a:solidFill>
                  <a:srgbClr val="FF0000"/>
                </a:solidFill>
              </a:rPr>
              <a:t> </a:t>
            </a:r>
            <a:r>
              <a:rPr lang="it-IT" sz="3200" dirty="0" err="1" smtClean="0">
                <a:solidFill>
                  <a:srgbClr val="FF0000"/>
                </a:solidFill>
              </a:rPr>
              <a:t>where</a:t>
            </a:r>
            <a:r>
              <a:rPr lang="it-IT" sz="3200" dirty="0" smtClean="0">
                <a:solidFill>
                  <a:srgbClr val="FF0000"/>
                </a:solidFill>
              </a:rPr>
              <a:t> </a:t>
            </a:r>
            <a:r>
              <a:rPr lang="it-IT" sz="3200" dirty="0" err="1" smtClean="0">
                <a:solidFill>
                  <a:srgbClr val="FF0000"/>
                </a:solidFill>
              </a:rPr>
              <a:t>they</a:t>
            </a:r>
            <a:r>
              <a:rPr lang="it-IT" sz="3200" dirty="0" smtClean="0">
                <a:solidFill>
                  <a:srgbClr val="FF0000"/>
                </a:solidFill>
              </a:rPr>
              <a:t> </a:t>
            </a:r>
            <a:r>
              <a:rPr lang="it-IT" sz="3200" dirty="0" err="1" smtClean="0">
                <a:solidFill>
                  <a:srgbClr val="FF0000"/>
                </a:solidFill>
              </a:rPr>
              <a:t>prefer</a:t>
            </a:r>
            <a:r>
              <a:rPr lang="it-IT" sz="3200" dirty="0" smtClean="0">
                <a:solidFill>
                  <a:srgbClr val="FF0000"/>
                </a:solidFill>
              </a:rPr>
              <a:t> to work with </a:t>
            </a:r>
            <a:r>
              <a:rPr lang="it-IT" sz="3200" dirty="0" err="1" smtClean="0">
                <a:solidFill>
                  <a:srgbClr val="FF0000"/>
                </a:solidFill>
              </a:rPr>
              <a:t>peers</a:t>
            </a:r>
            <a:endParaRPr lang="it-IT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16418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                    </a:t>
            </a:r>
            <a:r>
              <a:rPr lang="it-IT" dirty="0" smtClean="0">
                <a:solidFill>
                  <a:srgbClr val="FF0000"/>
                </a:solidFill>
              </a:rPr>
              <a:t>PEER TUTORING</a:t>
            </a:r>
            <a:endParaRPr lang="it-IT" dirty="0">
              <a:solidFill>
                <a:srgbClr val="FF0000"/>
              </a:solidFill>
            </a:endParaRPr>
          </a:p>
        </p:txBody>
      </p:sp>
      <p:pic>
        <p:nvPicPr>
          <p:cNvPr id="8194" name="Picture 2" descr="Risultati immagini per peer tutoring strategy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6389" y="1877876"/>
            <a:ext cx="6279222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37366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1282</TotalTime>
  <Words>393</Words>
  <Application>Microsoft Office PowerPoint</Application>
  <PresentationFormat>Widescreen</PresentationFormat>
  <Paragraphs>62</Paragraphs>
  <Slides>24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24</vt:i4>
      </vt:variant>
    </vt:vector>
  </HeadingPairs>
  <TitlesOfParts>
    <vt:vector size="28" baseType="lpstr">
      <vt:lpstr>Arial</vt:lpstr>
      <vt:lpstr>Calibri</vt:lpstr>
      <vt:lpstr>Calibri Light</vt:lpstr>
      <vt:lpstr>Tema di Office</vt:lpstr>
      <vt:lpstr>   LEARNING BY DOING  Learning by doing is a methodology proposed by Dewey. It consists in giving to students an active role in the process of building knowledge. The role of the teacher is a guide that facilitates their learning.</vt:lpstr>
      <vt:lpstr>               Computational thinking</vt:lpstr>
      <vt:lpstr>                 LEARNING BY DOING</vt:lpstr>
      <vt:lpstr>                    PROBLEM SOLVING</vt:lpstr>
      <vt:lpstr>                 Problem solving strategies</vt:lpstr>
      <vt:lpstr>                     BRAINSTORMING</vt:lpstr>
      <vt:lpstr>Presentazione standard di PowerPoint</vt:lpstr>
      <vt:lpstr>                          TUTORING</vt:lpstr>
      <vt:lpstr>                    PEER TUTORING</vt:lpstr>
      <vt:lpstr>                        Peer Tutoring </vt:lpstr>
      <vt:lpstr>                         ROLE PLAYING</vt:lpstr>
      <vt:lpstr>                        ROLE  PLAY</vt:lpstr>
      <vt:lpstr>                           ROLE PLAY </vt:lpstr>
      <vt:lpstr>                         DEBRIEFING</vt:lpstr>
      <vt:lpstr>                    REFLECTIVE PRACTICE            </vt:lpstr>
      <vt:lpstr>                 COOPERATIVE LEARNING</vt:lpstr>
      <vt:lpstr>    Cooperative learning: how it works</vt:lpstr>
      <vt:lpstr>Presentazione standard di PowerPoint</vt:lpstr>
      <vt:lpstr>        METHODOLOGY: Definition</vt:lpstr>
      <vt:lpstr>                    METHOD: Definition</vt:lpstr>
      <vt:lpstr>                 TECHNIQUE: Definition</vt:lpstr>
      <vt:lpstr>              METHOD AND TECHNIQUE</vt:lpstr>
      <vt:lpstr>                           CIRCLE TIME                     </vt:lpstr>
      <vt:lpstr>  THE IMPORTANCE OF TECHNOLOGIES</vt:lpstr>
    </vt:vector>
  </TitlesOfParts>
  <Company>BASTARDS TeaM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BY DOING Learning by doing is a methodology proposed by Dewey. It consists in giving to students an active role in the process of building knowledge. The role of the teacher is a guide that facilitates their learning.</dc:title>
  <dc:creator>Utente Windows</dc:creator>
  <cp:lastModifiedBy>Giacomo</cp:lastModifiedBy>
  <cp:revision>44</cp:revision>
  <dcterms:created xsi:type="dcterms:W3CDTF">2018-02-06T17:49:20Z</dcterms:created>
  <dcterms:modified xsi:type="dcterms:W3CDTF">2018-05-17T15:57:22Z</dcterms:modified>
</cp:coreProperties>
</file>