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Layouts/slideLayout39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7" r:id="rId48"/>
  </p:sldIdLst>
  <p:sldSz cx="9144000" cy="6858000" type="screen4x3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0"/>
          </p:nvPr>
        </p:nvSpPr>
        <p:spPr>
          <a:xfrm>
            <a:off x="463550" y="2845435"/>
            <a:ext cx="7924800" cy="35013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ctr">
              <a:lnSpc>
                <a:spcPts val="2900"/>
              </a:lnSpc>
              <a:spcAft>
                <a:spcPts val="0"/>
              </a:spcAft>
            </a:pPr>
            <a:r>
              <a:rPr lang="it-IT" sz="2350" b="1" spc="-50">
                <a:solidFill>
                  <a:srgbClr val="FF0000"/>
                </a:solidFill>
                <a:latin typeface="Verdana" panose="02020603050405020304" pitchFamily="2"/>
              </a:rPr>
              <a:t>CORSO DI PREPARAZIONE AL </a:t>
            </a:r>
          </a:p>
          <a:p>
            <a:pPr marL="0" marR="0" indent="0" algn="ctr">
              <a:lnSpc>
                <a:spcPts val="2900"/>
              </a:lnSpc>
              <a:spcBef>
                <a:spcPts val="265"/>
              </a:spcBef>
              <a:spcAft>
                <a:spcPts val="0"/>
              </a:spcAft>
            </a:pPr>
            <a:r>
              <a:rPr lang="it-IT" sz="2350" b="1" spc="30">
                <a:solidFill>
                  <a:srgbClr val="FF0000"/>
                </a:solidFill>
                <a:latin typeface="Verdana" panose="02020603050405020304" pitchFamily="2"/>
              </a:rPr>
              <a:t>CONCORSO DOCENTI </a:t>
            </a:r>
          </a:p>
          <a:p>
            <a:pPr marL="0" marR="0" indent="0" algn="ctr">
              <a:lnSpc>
                <a:spcPts val="2900"/>
              </a:lnSpc>
              <a:spcBef>
                <a:spcPts val="855"/>
              </a:spcBef>
              <a:spcAft>
                <a:spcPts val="0"/>
              </a:spcAft>
            </a:pPr>
            <a:r>
              <a:rPr lang="it-IT" sz="2350" b="1" spc="-254">
                <a:solidFill>
                  <a:srgbClr val="FF0000"/>
                </a:solidFill>
                <a:latin typeface="Verdana" panose="02020603050405020304" pitchFamily="2"/>
              </a:rPr>
              <a:t>2016 </a:t>
            </a:r>
          </a:p>
          <a:p>
            <a:pPr marL="1920240" marR="0" indent="0" algn="l">
              <a:lnSpc>
                <a:spcPts val="3600"/>
              </a:lnSpc>
              <a:spcBef>
                <a:spcPts val="2370"/>
              </a:spcBef>
              <a:spcAft>
                <a:spcPts val="0"/>
              </a:spcAft>
            </a:pPr>
            <a:r>
              <a:rPr lang="it-IT" sz="3050" b="1" spc="50">
                <a:solidFill>
                  <a:srgbClr val="464652"/>
                </a:solidFill>
                <a:latin typeface="Bookman Old Style" panose="02020603050405020304" pitchFamily="1"/>
              </a:rPr>
              <a:t>Proteo Faresapere Verona </a:t>
            </a:r>
          </a:p>
          <a:p>
            <a:pPr marL="0" marR="0" indent="0" algn="r">
              <a:lnSpc>
                <a:spcPts val="2300"/>
              </a:lnSpc>
              <a:spcBef>
                <a:spcPts val="2180"/>
              </a:spcBef>
              <a:spcAft>
                <a:spcPts val="7375"/>
              </a:spcAft>
            </a:pPr>
            <a:r>
              <a:rPr lang="it-IT" sz="1900" b="1" spc="10">
                <a:solidFill>
                  <a:srgbClr val="000000"/>
                </a:solidFill>
                <a:latin typeface="Verdana" panose="02020603050405020304" pitchFamily="2"/>
              </a:rPr>
              <a:t>LA PSICOLOGIA DELLO SVILUPPO E DELL'APPRENDIMENTO 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63550" y="6346825"/>
            <a:ext cx="7924800" cy="2698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3660" rIns="0" bIns="0" anchor="t"/>
          <a:lstStyle/>
          <a:p>
            <a:pPr marL="0" marR="0" indent="0" algn="ctr">
              <a:lnSpc>
                <a:spcPts val="1500"/>
              </a:lnSpc>
              <a:spcAft>
                <a:spcPts val="45"/>
              </a:spcAft>
            </a:pPr>
            <a:r>
              <a:rPr lang="it-IT" sz="1100" b="1" spc="-55">
                <a:solidFill>
                  <a:srgbClr val="464652"/>
                </a:solidFill>
                <a:latin typeface="Verdana" panose="02020603050405020304" pitchFamily="2"/>
              </a:rPr>
              <a:t>2 — 04 -2016 Dott.ssa</a:t>
            </a:r>
            <a:r>
              <a:rPr lang="it-IT" sz="1100" b="1" spc="-55">
                <a:solidFill>
                  <a:srgbClr val="000000"/>
                </a:solidFill>
                <a:latin typeface="Verdana" panose="02020603050405020304" pitchFamily="2"/>
              </a:rPr>
              <a:t> Laura</a:t>
            </a:r>
            <a:r>
              <a:rPr lang="it-IT" sz="1100" b="1" spc="-55">
                <a:solidFill>
                  <a:srgbClr val="464652"/>
                </a:solidFill>
                <a:latin typeface="Verdan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egnaposto testo 188"/>
          <p:cNvSpPr>
            <a:spLocks noGrp="1"/>
          </p:cNvSpPr>
          <p:nvPr>
            <p:ph type="body" idx="10"/>
          </p:nvPr>
        </p:nvSpPr>
        <p:spPr>
          <a:xfrm>
            <a:off x="1286510" y="330200"/>
            <a:ext cx="7150100" cy="42418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>
            <a:normAutofit fontScale="90000"/>
          </a:bodyPr>
          <a:lstStyle/>
          <a:p>
            <a:pPr marL="0" marR="0" indent="0" algn="ctr">
              <a:lnSpc>
                <a:spcPts val="3300"/>
              </a:lnSpc>
              <a:spcAft>
                <a:spcPts val="0"/>
              </a:spcAft>
            </a:pPr>
            <a:r>
              <a:rPr lang="it-IT" sz="2750" b="1" spc="85">
                <a:solidFill>
                  <a:srgbClr val="FF0000"/>
                </a:solidFill>
                <a:latin typeface="Tahoma" panose="02020603050405020304" pitchFamily="2"/>
              </a:rPr>
              <a:t>Modello Olistico, </a:t>
            </a:r>
          </a:p>
          <a:p>
            <a:pPr marL="0" marR="0" indent="0" algn="ctr">
              <a:lnSpc>
                <a:spcPts val="3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2750" b="1" spc="105">
                <a:solidFill>
                  <a:srgbClr val="FF0000"/>
                </a:solidFill>
                <a:latin typeface="Tahoma" panose="02020603050405020304" pitchFamily="2"/>
              </a:rPr>
              <a:t>Interazionista, Costruttivista </a:t>
            </a:r>
          </a:p>
          <a:p>
            <a:pPr marL="0" marR="0" indent="0" algn="l">
              <a:lnSpc>
                <a:spcPts val="2100"/>
              </a:lnSpc>
              <a:spcBef>
                <a:spcPts val="4720"/>
              </a:spcBef>
              <a:spcAft>
                <a:spcPts val="0"/>
              </a:spcAft>
            </a:pPr>
            <a:r>
              <a:rPr lang="it-IT" sz="1750" b="1" spc="120">
                <a:solidFill>
                  <a:srgbClr val="000000"/>
                </a:solidFill>
                <a:latin typeface="Tahoma" panose="02020603050405020304" pitchFamily="2"/>
              </a:rPr>
              <a:t>Prospettiva che considera la</a:t>
            </a:r>
            <a:r>
              <a:rPr lang="it-IT" sz="1750" b="1" spc="120">
                <a:solidFill>
                  <a:srgbClr val="FF0000"/>
                </a:solidFill>
                <a:latin typeface="Tahoma" panose="02020603050405020304" pitchFamily="2"/>
              </a:rPr>
              <a:t> complessità</a:t>
            </a:r>
            <a:r>
              <a:rPr lang="it-IT" sz="1750" b="1" spc="120">
                <a:solidFill>
                  <a:srgbClr val="000000"/>
                </a:solidFill>
                <a:latin typeface="Tahoma" panose="02020603050405020304" pitchFamily="2"/>
              </a:rPr>
              <a:t> del comportamento </a:t>
            </a:r>
          </a:p>
          <a:p>
            <a:pPr marL="0" marR="0" indent="0" algn="l">
              <a:lnSpc>
                <a:spcPts val="2100"/>
              </a:lnSpc>
              <a:spcBef>
                <a:spcPts val="20"/>
              </a:spcBef>
              <a:spcAft>
                <a:spcPts val="0"/>
              </a:spcAft>
            </a:pPr>
            <a:r>
              <a:rPr lang="it-IT" sz="1750" b="1" spc="105">
                <a:solidFill>
                  <a:srgbClr val="000000"/>
                </a:solidFill>
                <a:latin typeface="Tahoma" panose="02020603050405020304" pitchFamily="2"/>
              </a:rPr>
              <a:t>e dello sviluppo umano lungo tutto il ciclo di vita in relazione </a:t>
            </a:r>
          </a:p>
          <a:p>
            <a:pPr marL="2926080" marR="0" indent="0" algn="l">
              <a:lnSpc>
                <a:spcPts val="2100"/>
              </a:lnSpc>
              <a:spcBef>
                <a:spcPts val="30"/>
              </a:spcBef>
              <a:spcAft>
                <a:spcPts val="0"/>
              </a:spcAft>
            </a:pPr>
            <a:r>
              <a:rPr lang="it-IT" sz="1750" b="1" spc="75">
                <a:solidFill>
                  <a:srgbClr val="000000"/>
                </a:solidFill>
                <a:latin typeface="Tahoma" panose="02020603050405020304" pitchFamily="2"/>
              </a:rPr>
              <a:t>al contesto. </a:t>
            </a:r>
          </a:p>
          <a:p>
            <a:pPr marL="0" marR="0" indent="0" algn="ctr">
              <a:lnSpc>
                <a:spcPts val="2100"/>
              </a:lnSpc>
              <a:spcBef>
                <a:spcPts val="1095"/>
              </a:spcBef>
              <a:spcAft>
                <a:spcPts val="0"/>
              </a:spcAft>
            </a:pPr>
            <a:r>
              <a:rPr lang="it-IT" sz="1750" b="1" spc="105">
                <a:solidFill>
                  <a:srgbClr val="000000"/>
                </a:solidFill>
                <a:latin typeface="Tahoma" panose="02020603050405020304" pitchFamily="2"/>
              </a:rPr>
              <a:t>L'individuo e il suo ambiente sono in</a:t>
            </a:r>
            <a:r>
              <a:rPr lang="it-IT" sz="1750" b="1" spc="105">
                <a:solidFill>
                  <a:srgbClr val="FF0000"/>
                </a:solidFill>
                <a:latin typeface="Tahoma" panose="02020603050405020304" pitchFamily="2"/>
              </a:rPr>
              <a:t> relazione reciproca</a:t>
            </a:r>
            <a:r>
              <a:rPr lang="it-IT" sz="1750" b="1" spc="105">
                <a:solidFill>
                  <a:srgbClr val="000000"/>
                </a:solidFill>
                <a:latin typeface="Tahoma" panose="02020603050405020304" pitchFamily="2"/>
              </a:rPr>
              <a:t> e </a:t>
            </a:r>
          </a:p>
          <a:p>
            <a:pPr marL="0" marR="0" indent="0" algn="l">
              <a:lnSpc>
                <a:spcPts val="2100"/>
              </a:lnSpc>
              <a:spcBef>
                <a:spcPts val="15"/>
              </a:spcBef>
              <a:spcAft>
                <a:spcPts val="0"/>
              </a:spcAft>
            </a:pPr>
            <a:r>
              <a:rPr lang="it-IT" sz="1750" b="1" spc="95">
                <a:solidFill>
                  <a:srgbClr val="000000"/>
                </a:solidFill>
                <a:latin typeface="Tahoma" panose="02020603050405020304" pitchFamily="2"/>
              </a:rPr>
              <a:t>formano un sistema integrato e dinamico, di cui sia l'individuo </a:t>
            </a:r>
          </a:p>
          <a:p>
            <a:pPr marL="137160" marR="0" indent="0" algn="l">
              <a:lnSpc>
                <a:spcPts val="2100"/>
              </a:lnSpc>
              <a:spcBef>
                <a:spcPts val="15"/>
              </a:spcBef>
              <a:spcAft>
                <a:spcPts val="0"/>
              </a:spcAft>
            </a:pPr>
            <a:r>
              <a:rPr lang="it-IT" sz="1750" b="1" spc="105">
                <a:solidFill>
                  <a:srgbClr val="000000"/>
                </a:solidFill>
                <a:latin typeface="Tahoma" panose="02020603050405020304" pitchFamily="2"/>
              </a:rPr>
              <a:t>che l'ambiente sono elementi inseparabili che si influenzano </a:t>
            </a:r>
          </a:p>
          <a:p>
            <a:pPr marL="2606040" marR="0" indent="0" algn="l">
              <a:lnSpc>
                <a:spcPts val="22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1750" b="1" spc="95">
                <a:solidFill>
                  <a:srgbClr val="000000"/>
                </a:solidFill>
                <a:latin typeface="Tahoma" panose="02020603050405020304" pitchFamily="2"/>
              </a:rPr>
              <a:t>reciprocamente . </a:t>
            </a:r>
          </a:p>
          <a:p>
            <a:pPr marL="0" marR="0" indent="0" algn="ctr">
              <a:lnSpc>
                <a:spcPts val="2100"/>
              </a:lnSpc>
              <a:spcBef>
                <a:spcPts val="1095"/>
              </a:spcBef>
              <a:spcAft>
                <a:spcPts val="2575"/>
              </a:spcAft>
            </a:pPr>
            <a:r>
              <a:rPr lang="it-IT" sz="1750" b="1" spc="95">
                <a:solidFill>
                  <a:srgbClr val="000000"/>
                </a:solidFill>
                <a:latin typeface="Tahoma" panose="02020603050405020304" pitchFamily="2"/>
              </a:rPr>
              <a:t>L'interazione è dinamica e in continua evoluzione... </a:t>
            </a:r>
          </a:p>
        </p:txBody>
      </p:sp>
      <p:sp>
        <p:nvSpPr>
          <p:cNvPr id="190" name="Segnaposto testo 189"/>
          <p:cNvSpPr>
            <a:spLocks noGrp="1"/>
          </p:cNvSpPr>
          <p:nvPr>
            <p:ph type="body" idx="10"/>
          </p:nvPr>
        </p:nvSpPr>
        <p:spPr>
          <a:xfrm>
            <a:off x="1286510" y="4913630"/>
            <a:ext cx="2316480" cy="9271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/>
          <a:lstStyle/>
          <a:p>
            <a:pPr marL="1051560" marR="0" indent="0" algn="l">
              <a:lnSpc>
                <a:spcPts val="1900"/>
              </a:lnSpc>
              <a:spcAft>
                <a:spcPts val="0"/>
              </a:spcAft>
            </a:pP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Bronfenbrenner, Vygotskij </a:t>
            </a:r>
          </a:p>
          <a:p>
            <a:pPr marL="0" marR="91440" indent="0" algn="r">
              <a:lnSpc>
                <a:spcPts val="1900"/>
              </a:lnSpc>
              <a:spcBef>
                <a:spcPts val="0"/>
              </a:spcBef>
              <a:spcAft>
                <a:spcPts val="1890"/>
              </a:spcAft>
            </a:pPr>
            <a:r>
              <a:rPr lang="it-IT" sz="1450" b="1" spc="-20">
                <a:solidFill>
                  <a:srgbClr val="000000"/>
                </a:solidFill>
                <a:latin typeface="Tahoma" panose="02020603050405020304" pitchFamily="2"/>
              </a:rPr>
              <a:t>Watzlawick, ... </a:t>
            </a:r>
          </a:p>
        </p:txBody>
      </p:sp>
      <p:sp>
        <p:nvSpPr>
          <p:cNvPr id="191" name="Segnaposto testo 190"/>
          <p:cNvSpPr>
            <a:spLocks noGrp="1"/>
          </p:cNvSpPr>
          <p:nvPr>
            <p:ph type="body" idx="10"/>
          </p:nvPr>
        </p:nvSpPr>
        <p:spPr>
          <a:xfrm>
            <a:off x="1286510" y="5840730"/>
            <a:ext cx="2316480" cy="2959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45720" marR="0" indent="0" algn="l">
              <a:lnSpc>
                <a:spcPts val="1500"/>
              </a:lnSpc>
              <a:spcAft>
                <a:spcPts val="880"/>
              </a:spcAft>
            </a:pPr>
            <a:r>
              <a:rPr lang="it-IT" sz="900" spc="95">
                <a:solidFill>
                  <a:srgbClr val="000000"/>
                </a:solidFill>
                <a:latin typeface="Verdana" panose="02020603050405020304" pitchFamily="2"/>
              </a:rPr>
              <a:t>----\... </a:t>
            </a:r>
          </a:p>
        </p:txBody>
      </p:sp>
      <p:sp>
        <p:nvSpPr>
          <p:cNvPr id="192" name="Segnaposto testo 191"/>
          <p:cNvSpPr>
            <a:spLocks noGrp="1"/>
          </p:cNvSpPr>
          <p:nvPr>
            <p:ph type="body" idx="10"/>
          </p:nvPr>
        </p:nvSpPr>
        <p:spPr>
          <a:xfrm>
            <a:off x="2649220" y="6423025"/>
            <a:ext cx="40132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egnaposto testo 199"/>
          <p:cNvSpPr>
            <a:spLocks noGrp="1"/>
          </p:cNvSpPr>
          <p:nvPr>
            <p:ph type="body" idx="10"/>
          </p:nvPr>
        </p:nvSpPr>
        <p:spPr>
          <a:xfrm>
            <a:off x="650875" y="342900"/>
            <a:ext cx="7150100" cy="6978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985" rIns="0" bIns="0" anchor="t">
            <a:normAutofit fontScale="85000"/>
          </a:bodyPr>
          <a:lstStyle/>
          <a:p>
            <a:pPr marL="91440" marR="0" indent="0" algn="l">
              <a:lnSpc>
                <a:spcPts val="4900"/>
              </a:lnSpc>
              <a:spcAft>
                <a:spcPts val="490"/>
              </a:spcAft>
            </a:pPr>
            <a:r>
              <a:rPr lang="it-IT" sz="4300" b="1" spc="50">
                <a:solidFill>
                  <a:srgbClr val="FF0000"/>
                </a:solidFill>
                <a:latin typeface="Times New Roman" panose="02020603050405020304" pitchFamily="2"/>
              </a:rPr>
              <a:t>Gli studi </a:t>
            </a:r>
          </a:p>
        </p:txBody>
      </p:sp>
      <p:sp>
        <p:nvSpPr>
          <p:cNvPr id="201" name="Segnaposto testo 200"/>
          <p:cNvSpPr>
            <a:spLocks noGrp="1"/>
          </p:cNvSpPr>
          <p:nvPr>
            <p:ph type="body" idx="10"/>
          </p:nvPr>
        </p:nvSpPr>
        <p:spPr>
          <a:xfrm>
            <a:off x="650875" y="1040765"/>
            <a:ext cx="7150100" cy="53822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215" rIns="0" bIns="0" anchor="t"/>
          <a:lstStyle/>
          <a:p>
            <a:pPr marL="365760" marR="0" indent="0" algn="l">
              <a:lnSpc>
                <a:spcPts val="2800"/>
              </a:lnSpc>
              <a:spcAft>
                <a:spcPts val="0"/>
              </a:spcAft>
            </a:pPr>
            <a:r>
              <a:rPr lang="it-IT" sz="2400" spc="-5">
                <a:solidFill>
                  <a:srgbClr val="000000"/>
                </a:solidFill>
                <a:latin typeface="Times New Roman" panose="02020603050405020304" pitchFamily="1"/>
              </a:rPr>
              <a:t>Teoria degli stadi cognitivi di Piaget </a:t>
            </a:r>
          </a:p>
          <a:p>
            <a:pPr marL="365760" marR="0" indent="0" algn="l">
              <a:lnSpc>
                <a:spcPts val="2800"/>
              </a:lnSpc>
              <a:spcBef>
                <a:spcPts val="1605"/>
              </a:spcBef>
              <a:spcAft>
                <a:spcPts val="0"/>
              </a:spcAft>
            </a:pPr>
            <a:r>
              <a:rPr lang="it-IT" sz="2400" spc="-10">
                <a:solidFill>
                  <a:srgbClr val="000000"/>
                </a:solidFill>
                <a:latin typeface="Times New Roman" panose="02020603050405020304" pitchFamily="1"/>
              </a:rPr>
              <a:t>Teoria di Vygotskij e della zona di sviluppo prossimale </a:t>
            </a:r>
          </a:p>
          <a:p>
            <a:pPr marL="365760" marR="0" indent="0" algn="l">
              <a:lnSpc>
                <a:spcPts val="2800"/>
              </a:lnSpc>
              <a:spcBef>
                <a:spcPts val="1565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Teoria dell'apprendimento tradizionale e sociale </a:t>
            </a:r>
          </a:p>
          <a:p>
            <a:pPr marL="365760" marR="0" indent="0" algn="l">
              <a:lnSpc>
                <a:spcPts val="2800"/>
              </a:lnSpc>
              <a:spcBef>
                <a:spcPts val="153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Teoria dell'elaborazione dell'informazione </a:t>
            </a:r>
            <a:r>
              <a:rPr lang="it-IT" sz="2400" b="1" spc="0">
                <a:solidFill>
                  <a:srgbClr val="000000"/>
                </a:solidFill>
                <a:latin typeface="Times New Roman" panose="02020603050405020304" pitchFamily="1"/>
              </a:rPr>
              <a:t>(HIP) </a:t>
            </a:r>
          </a:p>
          <a:p>
            <a:pPr marL="365760" marR="0" indent="0" algn="l">
              <a:lnSpc>
                <a:spcPts val="2800"/>
              </a:lnSpc>
              <a:spcBef>
                <a:spcPts val="1565"/>
              </a:spcBef>
              <a:spcAft>
                <a:spcPts val="0"/>
              </a:spcAft>
            </a:pPr>
            <a:r>
              <a:rPr lang="it-IT" sz="2400" spc="-10">
                <a:solidFill>
                  <a:srgbClr val="000000"/>
                </a:solidFill>
                <a:latin typeface="Times New Roman" panose="02020603050405020304" pitchFamily="1"/>
              </a:rPr>
              <a:t>Teoria etologica </a:t>
            </a:r>
          </a:p>
          <a:p>
            <a:pPr marL="365760" marR="0" indent="0" algn="l">
              <a:lnSpc>
                <a:spcPts val="2800"/>
              </a:lnSpc>
              <a:spcBef>
                <a:spcPts val="1565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Teoria psicoanalitica (Freud, Winnicott, Klein...) </a:t>
            </a:r>
          </a:p>
          <a:p>
            <a:pPr marL="365760" marR="0" indent="0" algn="l">
              <a:lnSpc>
                <a:spcPts val="2800"/>
              </a:lnSpc>
              <a:spcBef>
                <a:spcPts val="1575"/>
              </a:spcBef>
              <a:spcAft>
                <a:spcPts val="0"/>
              </a:spcAft>
            </a:pPr>
            <a:r>
              <a:rPr lang="it-IT" sz="2400" spc="-5">
                <a:solidFill>
                  <a:srgbClr val="000000"/>
                </a:solidFill>
                <a:latin typeface="Times New Roman" panose="02020603050405020304" pitchFamily="1"/>
              </a:rPr>
              <a:t>Teoria dello sviluppo percettivo di Gibson </a:t>
            </a:r>
          </a:p>
          <a:p>
            <a:pPr marL="1874520" marR="274320" indent="0" algn="l">
              <a:lnSpc>
                <a:spcPts val="2200"/>
              </a:lnSpc>
              <a:spcBef>
                <a:spcPts val="2995"/>
              </a:spcBef>
              <a:spcAft>
                <a:spcPts val="4790"/>
              </a:spcAft>
            </a:pP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Fonte: P.H. Miller, Teorie dello Sviluppo Psicologico, collana strumenti, Il Mulino 2011 </a:t>
            </a:r>
          </a:p>
        </p:txBody>
      </p:sp>
      <p:sp>
        <p:nvSpPr>
          <p:cNvPr id="202" name="Segnaposto testo 201"/>
          <p:cNvSpPr>
            <a:spLocks noGrp="1"/>
          </p:cNvSpPr>
          <p:nvPr>
            <p:ph type="body" idx="10"/>
          </p:nvPr>
        </p:nvSpPr>
        <p:spPr>
          <a:xfrm>
            <a:off x="650875" y="6423025"/>
            <a:ext cx="71501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egnaposto testo 204"/>
          <p:cNvSpPr>
            <a:spLocks noGrp="1"/>
          </p:cNvSpPr>
          <p:nvPr>
            <p:ph type="body" idx="10"/>
          </p:nvPr>
        </p:nvSpPr>
        <p:spPr>
          <a:xfrm>
            <a:off x="768350" y="711200"/>
            <a:ext cx="7175500" cy="8902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0" marR="0" indent="0" algn="ctr">
              <a:lnSpc>
                <a:spcPts val="4100"/>
              </a:lnSpc>
              <a:spcAft>
                <a:spcPts val="2900"/>
              </a:spcAft>
            </a:pPr>
            <a:r>
              <a:rPr lang="it-IT" sz="3550" b="1" spc="0">
                <a:solidFill>
                  <a:srgbClr val="FF0000"/>
                </a:solidFill>
                <a:latin typeface="Times New Roman" panose="02020603050405020304" pitchFamily="1"/>
              </a:rPr>
              <a:t>Scuole riconducibili ad un fondatore </a:t>
            </a:r>
          </a:p>
        </p:txBody>
      </p:sp>
      <p:sp>
        <p:nvSpPr>
          <p:cNvPr id="206" name="Segnaposto testo 205"/>
          <p:cNvSpPr>
            <a:spLocks noGrp="1"/>
          </p:cNvSpPr>
          <p:nvPr>
            <p:ph type="body" idx="10"/>
          </p:nvPr>
        </p:nvSpPr>
        <p:spPr>
          <a:xfrm>
            <a:off x="768350" y="1601470"/>
            <a:ext cx="7175500" cy="50152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2075" rIns="0" bIns="0" anchor="t"/>
          <a:lstStyle/>
          <a:p>
            <a:pPr marL="320040" marR="0" indent="0" algn="l">
              <a:lnSpc>
                <a:spcPts val="2300"/>
              </a:lnSpc>
              <a:spcAft>
                <a:spcPts val="0"/>
              </a:spcAft>
            </a:pPr>
            <a:r>
              <a:rPr lang="it-IT" sz="2000" spc="-5">
                <a:solidFill>
                  <a:srgbClr val="000000"/>
                </a:solidFill>
                <a:latin typeface="Times New Roman" panose="02020603050405020304" pitchFamily="1"/>
              </a:rPr>
              <a:t>Wertheimer -&gt; Gestalt </a:t>
            </a:r>
          </a:p>
          <a:p>
            <a:pPr marL="320040" marR="0" indent="0" algn="l">
              <a:lnSpc>
                <a:spcPts val="2300"/>
              </a:lnSpc>
              <a:spcBef>
                <a:spcPts val="725"/>
              </a:spcBef>
              <a:spcAft>
                <a:spcPts val="0"/>
              </a:spcAft>
            </a:pPr>
            <a:r>
              <a:rPr lang="it-IT" sz="2000" spc="-5">
                <a:solidFill>
                  <a:srgbClr val="000000"/>
                </a:solidFill>
                <a:latin typeface="Times New Roman" panose="02020603050405020304" pitchFamily="1"/>
              </a:rPr>
              <a:t>Watson -Skinner&gt; Comportamentismo </a:t>
            </a:r>
          </a:p>
          <a:p>
            <a:pPr marL="320040" marR="0" indent="0" algn="l">
              <a:lnSpc>
                <a:spcPts val="2300"/>
              </a:lnSpc>
              <a:spcBef>
                <a:spcPts val="725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Galton -&gt; Psicometria </a:t>
            </a:r>
          </a:p>
          <a:p>
            <a:pPr marL="320040" marR="0" indent="0" algn="l">
              <a:lnSpc>
                <a:spcPts val="2300"/>
              </a:lnSpc>
              <a:spcBef>
                <a:spcPts val="710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Freud -&gt; Psicoanalisi </a:t>
            </a:r>
          </a:p>
          <a:p>
            <a:pPr marL="320040" marR="0" indent="0" algn="l">
              <a:lnSpc>
                <a:spcPts val="2300"/>
              </a:lnSpc>
              <a:spcBef>
                <a:spcPts val="735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Piaget -&gt; Psicologia genetica (strutturalisti) </a:t>
            </a:r>
          </a:p>
          <a:p>
            <a:pPr marL="320040" marR="0" indent="0" algn="l">
              <a:lnSpc>
                <a:spcPts val="2300"/>
              </a:lnSpc>
              <a:spcBef>
                <a:spcPts val="740"/>
              </a:spcBef>
              <a:spcAft>
                <a:spcPts val="0"/>
              </a:spcAft>
            </a:pPr>
            <a:r>
              <a:rPr lang="it-IT" sz="2000" spc="-5">
                <a:solidFill>
                  <a:srgbClr val="000000"/>
                </a:solidFill>
                <a:latin typeface="Times New Roman" panose="02020603050405020304" pitchFamily="1"/>
              </a:rPr>
              <a:t>Vygotskij -&gt; scuola storico-culturale russa (contestualisti) </a:t>
            </a:r>
          </a:p>
          <a:p>
            <a:pPr marL="0" marR="0" indent="0" algn="l">
              <a:lnSpc>
                <a:spcPts val="2100"/>
              </a:lnSpc>
              <a:spcBef>
                <a:spcPts val="6700"/>
              </a:spcBef>
              <a:spcAft>
                <a:spcPts val="0"/>
              </a:spcAft>
            </a:pPr>
            <a:r>
              <a:rPr lang="it-IT" sz="1800" i="1" spc="0">
                <a:solidFill>
                  <a:srgbClr val="000000"/>
                </a:solidFill>
                <a:latin typeface="Times New Roman" panose="02020603050405020304" pitchFamily="1"/>
              </a:rPr>
              <a:t>La psicologia cognitiva non è ancora una scuola ma una modalità di studio. </a:t>
            </a:r>
          </a:p>
          <a:p>
            <a:pPr marL="0" marR="0" indent="0" algn="ctr">
              <a:lnSpc>
                <a:spcPts val="1500"/>
              </a:lnSpc>
              <a:spcBef>
                <a:spcPts val="11130"/>
              </a:spcBef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egnaposto testo 208"/>
          <p:cNvSpPr>
            <a:spLocks noGrp="1"/>
          </p:cNvSpPr>
          <p:nvPr>
            <p:ph type="body" idx="10"/>
          </p:nvPr>
        </p:nvSpPr>
        <p:spPr>
          <a:xfrm>
            <a:off x="993775" y="749300"/>
            <a:ext cx="7315200" cy="56711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795" rIns="0" bIns="0" anchor="t"/>
          <a:lstStyle/>
          <a:p>
            <a:pPr marL="0" marR="45720" indent="0" algn="r">
              <a:lnSpc>
                <a:spcPts val="2300"/>
              </a:lnSpc>
              <a:spcAft>
                <a:spcPts val="0"/>
              </a:spcAft>
            </a:pPr>
            <a:r>
              <a:rPr lang="it-IT" sz="1950" b="1" spc="35">
                <a:solidFill>
                  <a:srgbClr val="000000"/>
                </a:solidFill>
                <a:latin typeface="Bookman Old Style" panose="02020603050405020304" pitchFamily="1"/>
              </a:rPr>
              <a:t>MODELLO COMPORTAMENTISTA </a:t>
            </a:r>
          </a:p>
          <a:p>
            <a:pPr marL="0" marR="45720" indent="0" algn="r">
              <a:lnSpc>
                <a:spcPts val="2300"/>
              </a:lnSpc>
              <a:spcBef>
                <a:spcPts val="710"/>
              </a:spcBef>
              <a:spcAft>
                <a:spcPts val="0"/>
              </a:spcAft>
            </a:pPr>
            <a:r>
              <a:rPr lang="it-IT" sz="1950" b="1" spc="25">
                <a:solidFill>
                  <a:srgbClr val="000000"/>
                </a:solidFill>
                <a:latin typeface="Bookman Old Style" panose="02020603050405020304" pitchFamily="1"/>
              </a:rPr>
              <a:t>Condizionamento </a:t>
            </a:r>
          </a:p>
          <a:p>
            <a:pPr marL="0" marR="0" indent="0" algn="l">
              <a:lnSpc>
                <a:spcPts val="2300"/>
              </a:lnSpc>
              <a:spcBef>
                <a:spcPts val="6660"/>
              </a:spcBef>
              <a:spcAft>
                <a:spcPts val="0"/>
              </a:spcAft>
            </a:pPr>
            <a:r>
              <a:rPr lang="it-IT" sz="1950" spc="25">
                <a:solidFill>
                  <a:srgbClr val="000000"/>
                </a:solidFill>
                <a:latin typeface="Bookman Old Style" panose="02020603050405020304" pitchFamily="1"/>
              </a:rPr>
              <a:t>Watson (1878-1958) = nel 1913 disse che lo scopo della </a:t>
            </a:r>
          </a:p>
          <a:p>
            <a:pPr marL="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1950" spc="20">
                <a:solidFill>
                  <a:srgbClr val="000000"/>
                </a:solidFill>
                <a:latin typeface="Bookman Old Style" panose="02020603050405020304" pitchFamily="1"/>
              </a:rPr>
              <a:t>psicologia è quello di</a:t>
            </a:r>
            <a:r>
              <a:rPr lang="it-IT" sz="1950" spc="20">
                <a:solidFill>
                  <a:srgbClr val="FF0000"/>
                </a:solidFill>
                <a:latin typeface="Bookman Old Style" panose="02020603050405020304" pitchFamily="1"/>
              </a:rPr>
              <a:t> controllare e di prevedere il </a:t>
            </a:r>
          </a:p>
          <a:p>
            <a:pPr marL="0" marR="0" indent="0" algn="l">
              <a:lnSpc>
                <a:spcPts val="2300"/>
              </a:lnSpc>
              <a:spcBef>
                <a:spcPts val="85"/>
              </a:spcBef>
              <a:spcAft>
                <a:spcPts val="0"/>
              </a:spcAft>
            </a:pPr>
            <a:r>
              <a:rPr lang="it-IT" sz="1950" spc="0">
                <a:solidFill>
                  <a:srgbClr val="FF0000"/>
                </a:solidFill>
                <a:latin typeface="Bookman Old Style" panose="02020603050405020304" pitchFamily="1"/>
              </a:rPr>
              <a:t>comportamento. </a:t>
            </a:r>
          </a:p>
          <a:p>
            <a:pPr marL="320040" marR="0" indent="0" algn="l">
              <a:lnSpc>
                <a:spcPts val="23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1950" spc="20">
                <a:solidFill>
                  <a:srgbClr val="000000"/>
                </a:solidFill>
                <a:latin typeface="Bookman Old Style" panose="02020603050405020304" pitchFamily="1"/>
              </a:rPr>
              <a:t>Nasce la corrente del comportamentismo </a:t>
            </a:r>
          </a:p>
          <a:p>
            <a:pPr marL="320040" marR="0" indent="0" algn="l">
              <a:lnSpc>
                <a:spcPts val="2300"/>
              </a:lnSpc>
              <a:spcBef>
                <a:spcPts val="685"/>
              </a:spcBef>
              <a:spcAft>
                <a:spcPts val="0"/>
              </a:spcAft>
            </a:pPr>
            <a:r>
              <a:rPr lang="it-IT" sz="1950" spc="15">
                <a:solidFill>
                  <a:srgbClr val="000000"/>
                </a:solidFill>
                <a:latin typeface="Bookman Old Style" panose="02020603050405020304" pitchFamily="1"/>
              </a:rPr>
              <a:t>Critica l'innatismo </a:t>
            </a:r>
          </a:p>
          <a:p>
            <a:pPr marL="320040" marR="0" indent="0" algn="l">
              <a:lnSpc>
                <a:spcPts val="23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1950" spc="20">
                <a:solidFill>
                  <a:srgbClr val="000000"/>
                </a:solidFill>
                <a:latin typeface="Bookman Old Style" panose="02020603050405020304" pitchFamily="1"/>
              </a:rPr>
              <a:t>Adotta un punto di vista ambientalistico per spiegare il </a:t>
            </a:r>
          </a:p>
          <a:p>
            <a:pPr marL="32004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1950" spc="20">
                <a:solidFill>
                  <a:srgbClr val="000000"/>
                </a:solidFill>
                <a:latin typeface="Bookman Old Style" panose="02020603050405020304" pitchFamily="1"/>
              </a:rPr>
              <a:t>comportamento umano </a:t>
            </a:r>
          </a:p>
          <a:p>
            <a:pPr marL="320040" marR="0" indent="0" algn="l">
              <a:lnSpc>
                <a:spcPts val="2300"/>
              </a:lnSpc>
              <a:spcBef>
                <a:spcPts val="680"/>
              </a:spcBef>
              <a:spcAft>
                <a:spcPts val="0"/>
              </a:spcAft>
            </a:pPr>
            <a:r>
              <a:rPr lang="it-IT" sz="1950" i="1" spc="25">
                <a:solidFill>
                  <a:srgbClr val="000000"/>
                </a:solidFill>
                <a:latin typeface="Bookman Old Style" panose="02020603050405020304" pitchFamily="1"/>
              </a:rPr>
              <a:t>L'apprendimento avviene su istruzioni e a seguito di </a:t>
            </a:r>
          </a:p>
          <a:p>
            <a:pPr marL="320040" marR="0" indent="0" algn="l">
              <a:lnSpc>
                <a:spcPts val="2300"/>
              </a:lnSpc>
              <a:spcBef>
                <a:spcPts val="125"/>
              </a:spcBef>
              <a:spcAft>
                <a:spcPts val="8660"/>
              </a:spcAft>
            </a:pPr>
            <a:r>
              <a:rPr lang="it-IT" sz="1950" i="1" spc="10">
                <a:solidFill>
                  <a:srgbClr val="000000"/>
                </a:solidFill>
                <a:latin typeface="Bookman Old Style" panose="02020603050405020304" pitchFamily="1"/>
              </a:rPr>
              <a:t>stimoli </a:t>
            </a:r>
          </a:p>
        </p:txBody>
      </p:sp>
      <p:sp>
        <p:nvSpPr>
          <p:cNvPr id="210" name="Segnaposto testo 209"/>
          <p:cNvSpPr>
            <a:spLocks noGrp="1"/>
          </p:cNvSpPr>
          <p:nvPr>
            <p:ph type="body" idx="10"/>
          </p:nvPr>
        </p:nvSpPr>
        <p:spPr>
          <a:xfrm>
            <a:off x="1068070" y="6420485"/>
            <a:ext cx="7240905" cy="1962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—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egnaposto testo 212"/>
          <p:cNvSpPr>
            <a:spLocks noGrp="1"/>
          </p:cNvSpPr>
          <p:nvPr>
            <p:ph type="body" idx="10"/>
          </p:nvPr>
        </p:nvSpPr>
        <p:spPr>
          <a:xfrm>
            <a:off x="792480" y="647700"/>
            <a:ext cx="7670800" cy="57753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" rIns="0" bIns="0" anchor="t">
            <a:normAutofit fontScale="95000"/>
          </a:bodyPr>
          <a:lstStyle/>
          <a:p>
            <a:pPr marL="4983480" marR="0" indent="0" algn="just">
              <a:lnSpc>
                <a:spcPts val="3200"/>
              </a:lnSpc>
              <a:spcAft>
                <a:spcPts val="0"/>
              </a:spcAft>
            </a:pPr>
            <a:r>
              <a:rPr lang="it-IT" sz="2700" b="1" spc="65">
                <a:solidFill>
                  <a:srgbClr val="FF0000"/>
                </a:solidFill>
                <a:latin typeface="Times New Roman" panose="02020603050405020304" pitchFamily="1"/>
              </a:rPr>
              <a:t>Condizionamento </a:t>
            </a:r>
          </a:p>
          <a:p>
            <a:pPr marL="0" marR="0" indent="0" algn="just">
              <a:lnSpc>
                <a:spcPts val="3200"/>
              </a:lnSpc>
              <a:spcBef>
                <a:spcPts val="4190"/>
              </a:spcBef>
              <a:spcAft>
                <a:spcPts val="0"/>
              </a:spcAft>
            </a:pPr>
            <a:r>
              <a:rPr lang="it-IT" sz="2700" b="1" spc="50">
                <a:solidFill>
                  <a:srgbClr val="000000"/>
                </a:solidFill>
                <a:latin typeface="Times New Roman" panose="02020603050405020304" pitchFamily="1"/>
              </a:rPr>
              <a:t>Per i comportamentisti l'apprendimento è un </a:t>
            </a:r>
          </a:p>
          <a:p>
            <a:pPr marL="0" marR="0" indent="0" algn="just">
              <a:lnSpc>
                <a:spcPts val="3200"/>
              </a:lnSpc>
              <a:spcBef>
                <a:spcPts val="290"/>
              </a:spcBef>
              <a:spcAft>
                <a:spcPts val="0"/>
              </a:spcAft>
            </a:pPr>
            <a:r>
              <a:rPr lang="it-IT" sz="2700" b="1" spc="30">
                <a:solidFill>
                  <a:srgbClr val="FF0000"/>
                </a:solidFill>
                <a:latin typeface="Times New Roman" panose="02020603050405020304" pitchFamily="1"/>
              </a:rPr>
              <a:t>cambiamento del comportamento</a:t>
            </a:r>
            <a:r>
              <a:rPr lang="it-IT" sz="2700" b="1" spc="30">
                <a:solidFill>
                  <a:srgbClr val="000000"/>
                </a:solidFill>
                <a:latin typeface="Times New Roman" panose="02020603050405020304" pitchFamily="1"/>
              </a:rPr>
              <a:t> che ha luogo come </a:t>
            </a:r>
          </a:p>
          <a:p>
            <a:pPr marL="0" marR="0" indent="0" algn="just">
              <a:lnSpc>
                <a:spcPts val="3200"/>
              </a:lnSpc>
              <a:spcBef>
                <a:spcPts val="175"/>
              </a:spcBef>
              <a:spcAft>
                <a:spcPts val="0"/>
              </a:spcAft>
            </a:pPr>
            <a:r>
              <a:rPr lang="it-IT" sz="2700" b="1" spc="20">
                <a:solidFill>
                  <a:srgbClr val="000000"/>
                </a:solidFill>
                <a:latin typeface="Times New Roman" panose="02020603050405020304" pitchFamily="1"/>
              </a:rPr>
              <a:t>risultato di un condizionamento classico (Teoria di </a:t>
            </a:r>
          </a:p>
          <a:p>
            <a:pPr marL="0" marR="0" indent="0" algn="just">
              <a:lnSpc>
                <a:spcPts val="3200"/>
              </a:lnSpc>
              <a:spcBef>
                <a:spcPts val="200"/>
              </a:spcBef>
              <a:spcAft>
                <a:spcPts val="0"/>
              </a:spcAft>
            </a:pPr>
            <a:r>
              <a:rPr lang="it-IT" sz="2700" b="1" spc="15">
                <a:solidFill>
                  <a:srgbClr val="000000"/>
                </a:solidFill>
                <a:latin typeface="Times New Roman" panose="02020603050405020304" pitchFamily="1"/>
              </a:rPr>
              <a:t>Pavlov) o operante (Teoria di Skinner). </a:t>
            </a:r>
          </a:p>
          <a:p>
            <a:pPr marL="0" marR="0" indent="0" algn="just">
              <a:lnSpc>
                <a:spcPts val="2900"/>
              </a:lnSpc>
              <a:spcBef>
                <a:spcPts val="6630"/>
              </a:spcBef>
              <a:spcAft>
                <a:spcPts val="0"/>
              </a:spcAft>
            </a:pPr>
            <a:r>
              <a:rPr lang="it-IT" sz="2400" i="1" spc="10">
                <a:solidFill>
                  <a:srgbClr val="000000"/>
                </a:solidFill>
                <a:latin typeface="Times New Roman" panose="02020603050405020304" pitchFamily="1"/>
              </a:rPr>
              <a:t>Il </a:t>
            </a:r>
            <a:r>
              <a:rPr lang="it-IT" sz="2400" b="1" i="1" spc="10">
                <a:solidFill>
                  <a:srgbClr val="000000"/>
                </a:solidFill>
                <a:latin typeface="Times New Roman" panose="02020603050405020304" pitchFamily="1"/>
              </a:rPr>
              <a:t>comportamentismo si </a:t>
            </a:r>
            <a:r>
              <a:rPr lang="it-IT" sz="1950" i="1" spc="10">
                <a:solidFill>
                  <a:srgbClr val="000000"/>
                </a:solidFill>
                <a:latin typeface="Times New Roman" panose="02020603050405020304" pitchFamily="1"/>
              </a:rPr>
              <a:t>è fondato </a:t>
            </a:r>
            <a:r>
              <a:rPr lang="it-IT" sz="2400" i="1" spc="10">
                <a:solidFill>
                  <a:srgbClr val="000000"/>
                </a:solidFill>
                <a:latin typeface="Times New Roman" panose="02020603050405020304" pitchFamily="1"/>
              </a:rPr>
              <a:t>sulle teorie di Pavlov e sulla </a:t>
            </a:r>
          </a:p>
          <a:p>
            <a:pPr marL="0" marR="0" indent="0" algn="just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i="1" spc="0">
                <a:solidFill>
                  <a:srgbClr val="000000"/>
                </a:solidFill>
                <a:latin typeface="Times New Roman" panose="02020603050405020304" pitchFamily="1"/>
              </a:rPr>
              <a:t>sua idea di condizionamento. Non c'erano testi di Pavlov, </a:t>
            </a:r>
          </a:p>
          <a:p>
            <a:pPr marL="0" marR="0" indent="0" algn="just">
              <a:lnSpc>
                <a:spcPts val="2900"/>
              </a:lnSpc>
              <a:spcBef>
                <a:spcPts val="0"/>
              </a:spcBef>
              <a:spcAft>
                <a:spcPts val="9495"/>
              </a:spcAft>
            </a:pPr>
            <a:r>
              <a:rPr lang="it-IT" sz="2400" i="1" spc="0">
                <a:solidFill>
                  <a:srgbClr val="000000"/>
                </a:solidFill>
                <a:latin typeface="Times New Roman" panose="02020603050405020304" pitchFamily="1"/>
              </a:rPr>
              <a:t>ciononostante le sue idee si sono diffuse anche in USA. </a:t>
            </a:r>
          </a:p>
        </p:txBody>
      </p:sp>
      <p:sp>
        <p:nvSpPr>
          <p:cNvPr id="214" name="Segnaposto testo 213"/>
          <p:cNvSpPr>
            <a:spLocks noGrp="1"/>
          </p:cNvSpPr>
          <p:nvPr>
            <p:ph type="body" idx="10"/>
          </p:nvPr>
        </p:nvSpPr>
        <p:spPr>
          <a:xfrm>
            <a:off x="792480" y="6423025"/>
            <a:ext cx="76708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egnaposto testo 216"/>
          <p:cNvSpPr>
            <a:spLocks noGrp="1"/>
          </p:cNvSpPr>
          <p:nvPr>
            <p:ph type="body" idx="10"/>
          </p:nvPr>
        </p:nvSpPr>
        <p:spPr>
          <a:xfrm>
            <a:off x="746760" y="698500"/>
            <a:ext cx="7696200" cy="5724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45720" marR="0" indent="0" algn="r">
              <a:lnSpc>
                <a:spcPts val="3200"/>
              </a:lnSpc>
              <a:spcAft>
                <a:spcPts val="0"/>
              </a:spcAft>
            </a:pPr>
            <a:r>
              <a:rPr lang="it-IT" sz="2750" b="1" spc="15">
                <a:solidFill>
                  <a:srgbClr val="FF0000"/>
                </a:solidFill>
                <a:latin typeface="Times New Roman" panose="02020603050405020304" pitchFamily="1"/>
              </a:rPr>
              <a:t>Condizionamento classico </a:t>
            </a:r>
          </a:p>
          <a:p>
            <a:pPr marL="45720" marR="0" indent="0" algn="l">
              <a:lnSpc>
                <a:spcPts val="2200"/>
              </a:lnSpc>
              <a:spcBef>
                <a:spcPts val="575"/>
              </a:spcBef>
              <a:spcAft>
                <a:spcPts val="0"/>
              </a:spcAft>
            </a:pP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Pavlov (1849-1936) studiò alcuni aspetti del processo digestivo nei cani. Pavlov notò come la reazione automatica di salivazione del cane aumentava in condizioni particolari: </a:t>
            </a:r>
          </a:p>
          <a:p>
            <a:pPr marL="1143000" marR="0" indent="0" algn="l">
              <a:lnSpc>
                <a:spcPts val="2100"/>
              </a:lnSpc>
              <a:spcBef>
                <a:spcPts val="700"/>
              </a:spcBef>
              <a:spcAft>
                <a:spcPts val="0"/>
              </a:spcAft>
            </a:pPr>
            <a:r>
              <a:rPr lang="it-IT" sz="1750" spc="-10">
                <a:solidFill>
                  <a:srgbClr val="000000"/>
                </a:solidFill>
                <a:latin typeface="Times New Roman" panose="02020603050405020304" pitchFamily="1"/>
              </a:rPr>
              <a:t>In presenza del cibo in bocca, </a:t>
            </a:r>
          </a:p>
          <a:p>
            <a:pPr marL="1143000" marR="0" indent="0" algn="l">
              <a:lnSpc>
                <a:spcPts val="2100"/>
              </a:lnSpc>
              <a:spcBef>
                <a:spcPts val="695"/>
              </a:spcBef>
              <a:spcAft>
                <a:spcPts val="0"/>
              </a:spcAft>
            </a:pPr>
            <a:r>
              <a:rPr lang="it-IT" sz="1750" spc="-15">
                <a:solidFill>
                  <a:srgbClr val="000000"/>
                </a:solidFill>
                <a:latin typeface="Times New Roman" panose="02020603050405020304" pitchFamily="1"/>
              </a:rPr>
              <a:t>In presenza del cibo, </a:t>
            </a:r>
          </a:p>
          <a:p>
            <a:pPr marL="1143000" marR="0" indent="0" algn="l">
              <a:lnSpc>
                <a:spcPts val="2100"/>
              </a:lnSpc>
              <a:spcBef>
                <a:spcPts val="705"/>
              </a:spcBef>
              <a:spcAft>
                <a:spcPts val="0"/>
              </a:spcAft>
            </a:pPr>
            <a:r>
              <a:rPr lang="it-IT" sz="1750" spc="-5">
                <a:solidFill>
                  <a:srgbClr val="000000"/>
                </a:solidFill>
                <a:latin typeface="Times New Roman" panose="02020603050405020304" pitchFamily="1"/>
              </a:rPr>
              <a:t>Alla presenza dell'uomo che porta il cibo </a:t>
            </a:r>
          </a:p>
          <a:p>
            <a:pPr marL="45720" marR="0" indent="0" algn="l">
              <a:lnSpc>
                <a:spcPts val="2100"/>
              </a:lnSpc>
              <a:spcBef>
                <a:spcPts val="700"/>
              </a:spcBef>
              <a:spcAft>
                <a:spcPts val="0"/>
              </a:spcAft>
            </a:pPr>
            <a:r>
              <a:rPr lang="it-IT" sz="1750" spc="-15">
                <a:solidFill>
                  <a:srgbClr val="000000"/>
                </a:solidFill>
                <a:latin typeface="Times New Roman" panose="02020603050405020304" pitchFamily="1"/>
              </a:rPr>
              <a:t>[Reazioni automatiche apprese] </a:t>
            </a:r>
          </a:p>
          <a:p>
            <a:pPr marL="274320" marR="0" indent="0" algn="l">
              <a:lnSpc>
                <a:spcPts val="2100"/>
              </a:lnSpc>
              <a:spcBef>
                <a:spcPts val="3455"/>
              </a:spcBef>
              <a:spcAft>
                <a:spcPts val="0"/>
              </a:spcAft>
            </a:pPr>
            <a:r>
              <a:rPr lang="it-IT" sz="1750" spc="-15">
                <a:solidFill>
                  <a:srgbClr val="000000"/>
                </a:solidFill>
                <a:latin typeface="Times New Roman" panose="02020603050405020304" pitchFamily="1"/>
              </a:rPr>
              <a:t>La riflessione finale di Pavlov era : </a:t>
            </a:r>
          </a:p>
          <a:p>
            <a:pPr marL="45720" marR="0" indent="0" algn="l">
              <a:lnSpc>
                <a:spcPts val="2400"/>
              </a:lnSpc>
              <a:spcBef>
                <a:spcPts val="650"/>
              </a:spcBef>
              <a:spcAft>
                <a:spcPts val="0"/>
              </a:spcAft>
            </a:pPr>
            <a:r>
              <a:rPr lang="it-IT" sz="1950" i="1" spc="-15">
                <a:solidFill>
                  <a:srgbClr val="000000"/>
                </a:solidFill>
                <a:latin typeface="Times New Roman" panose="02020603050405020304" pitchFamily="1"/>
              </a:rPr>
              <a:t>perché si produca un riflesso condizionato</a:t>
            </a:r>
            <a:r>
              <a:rPr lang="it-IT" sz="1950" i="1" spc="-15">
                <a:solidFill>
                  <a:srgbClr val="FF0000"/>
                </a:solidFill>
                <a:latin typeface="Times New Roman" panose="02020603050405020304" pitchFamily="1"/>
              </a:rPr>
              <a:t> non è necessario che esista una </a:t>
            </a:r>
          </a:p>
          <a:p>
            <a:pPr marL="45720" marR="0" indent="0" algn="l">
              <a:lnSpc>
                <a:spcPts val="24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1950" i="1" spc="-5">
                <a:solidFill>
                  <a:srgbClr val="FF0000"/>
                </a:solidFill>
                <a:latin typeface="Times New Roman" panose="02020603050405020304" pitchFamily="1"/>
              </a:rPr>
              <a:t>relazione significativa fra ciò che origina la risposta dell'organismo </a:t>
            </a:r>
          </a:p>
          <a:p>
            <a:pPr marL="45720" marR="0" indent="0" algn="l">
              <a:lnSpc>
                <a:spcPts val="24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1950" i="1" spc="-15">
                <a:solidFill>
                  <a:srgbClr val="000000"/>
                </a:solidFill>
                <a:latin typeface="Times New Roman" panose="02020603050405020304" pitchFamily="1"/>
              </a:rPr>
              <a:t>(salivazione) e il nuovo stimolo. (sintomatica la salivazione alla sola vista </a:t>
            </a:r>
          </a:p>
          <a:p>
            <a:pPr marL="45720" marR="0" indent="0" algn="l">
              <a:lnSpc>
                <a:spcPts val="2400"/>
              </a:lnSpc>
              <a:spcBef>
                <a:spcPts val="0"/>
              </a:spcBef>
              <a:spcAft>
                <a:spcPts val="8050"/>
              </a:spcAft>
            </a:pPr>
            <a:r>
              <a:rPr lang="it-IT" sz="1950" i="1" spc="-15">
                <a:solidFill>
                  <a:srgbClr val="000000"/>
                </a:solidFill>
                <a:latin typeface="Times New Roman" panose="02020603050405020304" pitchFamily="1"/>
              </a:rPr>
              <a:t>dell'uomo e non del cibo!) </a:t>
            </a:r>
          </a:p>
        </p:txBody>
      </p:sp>
      <p:sp>
        <p:nvSpPr>
          <p:cNvPr id="218" name="Segnaposto testo 217"/>
          <p:cNvSpPr>
            <a:spLocks noGrp="1"/>
          </p:cNvSpPr>
          <p:nvPr>
            <p:ph type="body" idx="10"/>
          </p:nvPr>
        </p:nvSpPr>
        <p:spPr>
          <a:xfrm>
            <a:off x="820420" y="6423025"/>
            <a:ext cx="76708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egnaposto testo 220"/>
          <p:cNvSpPr>
            <a:spLocks noGrp="1"/>
          </p:cNvSpPr>
          <p:nvPr>
            <p:ph type="body" idx="10"/>
          </p:nvPr>
        </p:nvSpPr>
        <p:spPr>
          <a:xfrm>
            <a:off x="688975" y="622300"/>
            <a:ext cx="7772400" cy="5800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r">
              <a:lnSpc>
                <a:spcPts val="2700"/>
              </a:lnSpc>
              <a:spcAft>
                <a:spcPts val="0"/>
              </a:spcAft>
            </a:pPr>
            <a:r>
              <a:rPr lang="it-IT" sz="2350" b="1" spc="15">
                <a:solidFill>
                  <a:srgbClr val="006FC0"/>
                </a:solidFill>
                <a:latin typeface="Times New Roman" panose="02020603050405020304" pitchFamily="1"/>
              </a:rPr>
              <a:t>Condizionamento classico </a:t>
            </a:r>
          </a:p>
          <a:p>
            <a:pPr marL="0" marR="0" indent="0" algn="l">
              <a:lnSpc>
                <a:spcPts val="2300"/>
              </a:lnSpc>
              <a:spcBef>
                <a:spcPts val="670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Watson (condivideva studi di Pavlov) riteneva di poter condizionare </a:t>
            </a:r>
          </a:p>
          <a:p>
            <a:pPr marL="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2000" spc="5">
                <a:solidFill>
                  <a:srgbClr val="000000"/>
                </a:solidFill>
                <a:latin typeface="Times New Roman" panose="02020603050405020304" pitchFamily="1"/>
              </a:rPr>
              <a:t>qualsiasi bambino a qualsiasi comportamento. Un es. con </a:t>
            </a:r>
            <a:r>
              <a:rPr lang="it-IT" sz="2000" b="1" spc="5">
                <a:solidFill>
                  <a:srgbClr val="000000"/>
                </a:solidFill>
                <a:latin typeface="Times New Roman" panose="02020603050405020304" pitchFamily="1"/>
              </a:rPr>
              <a:t>l'Esperimento </a:t>
            </a:r>
          </a:p>
          <a:p>
            <a:pPr marL="0" marR="0" indent="0" algn="l">
              <a:lnSpc>
                <a:spcPts val="2300"/>
              </a:lnSpc>
              <a:spcBef>
                <a:spcPts val="110"/>
              </a:spcBef>
              <a:spcAft>
                <a:spcPts val="0"/>
              </a:spcAft>
            </a:pPr>
            <a:r>
              <a:rPr lang="it-IT" sz="2000" b="1" spc="-10">
                <a:solidFill>
                  <a:srgbClr val="000000"/>
                </a:solidFill>
                <a:latin typeface="Times New Roman" panose="02020603050405020304" pitchFamily="1"/>
              </a:rPr>
              <a:t>del piccolo Albert. </a:t>
            </a:r>
          </a:p>
          <a:p>
            <a:pPr marL="0" marR="0" indent="0" algn="l">
              <a:lnSpc>
                <a:spcPts val="2300"/>
              </a:lnSpc>
              <a:spcBef>
                <a:spcPts val="705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Watson fece uno studio sull'apprendimento delle emozioni con il piccolo </a:t>
            </a:r>
          </a:p>
          <a:p>
            <a:pPr marL="0" marR="0" indent="0" algn="l">
              <a:lnSpc>
                <a:spcPts val="2300"/>
              </a:lnSpc>
              <a:spcBef>
                <a:spcPts val="95"/>
              </a:spcBef>
              <a:spcAft>
                <a:spcPts val="0"/>
              </a:spcAft>
            </a:pPr>
            <a:r>
              <a:rPr lang="it-IT" sz="2000" spc="-15">
                <a:solidFill>
                  <a:srgbClr val="000000"/>
                </a:solidFill>
                <a:latin typeface="Times New Roman" panose="02020603050405020304" pitchFamily="1"/>
              </a:rPr>
              <a:t>Albert. </a:t>
            </a:r>
          </a:p>
          <a:p>
            <a:pPr marL="0" marR="0" indent="0" algn="l">
              <a:lnSpc>
                <a:spcPts val="23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Aveva posto uno</a:t>
            </a:r>
            <a:r>
              <a:rPr lang="it-IT" sz="2000" b="1" spc="0">
                <a:solidFill>
                  <a:srgbClr val="006FC0"/>
                </a:solidFill>
                <a:latin typeface="Times New Roman" panose="02020603050405020304" pitchFamily="1"/>
              </a:rPr>
              <a:t> stimolo incondizionato</a:t>
            </a: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 (suono sgradevole) che dava </a:t>
            </a:r>
          </a:p>
          <a:p>
            <a:pPr marL="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2000" spc="5">
                <a:solidFill>
                  <a:srgbClr val="000000"/>
                </a:solidFill>
                <a:latin typeface="Times New Roman" panose="02020603050405020304" pitchFamily="1"/>
              </a:rPr>
              <a:t>luogo a un</a:t>
            </a:r>
            <a:r>
              <a:rPr lang="it-IT" sz="2000" b="1" spc="5">
                <a:solidFill>
                  <a:srgbClr val="006FC0"/>
                </a:solidFill>
                <a:latin typeface="Times New Roman" panose="02020603050405020304" pitchFamily="1"/>
              </a:rPr>
              <a:t> riflesso incondizionato</a:t>
            </a:r>
            <a:r>
              <a:rPr lang="it-IT" sz="2000" spc="5">
                <a:solidFill>
                  <a:srgbClr val="000000"/>
                </a:solidFill>
                <a:latin typeface="Times New Roman" panose="02020603050405020304" pitchFamily="1"/>
              </a:rPr>
              <a:t> (dolore, fastidio all'orecchio). </a:t>
            </a:r>
          </a:p>
          <a:p>
            <a:pPr marL="0" marR="0" indent="0" algn="l">
              <a:lnSpc>
                <a:spcPts val="2300"/>
              </a:lnSpc>
              <a:spcBef>
                <a:spcPts val="705"/>
              </a:spcBef>
              <a:spcAft>
                <a:spcPts val="0"/>
              </a:spcAft>
            </a:pPr>
            <a:r>
              <a:rPr lang="it-IT" sz="2000" i="1" spc="0">
                <a:solidFill>
                  <a:srgbClr val="000000"/>
                </a:solidFill>
                <a:latin typeface="Times New Roman" panose="02020603050405020304" pitchFamily="1"/>
              </a:rPr>
              <a:t>Procedura di associazione: </a:t>
            </a: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topo bianco+suono sgradevole </a:t>
            </a:r>
          </a:p>
          <a:p>
            <a:pPr marL="0" marR="0" indent="0" algn="l">
              <a:lnSpc>
                <a:spcPts val="2300"/>
              </a:lnSpc>
              <a:spcBef>
                <a:spcPts val="670"/>
              </a:spcBef>
              <a:spcAft>
                <a:spcPts val="0"/>
              </a:spcAft>
            </a:pPr>
            <a:r>
              <a:rPr lang="it-IT" sz="2000" b="1" spc="20">
                <a:solidFill>
                  <a:srgbClr val="006FC0"/>
                </a:solidFill>
                <a:latin typeface="Times New Roman" panose="02020603050405020304" pitchFamily="1"/>
              </a:rPr>
              <a:t>Risposta condizionata</a:t>
            </a:r>
            <a:r>
              <a:rPr lang="it-IT" sz="2000" spc="20">
                <a:solidFill>
                  <a:srgbClr val="000000"/>
                </a:solidFill>
                <a:latin typeface="Times New Roman" panose="02020603050405020304" pitchFamily="1"/>
              </a:rPr>
              <a:t> con emozione di paura </a:t>
            </a:r>
          </a:p>
          <a:p>
            <a:pPr marL="0" marR="0" indent="0" algn="l">
              <a:lnSpc>
                <a:spcPts val="2300"/>
              </a:lnSpc>
              <a:spcBef>
                <a:spcPts val="705"/>
              </a:spcBef>
              <a:spcAft>
                <a:spcPts val="0"/>
              </a:spcAft>
            </a:pPr>
            <a:r>
              <a:rPr lang="it-IT" sz="2000" i="1" spc="0">
                <a:solidFill>
                  <a:srgbClr val="FF0000"/>
                </a:solidFill>
                <a:latin typeface="Times New Roman" panose="02020603050405020304" pitchFamily="1"/>
              </a:rPr>
              <a:t>Albert inizialmente gioca con il topo tranquillamente, ma poi ha paura di </a:t>
            </a:r>
          </a:p>
          <a:p>
            <a:pPr marL="0" marR="0" indent="0" algn="l">
              <a:lnSpc>
                <a:spcPts val="2300"/>
              </a:lnSpc>
              <a:spcBef>
                <a:spcPts val="670"/>
              </a:spcBef>
              <a:spcAft>
                <a:spcPts val="0"/>
              </a:spcAft>
            </a:pPr>
            <a:r>
              <a:rPr lang="it-IT" sz="2000" i="1" spc="-5">
                <a:solidFill>
                  <a:srgbClr val="FF0000"/>
                </a:solidFill>
                <a:latin typeface="Times New Roman" panose="02020603050405020304" pitchFamily="1"/>
              </a:rPr>
              <a:t>lui, poiché sa che con il suo arrivo, arriva anche un suono sgradevole. </a:t>
            </a:r>
          </a:p>
          <a:p>
            <a:pPr marL="0" marR="137160" indent="0" algn="l">
              <a:lnSpc>
                <a:spcPts val="2800"/>
              </a:lnSpc>
              <a:spcBef>
                <a:spcPts val="2960"/>
              </a:spcBef>
              <a:spcAft>
                <a:spcPts val="3810"/>
              </a:spcAft>
            </a:pPr>
            <a:r>
              <a:rPr lang="it-IT" sz="1750" b="1" i="1" spc="0">
                <a:solidFill>
                  <a:srgbClr val="006600"/>
                </a:solidFill>
                <a:latin typeface="Times New Roman" panose="02020603050405020304" pitchFamily="1"/>
              </a:rPr>
              <a:t>Watson era convinto che tutto venisse appreso, che non ci fossero istinti di base, innati. L' apprendimento è raggiunto tramite catena di condizionamento. </a:t>
            </a:r>
          </a:p>
        </p:txBody>
      </p:sp>
      <p:sp>
        <p:nvSpPr>
          <p:cNvPr id="222" name="Segnaposto testo 221"/>
          <p:cNvSpPr>
            <a:spLocks noGrp="1"/>
          </p:cNvSpPr>
          <p:nvPr>
            <p:ph type="body" idx="10"/>
          </p:nvPr>
        </p:nvSpPr>
        <p:spPr>
          <a:xfrm>
            <a:off x="820420" y="6422390"/>
            <a:ext cx="7670800" cy="1943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2 — 04 -2016 Dott.ssa Laura Donà 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egnaposto testo 224"/>
          <p:cNvSpPr>
            <a:spLocks noGrp="1"/>
          </p:cNvSpPr>
          <p:nvPr>
            <p:ph type="body" idx="10"/>
          </p:nvPr>
        </p:nvSpPr>
        <p:spPr>
          <a:xfrm>
            <a:off x="640080" y="622300"/>
            <a:ext cx="8026400" cy="58007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985" rIns="0" bIns="0" anchor="t"/>
          <a:lstStyle/>
          <a:p>
            <a:pPr marL="0" marR="0" indent="0" algn="r">
              <a:lnSpc>
                <a:spcPts val="3200"/>
              </a:lnSpc>
              <a:spcAft>
                <a:spcPts val="0"/>
              </a:spcAft>
            </a:pPr>
            <a:r>
              <a:rPr lang="it-IT" sz="2750" b="1" spc="15">
                <a:solidFill>
                  <a:srgbClr val="FF0000"/>
                </a:solidFill>
                <a:latin typeface="Times New Roman" panose="02020603050405020304" pitchFamily="1"/>
              </a:rPr>
              <a:t>Condizionamento operante </a:t>
            </a:r>
          </a:p>
          <a:p>
            <a:pPr marL="320040" marR="0" indent="0" algn="l">
              <a:lnSpc>
                <a:spcPts val="2300"/>
              </a:lnSpc>
              <a:spcBef>
                <a:spcPts val="700"/>
              </a:spcBef>
              <a:spcAft>
                <a:spcPts val="0"/>
              </a:spcAft>
            </a:pPr>
            <a:r>
              <a:rPr lang="it-IT" sz="2000" spc="0">
                <a:solidFill>
                  <a:srgbClr val="FF0000"/>
                </a:solidFill>
                <a:latin typeface="Times New Roman" panose="02020603050405020304" pitchFamily="1"/>
              </a:rPr>
              <a:t>Skinner</a:t>
            </a: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 (1904-1990)= applica i principi del condizionamento classico non </a:t>
            </a:r>
          </a:p>
          <a:p>
            <a:pPr marL="320040" marR="0" indent="0" algn="l">
              <a:lnSpc>
                <a:spcPts val="2300"/>
              </a:lnSpc>
              <a:spcBef>
                <a:spcPts val="145"/>
              </a:spcBef>
              <a:spcAft>
                <a:spcPts val="0"/>
              </a:spcAft>
            </a:pPr>
            <a:r>
              <a:rPr lang="it-IT" sz="2000" spc="80">
                <a:solidFill>
                  <a:srgbClr val="000000"/>
                </a:solidFill>
                <a:latin typeface="Times New Roman" panose="02020603050405020304" pitchFamily="1"/>
              </a:rPr>
              <a:t>solo ai riflessi, ma anche al comportamento che il bambino produce </a:t>
            </a:r>
          </a:p>
          <a:p>
            <a:pPr marL="320040" marR="0" indent="0" algn="l">
              <a:lnSpc>
                <a:spcPts val="2300"/>
              </a:lnSpc>
              <a:spcBef>
                <a:spcPts val="140"/>
              </a:spcBef>
              <a:spcAft>
                <a:spcPts val="0"/>
              </a:spcAft>
            </a:pPr>
            <a:r>
              <a:rPr lang="it-IT" sz="2000" spc="-10">
                <a:solidFill>
                  <a:srgbClr val="000000"/>
                </a:solidFill>
                <a:latin typeface="Times New Roman" panose="02020603050405020304" pitchFamily="1"/>
              </a:rPr>
              <a:t>spontaneamente. </a:t>
            </a:r>
          </a:p>
          <a:p>
            <a:pPr marL="320040" marR="0" indent="0" algn="l">
              <a:lnSpc>
                <a:spcPts val="2300"/>
              </a:lnSpc>
              <a:spcBef>
                <a:spcPts val="720"/>
              </a:spcBef>
              <a:spcAft>
                <a:spcPts val="0"/>
              </a:spcAft>
            </a:pPr>
            <a:r>
              <a:rPr lang="it-IT" sz="2000" spc="65">
                <a:solidFill>
                  <a:srgbClr val="000000"/>
                </a:solidFill>
                <a:latin typeface="Times New Roman" panose="02020603050405020304" pitchFamily="1"/>
              </a:rPr>
              <a:t>Condizionamento</a:t>
            </a:r>
            <a:r>
              <a:rPr lang="it-IT" sz="2000" spc="65">
                <a:solidFill>
                  <a:srgbClr val="FF0000"/>
                </a:solidFill>
                <a:latin typeface="Times New Roman" panose="02020603050405020304" pitchFamily="1"/>
              </a:rPr>
              <a:t> operante</a:t>
            </a:r>
            <a:r>
              <a:rPr lang="it-IT" sz="2000" spc="65">
                <a:solidFill>
                  <a:srgbClr val="000000"/>
                </a:solidFill>
                <a:latin typeface="Times New Roman" panose="02020603050405020304" pitchFamily="1"/>
              </a:rPr>
              <a:t> (strutturale): permette</a:t>
            </a:r>
            <a:r>
              <a:rPr lang="it-IT" sz="2000" spc="65">
                <a:solidFill>
                  <a:srgbClr val="006FC0"/>
                </a:solidFill>
                <a:latin typeface="Times New Roman" panose="02020603050405020304" pitchFamily="1"/>
              </a:rPr>
              <a:t> l'apprendimento di </a:t>
            </a:r>
          </a:p>
          <a:p>
            <a:pPr marL="320040" marR="0" indent="0" algn="l">
              <a:lnSpc>
                <a:spcPts val="2300"/>
              </a:lnSpc>
              <a:spcBef>
                <a:spcPts val="125"/>
              </a:spcBef>
              <a:spcAft>
                <a:spcPts val="0"/>
              </a:spcAft>
            </a:pPr>
            <a:r>
              <a:rPr lang="it-IT" sz="2000" spc="10">
                <a:solidFill>
                  <a:srgbClr val="006FC0"/>
                </a:solidFill>
                <a:latin typeface="Times New Roman" panose="02020603050405020304" pitchFamily="1"/>
              </a:rPr>
              <a:t>risposte nuove.</a:t>
            </a:r>
            <a:r>
              <a:rPr lang="it-IT" sz="2000" spc="10">
                <a:solidFill>
                  <a:srgbClr val="000000"/>
                </a:solidFill>
                <a:latin typeface="Times New Roman" panose="02020603050405020304" pitchFamily="1"/>
              </a:rPr>
              <a:t> Si osserva il bambino mentre "opera" nell'ambiente e lo si </a:t>
            </a:r>
          </a:p>
          <a:p>
            <a:pPr marL="320040" marR="0" indent="0" algn="l">
              <a:lnSpc>
                <a:spcPts val="2300"/>
              </a:lnSpc>
              <a:spcBef>
                <a:spcPts val="140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condiziona partendo dal suo comportamento spontaneo. </a:t>
            </a:r>
          </a:p>
          <a:p>
            <a:pPr marL="320040" marR="0" indent="0" algn="l">
              <a:lnSpc>
                <a:spcPts val="2300"/>
              </a:lnSpc>
              <a:spcBef>
                <a:spcPts val="725"/>
              </a:spcBef>
              <a:spcAft>
                <a:spcPts val="0"/>
              </a:spcAft>
            </a:pPr>
            <a:r>
              <a:rPr lang="it-IT" sz="2000" spc="170">
                <a:solidFill>
                  <a:srgbClr val="FF0000"/>
                </a:solidFill>
                <a:latin typeface="Times New Roman" panose="02020603050405020304" pitchFamily="1"/>
              </a:rPr>
              <a:t>Rinforzo:</a:t>
            </a:r>
            <a:r>
              <a:rPr lang="it-IT" sz="2000" spc="170">
                <a:solidFill>
                  <a:srgbClr val="000000"/>
                </a:solidFill>
                <a:latin typeface="Times New Roman" panose="02020603050405020304" pitchFamily="1"/>
              </a:rPr>
              <a:t> evento che provoca un aumento della frequenza del </a:t>
            </a:r>
          </a:p>
          <a:p>
            <a:pPr marL="320040" marR="0" indent="0" algn="l">
              <a:lnSpc>
                <a:spcPts val="2300"/>
              </a:lnSpc>
              <a:spcBef>
                <a:spcPts val="140"/>
              </a:spcBef>
              <a:spcAft>
                <a:spcPts val="0"/>
              </a:spcAft>
            </a:pPr>
            <a:r>
              <a:rPr lang="it-IT" sz="2000" spc="-5">
                <a:solidFill>
                  <a:srgbClr val="000000"/>
                </a:solidFill>
                <a:latin typeface="Times New Roman" panose="02020603050405020304" pitchFamily="1"/>
              </a:rPr>
              <a:t>comportamento (esempio: lodare). </a:t>
            </a:r>
          </a:p>
          <a:p>
            <a:pPr marL="320040" marR="0" indent="0" algn="l">
              <a:lnSpc>
                <a:spcPts val="23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2000" spc="114">
                <a:solidFill>
                  <a:srgbClr val="000000"/>
                </a:solidFill>
                <a:latin typeface="Times New Roman" panose="02020603050405020304" pitchFamily="1"/>
              </a:rPr>
              <a:t>Non rinforzo o</a:t>
            </a:r>
            <a:r>
              <a:rPr lang="it-IT" sz="2000" spc="114">
                <a:solidFill>
                  <a:srgbClr val="FF0000"/>
                </a:solidFill>
                <a:latin typeface="Times New Roman" panose="02020603050405020304" pitchFamily="1"/>
              </a:rPr>
              <a:t> punizione:</a:t>
            </a:r>
            <a:r>
              <a:rPr lang="it-IT" sz="2000" spc="114">
                <a:solidFill>
                  <a:srgbClr val="000000"/>
                </a:solidFill>
                <a:latin typeface="Times New Roman" panose="02020603050405020304" pitchFamily="1"/>
              </a:rPr>
              <a:t> evento che provoca la diminuzione del </a:t>
            </a:r>
          </a:p>
          <a:p>
            <a:pPr marL="320040" marR="0" indent="0" algn="l">
              <a:lnSpc>
                <a:spcPts val="2300"/>
              </a:lnSpc>
              <a:spcBef>
                <a:spcPts val="140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comportamento (anche se con la punizione può anche continuare sentendo </a:t>
            </a:r>
          </a:p>
          <a:p>
            <a:pPr marL="320040" marR="0" indent="0" algn="l">
              <a:lnSpc>
                <a:spcPts val="2300"/>
              </a:lnSpc>
              <a:spcBef>
                <a:spcPts val="125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l'attenzione su di sé). </a:t>
            </a:r>
          </a:p>
          <a:p>
            <a:pPr marL="0" marR="0" indent="320040" algn="l">
              <a:lnSpc>
                <a:spcPts val="2500"/>
              </a:lnSpc>
              <a:spcBef>
                <a:spcPts val="490"/>
              </a:spcBef>
              <a:spcAft>
                <a:spcPts val="0"/>
              </a:spcAft>
              <a:buFont typeface="Times New Roman"/>
              <a:buChar char="·"/>
            </a:pPr>
            <a:r>
              <a:rPr lang="it-IT" sz="2000" spc="20">
                <a:solidFill>
                  <a:srgbClr val="FF0000"/>
                </a:solidFill>
                <a:latin typeface="Times New Roman" panose="02020603050405020304" pitchFamily="1"/>
              </a:rPr>
              <a:t>Estinzione:</a:t>
            </a:r>
            <a:r>
              <a:rPr lang="it-IT" sz="2000" spc="20">
                <a:solidFill>
                  <a:srgbClr val="000000"/>
                </a:solidFill>
                <a:latin typeface="Times New Roman" panose="02020603050405020304" pitchFamily="1"/>
              </a:rPr>
              <a:t> scomparsa del comportamento causata dal non-rinforzo dalla </a:t>
            </a:r>
          </a:p>
          <a:p>
            <a:pPr marL="320040" marR="0" indent="0" algn="l">
              <a:lnSpc>
                <a:spcPts val="2300"/>
              </a:lnSpc>
              <a:spcBef>
                <a:spcPts val="110"/>
              </a:spcBef>
              <a:spcAft>
                <a:spcPts val="8275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punizione. </a:t>
            </a:r>
          </a:p>
        </p:txBody>
      </p:sp>
      <p:sp>
        <p:nvSpPr>
          <p:cNvPr id="226" name="Segnaposto testo 225"/>
          <p:cNvSpPr>
            <a:spLocks noGrp="1"/>
          </p:cNvSpPr>
          <p:nvPr>
            <p:ph type="body" idx="10"/>
          </p:nvPr>
        </p:nvSpPr>
        <p:spPr>
          <a:xfrm>
            <a:off x="820420" y="6423025"/>
            <a:ext cx="76708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egnaposto testo 228"/>
          <p:cNvSpPr>
            <a:spLocks noGrp="1"/>
          </p:cNvSpPr>
          <p:nvPr>
            <p:ph type="body" idx="10"/>
          </p:nvPr>
        </p:nvSpPr>
        <p:spPr>
          <a:xfrm>
            <a:off x="673100" y="546100"/>
            <a:ext cx="7670800" cy="58769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>
            <a:normAutofit fontScale="95000"/>
          </a:bodyPr>
          <a:lstStyle/>
          <a:p>
            <a:pPr marL="45720" marR="0" indent="0" algn="r">
              <a:lnSpc>
                <a:spcPts val="2800"/>
              </a:lnSpc>
              <a:spcAft>
                <a:spcPts val="0"/>
              </a:spcAft>
            </a:pPr>
            <a:r>
              <a:rPr lang="it-IT" sz="2350" b="1" spc="-30">
                <a:solidFill>
                  <a:srgbClr val="FF0000"/>
                </a:solidFill>
                <a:latin typeface="Times New Roman" panose="02020603050405020304" pitchFamily="1"/>
              </a:rPr>
              <a:t>Teoria dell'Apprendimento Tradizionale </a:t>
            </a:r>
          </a:p>
          <a:p>
            <a:pPr marL="45720" marR="0" indent="0" algn="l">
              <a:lnSpc>
                <a:spcPts val="2800"/>
              </a:lnSpc>
              <a:spcBef>
                <a:spcPts val="4205"/>
              </a:spcBef>
              <a:spcAft>
                <a:spcPts val="0"/>
              </a:spcAft>
            </a:pPr>
            <a:r>
              <a:rPr lang="it-IT" sz="2350" spc="155">
                <a:solidFill>
                  <a:srgbClr val="000000"/>
                </a:solidFill>
                <a:latin typeface="Times New Roman" panose="02020603050405020304" pitchFamily="1"/>
              </a:rPr>
              <a:t>Da questi principi è nata la</a:t>
            </a:r>
            <a:r>
              <a:rPr lang="it-IT" sz="2350" spc="155">
                <a:solidFill>
                  <a:srgbClr val="FF0000"/>
                </a:solidFill>
                <a:latin typeface="Times New Roman" panose="02020603050405020304" pitchFamily="1"/>
              </a:rPr>
              <a:t> Teoria dell'apprendimento </a:t>
            </a:r>
          </a:p>
          <a:p>
            <a:pPr marL="45720" marR="0" indent="0" algn="l">
              <a:lnSpc>
                <a:spcPts val="2800"/>
              </a:lnSpc>
              <a:spcBef>
                <a:spcPts val="120"/>
              </a:spcBef>
              <a:spcAft>
                <a:spcPts val="0"/>
              </a:spcAft>
            </a:pPr>
            <a:r>
              <a:rPr lang="it-IT" sz="2350" spc="0">
                <a:solidFill>
                  <a:srgbClr val="FF0000"/>
                </a:solidFill>
                <a:latin typeface="Times New Roman" panose="02020603050405020304" pitchFamily="1"/>
              </a:rPr>
              <a:t>Tradizionale</a:t>
            </a:r>
            <a:r>
              <a:rPr lang="it-IT" sz="2350" spc="0">
                <a:solidFill>
                  <a:srgbClr val="464652"/>
                </a:solidFill>
                <a:latin typeface="Times New Roman" panose="02020603050405020304" pitchFamily="1"/>
              </a:rPr>
              <a:t> .</a:t>
            </a:r>
            <a:r>
              <a:rPr lang="it-IT" sz="2350" spc="0">
                <a:solidFill>
                  <a:srgbClr val="000000"/>
                </a:solidFill>
                <a:latin typeface="Times New Roman" panose="02020603050405020304" pitchFamily="1"/>
              </a:rPr>
              <a:t> È caratterizzata da : </a:t>
            </a:r>
          </a:p>
          <a:p>
            <a:pPr marL="45720" marR="0" indent="0" algn="l">
              <a:lnSpc>
                <a:spcPts val="2800"/>
              </a:lnSpc>
              <a:spcBef>
                <a:spcPts val="745"/>
              </a:spcBef>
              <a:spcAft>
                <a:spcPts val="0"/>
              </a:spcAft>
            </a:pPr>
            <a:r>
              <a:rPr lang="it-IT" sz="2350" spc="50">
                <a:solidFill>
                  <a:srgbClr val="000000"/>
                </a:solidFill>
                <a:latin typeface="Times New Roman" panose="02020603050405020304" pitchFamily="1"/>
              </a:rPr>
              <a:t>1.</a:t>
            </a:r>
            <a:r>
              <a:rPr lang="it-IT" sz="2350" spc="50">
                <a:solidFill>
                  <a:srgbClr val="006FC0"/>
                </a:solidFill>
                <a:latin typeface="Times New Roman" panose="02020603050405020304" pitchFamily="1"/>
              </a:rPr>
              <a:t> Enfasi sui comportamenti appresi:</a:t>
            </a:r>
            <a:r>
              <a:rPr lang="it-IT" sz="2350" spc="50">
                <a:solidFill>
                  <a:srgbClr val="000000"/>
                </a:solidFill>
                <a:latin typeface="Times New Roman" panose="02020603050405020304" pitchFamily="1"/>
              </a:rPr>
              <a:t> il bambino si sviluppa </a:t>
            </a:r>
          </a:p>
          <a:p>
            <a:pPr marL="365760" marR="0" indent="0" algn="l">
              <a:lnSpc>
                <a:spcPts val="2800"/>
              </a:lnSpc>
              <a:spcBef>
                <a:spcPts val="135"/>
              </a:spcBef>
              <a:spcAft>
                <a:spcPts val="0"/>
              </a:spcAft>
            </a:pPr>
            <a:r>
              <a:rPr lang="it-IT" sz="2350" spc="50">
                <a:solidFill>
                  <a:srgbClr val="000000"/>
                </a:solidFill>
                <a:latin typeface="Times New Roman" panose="02020603050405020304" pitchFamily="1"/>
              </a:rPr>
              <a:t>con l'accumulo di esperienze e apprendimenti specifici (e </a:t>
            </a:r>
          </a:p>
          <a:p>
            <a:pPr marL="365760" marR="0" indent="0" algn="l">
              <a:lnSpc>
                <a:spcPts val="2800"/>
              </a:lnSpc>
              <a:spcBef>
                <a:spcPts val="120"/>
              </a:spcBef>
              <a:spcAft>
                <a:spcPts val="0"/>
              </a:spcAft>
            </a:pPr>
            <a:r>
              <a:rPr lang="it-IT" sz="2350" spc="150">
                <a:solidFill>
                  <a:srgbClr val="000000"/>
                </a:solidFill>
                <a:latin typeface="Times New Roman" panose="02020603050405020304" pitchFamily="1"/>
              </a:rPr>
              <a:t>non seguendo degli stadi come propongono Piaget e </a:t>
            </a:r>
          </a:p>
          <a:p>
            <a:pPr marL="365760" marR="45720" indent="0" algn="just">
              <a:lnSpc>
                <a:spcPts val="2500"/>
              </a:lnSpc>
              <a:spcBef>
                <a:spcPts val="270"/>
              </a:spcBef>
              <a:spcAft>
                <a:spcPts val="0"/>
              </a:spcAft>
            </a:pPr>
            <a:r>
              <a:rPr lang="it-IT" sz="2350" spc="0">
                <a:solidFill>
                  <a:srgbClr val="000000"/>
                </a:solidFill>
                <a:latin typeface="Times New Roman" panose="02020603050405020304" pitchFamily="1"/>
              </a:rPr>
              <a:t>Freud). </a:t>
            </a:r>
            <a:r>
              <a:rPr lang="it-IT" sz="1800" i="1" spc="0">
                <a:solidFill>
                  <a:srgbClr val="000000"/>
                </a:solidFill>
                <a:latin typeface="Times New Roman" panose="02020603050405020304" pitchFamily="1"/>
              </a:rPr>
              <a:t>Lo sviluppo dell'apprendimento implica l'accumulo di risposte condizionate. </a:t>
            </a:r>
          </a:p>
          <a:p>
            <a:pPr marL="45720" marR="0" indent="0" algn="l">
              <a:lnSpc>
                <a:spcPts val="2800"/>
              </a:lnSpc>
              <a:spcBef>
                <a:spcPts val="4235"/>
              </a:spcBef>
              <a:spcAft>
                <a:spcPts val="0"/>
              </a:spcAft>
            </a:pPr>
            <a:r>
              <a:rPr lang="it-IT" sz="2350" spc="15">
                <a:solidFill>
                  <a:srgbClr val="000000"/>
                </a:solidFill>
                <a:latin typeface="Times New Roman" panose="02020603050405020304" pitchFamily="1"/>
              </a:rPr>
              <a:t>L'apprendimento è stato studiato su due tipologie: </a:t>
            </a:r>
          </a:p>
          <a:p>
            <a:pPr marL="457200" marR="0" indent="0" algn="l">
              <a:lnSpc>
                <a:spcPts val="2800"/>
              </a:lnSpc>
              <a:spcBef>
                <a:spcPts val="725"/>
              </a:spcBef>
              <a:spcAft>
                <a:spcPts val="0"/>
              </a:spcAft>
            </a:pPr>
            <a:r>
              <a:rPr lang="it-IT" sz="2350" spc="30">
                <a:solidFill>
                  <a:srgbClr val="000000"/>
                </a:solidFill>
                <a:latin typeface="Times New Roman" panose="02020603050405020304" pitchFamily="1"/>
              </a:rPr>
              <a:t>Condizionamento classico </a:t>
            </a:r>
            <a:r>
              <a:rPr lang="it-IT" sz="1800" i="1" spc="30">
                <a:solidFill>
                  <a:srgbClr val="000000"/>
                </a:solidFill>
                <a:latin typeface="Times New Roman" panose="02020603050405020304" pitchFamily="1"/>
              </a:rPr>
              <a:t>(che comincia con un riflesso) </a:t>
            </a:r>
          </a:p>
          <a:p>
            <a:pPr marL="457200" marR="45720" indent="0" algn="l">
              <a:lnSpc>
                <a:spcPts val="2900"/>
              </a:lnSpc>
              <a:spcBef>
                <a:spcPts val="510"/>
              </a:spcBef>
              <a:spcAft>
                <a:spcPts val="2415"/>
              </a:spcAft>
            </a:pPr>
            <a:r>
              <a:rPr lang="it-IT" sz="2350" spc="0">
                <a:solidFill>
                  <a:srgbClr val="000000"/>
                </a:solidFill>
                <a:latin typeface="Times New Roman" panose="02020603050405020304" pitchFamily="1"/>
              </a:rPr>
              <a:t>Condizionamento operante </a:t>
            </a:r>
            <a:r>
              <a:rPr lang="it-IT" sz="1800" i="1" spc="0">
                <a:solidFill>
                  <a:srgbClr val="000000"/>
                </a:solidFill>
                <a:latin typeface="Times New Roman" panose="02020603050405020304" pitchFamily="1"/>
              </a:rPr>
              <a:t>(che inizia con un comportamento che il bambino produce spontaneamente) </a:t>
            </a:r>
          </a:p>
        </p:txBody>
      </p:sp>
      <p:sp>
        <p:nvSpPr>
          <p:cNvPr id="230" name="Segnaposto testo 229"/>
          <p:cNvSpPr>
            <a:spLocks noGrp="1"/>
          </p:cNvSpPr>
          <p:nvPr>
            <p:ph type="body" idx="10"/>
          </p:nvPr>
        </p:nvSpPr>
        <p:spPr>
          <a:xfrm>
            <a:off x="3425825" y="6423025"/>
            <a:ext cx="24638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-5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-5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-5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egnaposto testo 232"/>
          <p:cNvSpPr>
            <a:spLocks noGrp="1"/>
          </p:cNvSpPr>
          <p:nvPr>
            <p:ph type="body" idx="10"/>
          </p:nvPr>
        </p:nvSpPr>
        <p:spPr>
          <a:xfrm>
            <a:off x="2907665" y="622300"/>
            <a:ext cx="5257800" cy="8159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" rIns="0" bIns="0" anchor="t"/>
          <a:lstStyle/>
          <a:p>
            <a:pPr marL="0" marR="0" indent="0" algn="l">
              <a:lnSpc>
                <a:spcPts val="2700"/>
              </a:lnSpc>
              <a:spcAft>
                <a:spcPts val="3665"/>
              </a:spcAft>
            </a:pPr>
            <a:r>
              <a:rPr lang="it-IT" sz="2350" b="1" spc="0">
                <a:solidFill>
                  <a:srgbClr val="FF0000"/>
                </a:solidFill>
                <a:latin typeface="Times New Roman" panose="02020603050405020304" pitchFamily="1"/>
              </a:rPr>
              <a:t>Teoria dell'Apprendimento Tradizionale </a:t>
            </a:r>
          </a:p>
        </p:txBody>
      </p:sp>
      <p:sp>
        <p:nvSpPr>
          <p:cNvPr id="234" name="Segnaposto testo 233"/>
          <p:cNvSpPr>
            <a:spLocks noGrp="1"/>
          </p:cNvSpPr>
          <p:nvPr>
            <p:ph type="body" idx="10"/>
          </p:nvPr>
        </p:nvSpPr>
        <p:spPr>
          <a:xfrm>
            <a:off x="920750" y="1438275"/>
            <a:ext cx="7315200" cy="49847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it-IT" sz="2000" spc="10">
                <a:solidFill>
                  <a:srgbClr val="000000"/>
                </a:solidFill>
                <a:latin typeface="Times New Roman" panose="02020603050405020304" pitchFamily="1"/>
              </a:rPr>
              <a:t>2.</a:t>
            </a:r>
            <a:r>
              <a:rPr lang="it-IT" sz="2000" spc="10">
                <a:solidFill>
                  <a:srgbClr val="006FC0"/>
                </a:solidFill>
                <a:latin typeface="Times New Roman" panose="02020603050405020304" pitchFamily="1"/>
              </a:rPr>
              <a:t> Controllo del comportamento da parte dell'ambiente </a:t>
            </a:r>
          </a:p>
          <a:p>
            <a:pPr marL="0" marR="0" indent="0" algn="l">
              <a:lnSpc>
                <a:spcPts val="23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Modello causale =&gt; cambiamento/apprendimento &gt; ambiente (insieme </a:t>
            </a:r>
          </a:p>
          <a:p>
            <a:pPr marL="0" marR="0" indent="0" algn="l">
              <a:lnSpc>
                <a:spcPts val="2300"/>
              </a:lnSpc>
              <a:spcBef>
                <a:spcPts val="90"/>
              </a:spcBef>
              <a:spcAft>
                <a:spcPts val="0"/>
              </a:spcAft>
            </a:pPr>
            <a:r>
              <a:rPr lang="it-IT" sz="2000" spc="-10">
                <a:solidFill>
                  <a:srgbClr val="000000"/>
                </a:solidFill>
                <a:latin typeface="Times New Roman" panose="02020603050405020304" pitchFamily="1"/>
              </a:rPr>
              <a:t>di stimoli) </a:t>
            </a:r>
          </a:p>
          <a:p>
            <a:pPr marL="320040" marR="0" indent="0" algn="l">
              <a:lnSpc>
                <a:spcPts val="2300"/>
              </a:lnSpc>
              <a:spcBef>
                <a:spcPts val="6705"/>
              </a:spcBef>
              <a:spcAft>
                <a:spcPts val="0"/>
              </a:spcAft>
            </a:pPr>
            <a:r>
              <a:rPr lang="it-IT" sz="2000" i="1" spc="-5">
                <a:solidFill>
                  <a:srgbClr val="000000"/>
                </a:solidFill>
                <a:latin typeface="Times New Roman" panose="02020603050405020304" pitchFamily="1"/>
              </a:rPr>
              <a:t>Gli stimoli dirigono lo sviluppo del bambino </a:t>
            </a:r>
          </a:p>
          <a:p>
            <a:pPr marL="320040" marR="0" indent="0" algn="l">
              <a:lnSpc>
                <a:spcPts val="2300"/>
              </a:lnSpc>
              <a:spcBef>
                <a:spcPts val="700"/>
              </a:spcBef>
              <a:spcAft>
                <a:spcPts val="0"/>
              </a:spcAft>
            </a:pPr>
            <a:r>
              <a:rPr lang="it-IT" sz="2000" i="1" spc="5">
                <a:solidFill>
                  <a:srgbClr val="000000"/>
                </a:solidFill>
                <a:latin typeface="Times New Roman" panose="02020603050405020304" pitchFamily="1"/>
              </a:rPr>
              <a:t>Il rinforzo controlla il comportamento tramite modellamento </a:t>
            </a:r>
          </a:p>
          <a:p>
            <a:pPr marL="914400" marR="0" indent="0" algn="l">
              <a:lnSpc>
                <a:spcPts val="2300"/>
              </a:lnSpc>
              <a:spcBef>
                <a:spcPts val="100"/>
              </a:spcBef>
              <a:spcAft>
                <a:spcPts val="17120"/>
              </a:spcAft>
            </a:pPr>
            <a:r>
              <a:rPr lang="it-IT" sz="2000" i="1" spc="-5">
                <a:solidFill>
                  <a:srgbClr val="000000"/>
                </a:solidFill>
                <a:latin typeface="Times New Roman" panose="02020603050405020304" pitchFamily="1"/>
              </a:rPr>
              <a:t>(attuazione di rinforzi al momento opportuno) </a:t>
            </a:r>
          </a:p>
        </p:txBody>
      </p:sp>
      <p:sp>
        <p:nvSpPr>
          <p:cNvPr id="235" name="Segnaposto testo 234"/>
          <p:cNvSpPr>
            <a:spLocks noGrp="1"/>
          </p:cNvSpPr>
          <p:nvPr>
            <p:ph type="body" idx="10"/>
          </p:nvPr>
        </p:nvSpPr>
        <p:spPr>
          <a:xfrm>
            <a:off x="3423920" y="6423025"/>
            <a:ext cx="24638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-5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-5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-5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egnaposto testo 19"/>
          <p:cNvSpPr>
            <a:spLocks noGrp="1"/>
          </p:cNvSpPr>
          <p:nvPr>
            <p:ph type="body" idx="10"/>
          </p:nvPr>
        </p:nvSpPr>
        <p:spPr>
          <a:xfrm>
            <a:off x="457200" y="1306830"/>
            <a:ext cx="8242300" cy="50399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457200" marR="137160" indent="0" algn="l">
              <a:lnSpc>
                <a:spcPts val="2200"/>
              </a:lnSpc>
              <a:spcAft>
                <a:spcPts val="0"/>
              </a:spcAft>
            </a:pPr>
            <a:r>
              <a:rPr lang="it-IT" sz="1500" b="1" spc="0">
                <a:solidFill>
                  <a:srgbClr val="000000"/>
                </a:solidFill>
                <a:latin typeface="Arial" panose="02020603050405020304" pitchFamily="2"/>
              </a:rPr>
              <a:t>Punto 2 -Conoscenza dei fondamenti della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 psicologia dello sviluppo</a:t>
            </a:r>
            <a:r>
              <a:rPr lang="it-IT" sz="1700" b="1" spc="0">
                <a:solidFill>
                  <a:srgbClr val="000000"/>
                </a:solidFill>
                <a:latin typeface="Arial" panose="02020603050405020304" pitchFamily="2"/>
              </a:rPr>
              <a:t> ,della 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psicologia dell'apprendimento scolastico</a:t>
            </a:r>
            <a:r>
              <a:rPr lang="it-IT" sz="1700" b="1" spc="0">
                <a:solidFill>
                  <a:srgbClr val="000000"/>
                </a:solidFill>
                <a:latin typeface="Arial" panose="02020603050405020304" pitchFamily="2"/>
              </a:rPr>
              <a:t> e </a:t>
            </a:r>
            <a:r>
              <a:rPr lang="it-IT" sz="1500" b="1" spc="0">
                <a:solidFill>
                  <a:srgbClr val="000000"/>
                </a:solidFill>
                <a:latin typeface="Arial" panose="02020603050405020304" pitchFamily="2"/>
              </a:rPr>
              <a:t>della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 psicologia dell'educazione. </a:t>
            </a:r>
          </a:p>
          <a:p>
            <a:pPr marL="457200" marR="0" indent="0" algn="l">
              <a:lnSpc>
                <a:spcPts val="24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1500" b="1" spc="0">
                <a:solidFill>
                  <a:srgbClr val="000000"/>
                </a:solidFill>
                <a:latin typeface="Arial" panose="02020603050405020304" pitchFamily="2"/>
              </a:rPr>
              <a:t>Punto 3-Conoscenze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 pedagogico-didattiche</a:t>
            </a:r>
            <a:r>
              <a:rPr lang="it-IT" sz="1700" b="1" spc="0">
                <a:solidFill>
                  <a:srgbClr val="000000"/>
                </a:solidFill>
                <a:latin typeface="Arial" panose="02020603050405020304" pitchFamily="2"/>
              </a:rPr>
              <a:t> e competenze sociali finalizzate all'attivazione di una positiva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 relazione educativa</a:t>
            </a:r>
            <a:r>
              <a:rPr lang="it-IT" sz="1700" b="1" spc="0">
                <a:solidFill>
                  <a:srgbClr val="000000"/>
                </a:solidFill>
                <a:latin typeface="Arial" panose="02020603050405020304" pitchFamily="2"/>
              </a:rPr>
              <a:t> e alla promozione di 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apprendimenti significativi</a:t>
            </a:r>
            <a:r>
              <a:rPr lang="it-IT" sz="1700" b="1" spc="0">
                <a:solidFill>
                  <a:srgbClr val="000000"/>
                </a:solidFill>
                <a:latin typeface="Arial" panose="02020603050405020304" pitchFamily="2"/>
              </a:rPr>
              <a:t> e in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 contesti interattivi,</a:t>
            </a:r>
            <a:r>
              <a:rPr lang="it-IT" sz="1700" b="1" spc="0">
                <a:solidFill>
                  <a:srgbClr val="000000"/>
                </a:solidFill>
                <a:latin typeface="Arial" panose="02020603050405020304" pitchFamily="2"/>
              </a:rPr>
              <a:t> in stretto coordinamento con gli altri docenti che operano nella classe, nella sezione, nel plesso scolastico e con l'intera comunità professionale della scuola </a:t>
            </a:r>
          </a:p>
          <a:p>
            <a:pPr marL="502920" marR="0" indent="274320" algn="l">
              <a:lnSpc>
                <a:spcPts val="2100"/>
              </a:lnSpc>
              <a:spcBef>
                <a:spcPts val="930"/>
              </a:spcBef>
              <a:spcAft>
                <a:spcPts val="0"/>
              </a:spcAft>
              <a:buFont typeface="Arial"/>
              <a:buChar char="4"/>
            </a:pPr>
            <a:r>
              <a:rPr lang="it-IT" sz="1700" b="1" spc="25">
                <a:solidFill>
                  <a:srgbClr val="000000"/>
                </a:solidFill>
                <a:latin typeface="Arial" panose="02020603050405020304" pitchFamily="2"/>
              </a:rPr>
              <a:t>Punto4- capacità di progettazione curricolare della disciplina </a:t>
            </a:r>
          </a:p>
          <a:p>
            <a:pPr marL="502920" marR="228600" indent="274320" algn="l">
              <a:lnSpc>
                <a:spcPts val="2400"/>
              </a:lnSpc>
              <a:spcBef>
                <a:spcPts val="620"/>
              </a:spcBef>
              <a:spcAft>
                <a:spcPts val="0"/>
              </a:spcAft>
              <a:buFont typeface="Arial"/>
              <a:buChar char="4"/>
            </a:pPr>
            <a:r>
              <a:rPr lang="it-IT" sz="1700" b="1" spc="0">
                <a:solidFill>
                  <a:srgbClr val="000000"/>
                </a:solidFill>
                <a:latin typeface="Arial" panose="02020603050405020304" pitchFamily="2"/>
              </a:rPr>
              <a:t>Punto </a:t>
            </a:r>
            <a:r>
              <a:rPr lang="it-IT" sz="1500" b="1" spc="0">
                <a:solidFill>
                  <a:srgbClr val="000000"/>
                </a:solidFill>
                <a:latin typeface="Arial" panose="02020603050405020304" pitchFamily="2"/>
              </a:rPr>
              <a:t>5-Conoscenza dei modi e degli strumenti idonei all'attuazione di una 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didattica individualizzata</a:t>
            </a:r>
            <a:r>
              <a:rPr lang="it-IT" sz="1700" b="1" spc="0">
                <a:solidFill>
                  <a:srgbClr val="000000"/>
                </a:solidFill>
                <a:latin typeface="Arial" panose="02020603050405020304" pitchFamily="2"/>
              </a:rPr>
              <a:t> e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 personalizzata,</a:t>
            </a:r>
            <a:r>
              <a:rPr lang="it-IT" sz="1700" b="1" spc="0">
                <a:solidFill>
                  <a:srgbClr val="000000"/>
                </a:solidFill>
                <a:latin typeface="Arial" panose="02020603050405020304" pitchFamily="2"/>
              </a:rPr>
              <a:t> coerente con i bisogni formativi dei singoli alunni, con particolare attenzione all'obiettivo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 dell'inclusione </a:t>
            </a:r>
            <a:r>
              <a:rPr lang="it-IT" sz="1700" b="1" spc="0">
                <a:solidFill>
                  <a:srgbClr val="000000"/>
                </a:solidFill>
                <a:latin typeface="Arial" panose="02020603050405020304" pitchFamily="2"/>
              </a:rPr>
              <a:t>degli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 alunni con disabilità</a:t>
            </a:r>
            <a:r>
              <a:rPr lang="it-IT" sz="1700" b="1" spc="0">
                <a:solidFill>
                  <a:srgbClr val="000000"/>
                </a:solidFill>
                <a:latin typeface="Arial" panose="02020603050405020304" pitchFamily="2"/>
              </a:rPr>
              <a:t> e ai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 bisogni educativi speciali. </a:t>
            </a:r>
          </a:p>
          <a:p>
            <a:pPr marL="457200" marR="777240" indent="0" algn="l">
              <a:lnSpc>
                <a:spcPts val="2400"/>
              </a:lnSpc>
              <a:spcBef>
                <a:spcPts val="630"/>
              </a:spcBef>
              <a:spcAft>
                <a:spcPts val="3990"/>
              </a:spcAft>
            </a:pPr>
            <a:r>
              <a:rPr lang="it-IT" sz="1500" b="1" spc="0">
                <a:solidFill>
                  <a:srgbClr val="000000"/>
                </a:solidFill>
                <a:latin typeface="Arial" panose="02020603050405020304" pitchFamily="2"/>
              </a:rPr>
              <a:t>Punto 7-Conoscenza delle problematiche legate alla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 continuità didattica</a:t>
            </a:r>
            <a:r>
              <a:rPr lang="it-IT" sz="1500" b="1" spc="0">
                <a:solidFill>
                  <a:srgbClr val="000000"/>
                </a:solidFill>
                <a:latin typeface="Arial" panose="02020603050405020304" pitchFamily="2"/>
              </a:rPr>
              <a:t> e </a:t>
            </a:r>
            <a:r>
              <a:rPr lang="it-IT" sz="1700" b="1" spc="0">
                <a:solidFill>
                  <a:srgbClr val="FF0000"/>
                </a:solidFill>
                <a:latin typeface="Arial" panose="02020603050405020304" pitchFamily="2"/>
              </a:rPr>
              <a:t>all'orientamento. </a:t>
            </a:r>
          </a:p>
        </p:txBody>
      </p:sp>
      <p:sp>
        <p:nvSpPr>
          <p:cNvPr id="21" name="Segnaposto testo 20"/>
          <p:cNvSpPr>
            <a:spLocks noGrp="1"/>
          </p:cNvSpPr>
          <p:nvPr>
            <p:ph type="body" idx="10"/>
          </p:nvPr>
        </p:nvSpPr>
        <p:spPr>
          <a:xfrm>
            <a:off x="457200" y="6346825"/>
            <a:ext cx="8242300" cy="2698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7470" rIns="0" bIns="0" anchor="t"/>
          <a:lstStyle/>
          <a:p>
            <a:pPr marL="0" marR="0" indent="0" algn="ctr">
              <a:lnSpc>
                <a:spcPts val="1500"/>
              </a:lnSpc>
              <a:spcAft>
                <a:spcPts val="0"/>
              </a:spcAft>
            </a:pPr>
            <a:r>
              <a:rPr lang="it-IT" sz="1200" b="1" spc="0">
                <a:solidFill>
                  <a:srgbClr val="464652"/>
                </a:solidFill>
                <a:latin typeface="Arial" panose="02020603050405020304" pitchFamily="2"/>
              </a:rPr>
              <a:t>2 — 04 -2016 Dott.ssa</a:t>
            </a:r>
            <a:r>
              <a:rPr lang="it-IT" sz="1200" b="1" spc="0">
                <a:solidFill>
                  <a:srgbClr val="000000"/>
                </a:solidFill>
                <a:latin typeface="Arial" panose="02020603050405020304" pitchFamily="2"/>
              </a:rPr>
              <a:t> Laura</a:t>
            </a:r>
            <a:r>
              <a:rPr lang="it-IT" sz="1200" b="1" spc="0">
                <a:solidFill>
                  <a:srgbClr val="464652"/>
                </a:solidFill>
                <a:latin typeface="Arial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egnaposto testo 237"/>
          <p:cNvSpPr>
            <a:spLocks noGrp="1"/>
          </p:cNvSpPr>
          <p:nvPr>
            <p:ph type="body" idx="10"/>
          </p:nvPr>
        </p:nvSpPr>
        <p:spPr>
          <a:xfrm>
            <a:off x="478790" y="482600"/>
            <a:ext cx="8318500" cy="61341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45720" marR="0" indent="0" algn="r">
              <a:lnSpc>
                <a:spcPts val="2700"/>
              </a:lnSpc>
              <a:spcAft>
                <a:spcPts val="0"/>
              </a:spcAft>
            </a:pPr>
            <a:r>
              <a:rPr lang="it-IT" sz="2350" b="1" spc="20">
                <a:solidFill>
                  <a:srgbClr val="FF0000"/>
                </a:solidFill>
                <a:latin typeface="Times New Roman" panose="02020603050405020304" pitchFamily="2"/>
              </a:rPr>
              <a:t>COGNITIVISMO </a:t>
            </a:r>
          </a:p>
          <a:p>
            <a:pPr marL="45720" marR="0" indent="0" algn="l">
              <a:lnSpc>
                <a:spcPts val="2100"/>
              </a:lnSpc>
              <a:spcBef>
                <a:spcPts val="650"/>
              </a:spcBef>
              <a:spcAft>
                <a:spcPts val="0"/>
              </a:spcAft>
            </a:pPr>
            <a:r>
              <a:rPr lang="it-IT" sz="1750" spc="-10">
                <a:solidFill>
                  <a:srgbClr val="000000"/>
                </a:solidFill>
                <a:latin typeface="Times New Roman" panose="02020603050405020304" pitchFamily="1"/>
              </a:rPr>
              <a:t>Pone l'accento sui</a:t>
            </a:r>
            <a:r>
              <a:rPr lang="it-IT" sz="1750" spc="-10">
                <a:solidFill>
                  <a:srgbClr val="FF0000"/>
                </a:solidFill>
                <a:latin typeface="Times New Roman" panose="02020603050405020304" pitchFamily="1"/>
              </a:rPr>
              <a:t> processi interni,</a:t>
            </a:r>
            <a:r>
              <a:rPr lang="it-IT" sz="1750" spc="-10">
                <a:solidFill>
                  <a:srgbClr val="000000"/>
                </a:solidFill>
                <a:latin typeface="Times New Roman" panose="02020603050405020304" pitchFamily="1"/>
              </a:rPr>
              <a:t> sull'analisi dei processi conoscitivi. </a:t>
            </a:r>
          </a:p>
          <a:p>
            <a:pPr marL="45720" marR="0" indent="0" algn="l">
              <a:lnSpc>
                <a:spcPts val="2100"/>
              </a:lnSpc>
              <a:spcBef>
                <a:spcPts val="690"/>
              </a:spcBef>
              <a:spcAft>
                <a:spcPts val="0"/>
              </a:spcAft>
            </a:pPr>
            <a:r>
              <a:rPr lang="it-IT" sz="1750" spc="-10">
                <a:solidFill>
                  <a:srgbClr val="000000"/>
                </a:solidFill>
                <a:latin typeface="Times New Roman" panose="02020603050405020304" pitchFamily="1"/>
              </a:rPr>
              <a:t>Studia le</a:t>
            </a:r>
            <a:r>
              <a:rPr lang="it-IT" sz="1750" spc="-10">
                <a:solidFill>
                  <a:srgbClr val="FF0000"/>
                </a:solidFill>
                <a:latin typeface="Times New Roman" panose="02020603050405020304" pitchFamily="1"/>
              </a:rPr>
              <a:t> possibili forme delle conoscenze</a:t>
            </a:r>
            <a:r>
              <a:rPr lang="it-IT" sz="1750" spc="-10">
                <a:solidFill>
                  <a:srgbClr val="000000"/>
                </a:solidFill>
                <a:latin typeface="Times New Roman" panose="02020603050405020304" pitchFamily="1"/>
              </a:rPr>
              <a:t> che la nostra mente è capace di operare. </a:t>
            </a:r>
          </a:p>
          <a:p>
            <a:pPr marL="45720" marR="0" indent="0" algn="l">
              <a:lnSpc>
                <a:spcPts val="2100"/>
              </a:lnSpc>
              <a:spcBef>
                <a:spcPts val="690"/>
              </a:spcBef>
              <a:spcAft>
                <a:spcPts val="0"/>
              </a:spcAft>
            </a:pPr>
            <a:r>
              <a:rPr lang="it-IT" sz="1750" spc="-10">
                <a:solidFill>
                  <a:srgbClr val="000000"/>
                </a:solidFill>
                <a:latin typeface="Times New Roman" panose="02020603050405020304" pitchFamily="1"/>
              </a:rPr>
              <a:t>Critica l'uso dell'introspezione per studiare l'attività della mente. </a:t>
            </a:r>
          </a:p>
          <a:p>
            <a:pPr marL="45720" marR="0" indent="0" algn="l">
              <a:lnSpc>
                <a:spcPts val="2100"/>
              </a:lnSpc>
              <a:spcBef>
                <a:spcPts val="685"/>
              </a:spcBef>
              <a:spcAft>
                <a:spcPts val="0"/>
              </a:spcAft>
            </a:pPr>
            <a:r>
              <a:rPr lang="it-IT" sz="1750" spc="-10">
                <a:solidFill>
                  <a:srgbClr val="000000"/>
                </a:solidFill>
                <a:latin typeface="Times New Roman" panose="02020603050405020304" pitchFamily="1"/>
              </a:rPr>
              <a:t>Unico oggetto di studio sono i</a:t>
            </a:r>
            <a:r>
              <a:rPr lang="it-IT" sz="1750" spc="-10">
                <a:solidFill>
                  <a:srgbClr val="FF0000"/>
                </a:solidFill>
                <a:latin typeface="Times New Roman" panose="02020603050405020304" pitchFamily="1"/>
              </a:rPr>
              <a:t> comportamenti osservabili. </a:t>
            </a:r>
          </a:p>
          <a:p>
            <a:pPr marL="45720" marR="1234440" indent="0" algn="l">
              <a:lnSpc>
                <a:spcPts val="2100"/>
              </a:lnSpc>
              <a:spcBef>
                <a:spcPts val="670"/>
              </a:spcBef>
              <a:spcAft>
                <a:spcPts val="0"/>
              </a:spcAft>
            </a:pP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La mente, la cui attività non è osservabile, è data da una serie di disposizioni comportamentali. </a:t>
            </a:r>
          </a:p>
          <a:p>
            <a:pPr marL="45720" marR="502920" indent="0" algn="l">
              <a:lnSpc>
                <a:spcPts val="2200"/>
              </a:lnSpc>
              <a:spcBef>
                <a:spcPts val="650"/>
              </a:spcBef>
              <a:spcAft>
                <a:spcPts val="0"/>
              </a:spcAft>
            </a:pP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La mente è entità non necessaria, non può essere ipotizzata come categoria di studio, perché non sperimentalmente osservabile nelle sue interne modificazioni. </a:t>
            </a:r>
          </a:p>
          <a:p>
            <a:pPr marL="45720" marR="320040" indent="0" algn="l">
              <a:lnSpc>
                <a:spcPts val="2200"/>
              </a:lnSpc>
              <a:spcBef>
                <a:spcPts val="610"/>
              </a:spcBef>
              <a:spcAft>
                <a:spcPts val="0"/>
              </a:spcAft>
            </a:pP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Studia il</a:t>
            </a:r>
            <a:r>
              <a:rPr lang="it-IT" sz="1750" spc="0">
                <a:solidFill>
                  <a:srgbClr val="FF0000"/>
                </a:solidFill>
                <a:latin typeface="Times New Roman" panose="02020603050405020304" pitchFamily="1"/>
              </a:rPr>
              <a:t> funzionamento della Mente,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 terzo elemento autonomo tra il comportamento e l'attività cerebrale. </a:t>
            </a:r>
          </a:p>
          <a:p>
            <a:pPr marL="45720" marR="228600" indent="0" algn="l">
              <a:lnSpc>
                <a:spcPts val="2200"/>
              </a:lnSpc>
              <a:spcBef>
                <a:spcPts val="605"/>
              </a:spcBef>
              <a:spcAft>
                <a:spcPts val="0"/>
              </a:spcAft>
            </a:pPr>
            <a:r>
              <a:rPr lang="it-IT" sz="1750" spc="0">
                <a:solidFill>
                  <a:srgbClr val="FF0000"/>
                </a:solidFill>
                <a:latin typeface="Times New Roman" panose="02020603050405020304" pitchFamily="1"/>
              </a:rPr>
              <a:t>L'operatività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 della</a:t>
            </a:r>
            <a:r>
              <a:rPr lang="it-IT" sz="1750" spc="0">
                <a:solidFill>
                  <a:srgbClr val="FF0000"/>
                </a:solidFill>
                <a:latin typeface="Times New Roman" panose="02020603050405020304" pitchFamily="1"/>
              </a:rPr>
              <a:t> mente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 è assimilata a quella di un software che elabora di continuo informazioni (input) provenienti dall'esterno producendo informazioni (output) che si traducono in</a:t>
            </a:r>
            <a:r>
              <a:rPr lang="it-IT" sz="1750" spc="0">
                <a:solidFill>
                  <a:srgbClr val="FF0000"/>
                </a:solidFill>
                <a:latin typeface="Times New Roman" panose="02020603050405020304" pitchFamily="1"/>
              </a:rPr>
              <a:t> rappresentazioni delle conoscenze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 dotate di significato, tra loro organizzate in reti proposizionali e cognitive. </a:t>
            </a:r>
          </a:p>
          <a:p>
            <a:pPr marL="45720" marR="0" indent="0" algn="l">
              <a:lnSpc>
                <a:spcPts val="2200"/>
              </a:lnSpc>
              <a:spcBef>
                <a:spcPts val="3385"/>
              </a:spcBef>
              <a:spcAft>
                <a:spcPts val="0"/>
              </a:spcAft>
            </a:pPr>
            <a:r>
              <a:rPr lang="it-IT" sz="1750" i="1" spc="0">
                <a:solidFill>
                  <a:srgbClr val="006FC0"/>
                </a:solidFill>
                <a:latin typeface="Times New Roman" panose="02020603050405020304" pitchFamily="1"/>
              </a:rPr>
              <a:t>IL COGNITIVISMO riconosce la validità dei lavori di PIAGET e BRUNER e ne integra le TEORIE. </a:t>
            </a:r>
          </a:p>
          <a:p>
            <a:pPr marL="45720" marR="0" indent="0" algn="ctr">
              <a:lnSpc>
                <a:spcPts val="1500"/>
              </a:lnSpc>
              <a:spcBef>
                <a:spcPts val="1330"/>
              </a:spcBef>
              <a:spcAft>
                <a:spcPts val="50"/>
              </a:spcAft>
            </a:pP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2 — 04 -2016 Dott.ssa Laura Donà 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egnaposto testo 240"/>
          <p:cNvSpPr>
            <a:spLocks noGrp="1"/>
          </p:cNvSpPr>
          <p:nvPr>
            <p:ph type="body" idx="10"/>
          </p:nvPr>
        </p:nvSpPr>
        <p:spPr>
          <a:xfrm>
            <a:off x="455930" y="533400"/>
            <a:ext cx="8318500" cy="60833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2225" rIns="0" bIns="0" anchor="t"/>
          <a:lstStyle/>
          <a:p>
            <a:pPr marL="0" marR="68580" indent="0" algn="r">
              <a:lnSpc>
                <a:spcPts val="2700"/>
              </a:lnSpc>
              <a:spcAft>
                <a:spcPts val="0"/>
              </a:spcAft>
            </a:pPr>
            <a:r>
              <a:rPr lang="it-IT" sz="2350" b="1" spc="25">
                <a:solidFill>
                  <a:srgbClr val="FF0000"/>
                </a:solidFill>
                <a:latin typeface="Bookman Old Style" panose="02020603050405020304" pitchFamily="1"/>
              </a:rPr>
              <a:t>Una prospettiva cognitiva:HOWARD GARDNER </a:t>
            </a:r>
          </a:p>
          <a:p>
            <a:pPr marL="91440" marR="182880" indent="0" algn="l">
              <a:lnSpc>
                <a:spcPts val="2200"/>
              </a:lnSpc>
              <a:spcBef>
                <a:spcPts val="585"/>
              </a:spcBef>
              <a:spcAft>
                <a:spcPts val="0"/>
              </a:spcAft>
            </a:pPr>
            <a:r>
              <a:rPr lang="it-IT" sz="1600" spc="0">
                <a:solidFill>
                  <a:srgbClr val="000000"/>
                </a:solidFill>
                <a:latin typeface="Bookman Old Style" panose="02020603050405020304" pitchFamily="1"/>
              </a:rPr>
              <a:t>La teoria classica dell'intelligenza, basata sul presupposto che esista un fattore unitario, misurabile tramite il </a:t>
            </a:r>
            <a:r>
              <a:rPr lang="it-IT" sz="1600" b="1" spc="0">
                <a:solidFill>
                  <a:srgbClr val="000000"/>
                </a:solidFill>
                <a:latin typeface="Bookman Old Style" panose="02020603050405020304" pitchFamily="1"/>
              </a:rPr>
              <a:t>QI, </a:t>
            </a:r>
            <a:r>
              <a:rPr lang="it-IT" sz="1600" spc="0">
                <a:solidFill>
                  <a:srgbClr val="000000"/>
                </a:solidFill>
                <a:latin typeface="Bookman Old Style" panose="02020603050405020304" pitchFamily="1"/>
              </a:rPr>
              <a:t>è errata. </a:t>
            </a:r>
          </a:p>
          <a:p>
            <a:pPr marL="91440" marR="594360" indent="0" algn="l">
              <a:lnSpc>
                <a:spcPts val="2200"/>
              </a:lnSpc>
              <a:spcBef>
                <a:spcPts val="615"/>
              </a:spcBef>
              <a:spcAft>
                <a:spcPts val="0"/>
              </a:spcAft>
            </a:pPr>
            <a:r>
              <a:rPr lang="it-IT" sz="1600" spc="55">
                <a:solidFill>
                  <a:srgbClr val="000000"/>
                </a:solidFill>
                <a:latin typeface="Bookman Old Style" panose="02020603050405020304" pitchFamily="1"/>
              </a:rPr>
              <a:t>Esiste un numero variabile di facoltà relativamente indipendenti tra loro. </a:t>
            </a:r>
          </a:p>
          <a:p>
            <a:pPr marL="91440" marR="0" indent="0" algn="l">
              <a:lnSpc>
                <a:spcPts val="2000"/>
              </a:lnSpc>
              <a:spcBef>
                <a:spcPts val="720"/>
              </a:spcBef>
              <a:spcAft>
                <a:spcPts val="0"/>
              </a:spcAft>
            </a:pPr>
            <a:r>
              <a:rPr lang="it-IT" sz="1600" spc="95">
                <a:solidFill>
                  <a:srgbClr val="000000"/>
                </a:solidFill>
                <a:latin typeface="Bookman Old Style" panose="02020603050405020304" pitchFamily="1"/>
              </a:rPr>
              <a:t>Individua 9 differenti tipologie di intelligenza: </a:t>
            </a:r>
          </a:p>
          <a:p>
            <a:pPr marL="0" marR="0" indent="0" algn="ctr">
              <a:lnSpc>
                <a:spcPts val="18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1600" b="1" spc="0">
                <a:solidFill>
                  <a:srgbClr val="006FC0"/>
                </a:solidFill>
                <a:latin typeface="Bookman Old Style" panose="02020603050405020304" pitchFamily="1"/>
              </a:rPr>
              <a:t>Intelligenza logico-matematica </a:t>
            </a:r>
          </a:p>
          <a:p>
            <a:pPr marL="0" marR="0" indent="0" algn="ctr">
              <a:lnSpc>
                <a:spcPts val="1800"/>
              </a:lnSpc>
              <a:spcBef>
                <a:spcPts val="675"/>
              </a:spcBef>
              <a:spcAft>
                <a:spcPts val="0"/>
              </a:spcAft>
            </a:pPr>
            <a:r>
              <a:rPr lang="it-IT" sz="1600" b="1" spc="0">
                <a:solidFill>
                  <a:srgbClr val="006FC0"/>
                </a:solidFill>
                <a:latin typeface="Bookman Old Style" panose="02020603050405020304" pitchFamily="1"/>
              </a:rPr>
              <a:t>2. Intelligenza linguistica </a:t>
            </a:r>
          </a:p>
          <a:p>
            <a:pPr marL="2606040" marR="0" indent="594360" algn="l">
              <a:lnSpc>
                <a:spcPts val="1800"/>
              </a:lnSpc>
              <a:spcBef>
                <a:spcPts val="670"/>
              </a:spcBef>
              <a:spcAft>
                <a:spcPts val="0"/>
              </a:spcAft>
              <a:buFont typeface="Bookman Old Style"/>
              <a:buAutoNum type="arabicPeriod" startAt="3"/>
            </a:pPr>
            <a:r>
              <a:rPr lang="it-IT" sz="1600" b="1" spc="0">
                <a:solidFill>
                  <a:srgbClr val="006FC0"/>
                </a:solidFill>
                <a:latin typeface="Bookman Old Style" panose="02020603050405020304" pitchFamily="1"/>
              </a:rPr>
              <a:t>Intelligenza spaziale </a:t>
            </a:r>
          </a:p>
          <a:p>
            <a:pPr marL="2606040" marR="0" indent="548640" algn="l">
              <a:lnSpc>
                <a:spcPts val="1800"/>
              </a:lnSpc>
              <a:spcBef>
                <a:spcPts val="675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>
                <a:solidFill>
                  <a:srgbClr val="006FC0"/>
                </a:solidFill>
                <a:latin typeface="Bookman Old Style" panose="02020603050405020304" pitchFamily="1"/>
              </a:rPr>
              <a:t>Intelligenza musicale </a:t>
            </a:r>
          </a:p>
          <a:p>
            <a:pPr marL="2606040" marR="0" indent="457200" algn="l">
              <a:lnSpc>
                <a:spcPts val="1800"/>
              </a:lnSpc>
              <a:spcBef>
                <a:spcPts val="680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>
                <a:solidFill>
                  <a:srgbClr val="006FC0"/>
                </a:solidFill>
                <a:latin typeface="Bookman Old Style" panose="02020603050405020304" pitchFamily="1"/>
              </a:rPr>
              <a:t>Intelligenza cinestetica </a:t>
            </a:r>
          </a:p>
          <a:p>
            <a:pPr marL="2606040" marR="0" indent="274320" algn="l">
              <a:lnSpc>
                <a:spcPts val="1800"/>
              </a:lnSpc>
              <a:spcBef>
                <a:spcPts val="695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>
                <a:solidFill>
                  <a:srgbClr val="006FC0"/>
                </a:solidFill>
                <a:latin typeface="Bookman Old Style" panose="02020603050405020304" pitchFamily="1"/>
              </a:rPr>
              <a:t>Intelligenza intrapersonale </a:t>
            </a:r>
          </a:p>
          <a:p>
            <a:pPr marL="2606040" marR="0" indent="274320" algn="l">
              <a:lnSpc>
                <a:spcPts val="1800"/>
              </a:lnSpc>
              <a:spcBef>
                <a:spcPts val="675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>
                <a:solidFill>
                  <a:srgbClr val="006FC0"/>
                </a:solidFill>
                <a:latin typeface="Bookman Old Style" panose="02020603050405020304" pitchFamily="1"/>
              </a:rPr>
              <a:t>Intelligenza interpersonale </a:t>
            </a:r>
          </a:p>
          <a:p>
            <a:pPr marL="2606040" marR="0" indent="365760" algn="l">
              <a:lnSpc>
                <a:spcPts val="1800"/>
              </a:lnSpc>
              <a:spcBef>
                <a:spcPts val="680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>
                <a:solidFill>
                  <a:srgbClr val="006FC0"/>
                </a:solidFill>
                <a:latin typeface="Bookman Old Style" panose="02020603050405020304" pitchFamily="1"/>
              </a:rPr>
              <a:t>Intelligenza naturalistica </a:t>
            </a:r>
          </a:p>
          <a:p>
            <a:pPr marL="2606040" marR="0" indent="411480" algn="l">
              <a:lnSpc>
                <a:spcPts val="1800"/>
              </a:lnSpc>
              <a:spcBef>
                <a:spcPts val="675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>
                <a:solidFill>
                  <a:srgbClr val="006FC0"/>
                </a:solidFill>
                <a:latin typeface="Bookman Old Style" panose="02020603050405020304" pitchFamily="1"/>
              </a:rPr>
              <a:t>Intelligenza esistenziale </a:t>
            </a:r>
          </a:p>
          <a:p>
            <a:pPr marL="0" marR="0" indent="0" algn="ctr">
              <a:lnSpc>
                <a:spcPts val="2200"/>
              </a:lnSpc>
              <a:spcBef>
                <a:spcPts val="3340"/>
              </a:spcBef>
              <a:spcAft>
                <a:spcPts val="0"/>
              </a:spcAft>
            </a:pPr>
            <a:r>
              <a:rPr lang="it-IT" sz="1600" i="1" spc="0">
                <a:solidFill>
                  <a:srgbClr val="00AF50"/>
                </a:solidFill>
                <a:latin typeface="Bookman Old Style" panose="02020603050405020304" pitchFamily="1"/>
              </a:rPr>
              <a:t>La teoria delle intelligenze multiple comporta che i diversi tipi di </a:t>
            </a:r>
            <a:r>
              <a:t/>
            </a:r>
            <a:br/>
            <a:r>
              <a:rPr lang="it-IT" sz="1600" i="1" spc="0">
                <a:solidFill>
                  <a:srgbClr val="00AF50"/>
                </a:solidFill>
                <a:latin typeface="Bookman Old Style" panose="02020603050405020304" pitchFamily="1"/>
              </a:rPr>
              <a:t>intelligenza siano presenti in tutti gli esseri umani </a:t>
            </a:r>
          </a:p>
          <a:p>
            <a:pPr marL="0" marR="0" indent="0" algn="ctr">
              <a:lnSpc>
                <a:spcPts val="1400"/>
              </a:lnSpc>
              <a:spcBef>
                <a:spcPts val="550"/>
              </a:spcBef>
              <a:spcAft>
                <a:spcPts val="50"/>
              </a:spcAft>
            </a:pP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2 — 04 -2016 Dott.ssa Laura Donà 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egnaposto testo 243"/>
          <p:cNvSpPr>
            <a:spLocks noGrp="1"/>
          </p:cNvSpPr>
          <p:nvPr>
            <p:ph type="body" idx="10"/>
          </p:nvPr>
        </p:nvSpPr>
        <p:spPr>
          <a:xfrm>
            <a:off x="774065" y="254000"/>
            <a:ext cx="7594600" cy="720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800"/>
              </a:lnSpc>
              <a:spcAft>
                <a:spcPts val="1870"/>
              </a:spcAft>
            </a:pPr>
            <a:r>
              <a:rPr lang="it-IT" sz="3250" b="1" spc="10">
                <a:solidFill>
                  <a:srgbClr val="FF0000"/>
                </a:solidFill>
                <a:latin typeface="Times New Roman" panose="02020603050405020304" pitchFamily="1"/>
              </a:rPr>
              <a:t>La teoria psicoanalitica di Freud </a:t>
            </a:r>
          </a:p>
        </p:txBody>
      </p:sp>
      <p:sp>
        <p:nvSpPr>
          <p:cNvPr id="245" name="Segnaposto testo 244"/>
          <p:cNvSpPr>
            <a:spLocks noGrp="1"/>
          </p:cNvSpPr>
          <p:nvPr>
            <p:ph type="body" idx="10"/>
          </p:nvPr>
        </p:nvSpPr>
        <p:spPr>
          <a:xfrm>
            <a:off x="774065" y="974090"/>
            <a:ext cx="7594600" cy="56426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r">
              <a:lnSpc>
                <a:spcPts val="1800"/>
              </a:lnSpc>
              <a:spcAft>
                <a:spcPts val="0"/>
              </a:spcAft>
            </a:pPr>
            <a:r>
              <a:rPr lang="it-IT" sz="1600" b="1" spc="0">
                <a:solidFill>
                  <a:srgbClr val="FF0000"/>
                </a:solidFill>
                <a:latin typeface="Times New Roman" panose="02020603050405020304" pitchFamily="1"/>
              </a:rPr>
              <a:t>Sigmund Freud (1856-1939) </a:t>
            </a:r>
          </a:p>
          <a:p>
            <a:pPr marL="0" marR="0" indent="0" algn="l">
              <a:lnSpc>
                <a:spcPts val="1800"/>
              </a:lnSpc>
              <a:spcBef>
                <a:spcPts val="685"/>
              </a:spcBef>
              <a:spcAft>
                <a:spcPts val="0"/>
              </a:spcAft>
            </a:pPr>
            <a:r>
              <a:rPr lang="it-IT" sz="1600" spc="5">
                <a:solidFill>
                  <a:srgbClr val="000000"/>
                </a:solidFill>
                <a:latin typeface="Times New Roman" panose="02020603050405020304" pitchFamily="1"/>
              </a:rPr>
              <a:t>Ha introdotto il termine PSICOANALISI che evidenzia : </a:t>
            </a:r>
          </a:p>
          <a:p>
            <a:pPr marL="0" marR="0" indent="0" algn="just">
              <a:lnSpc>
                <a:spcPts val="1900"/>
              </a:lnSpc>
              <a:spcBef>
                <a:spcPts val="3120"/>
              </a:spcBef>
              <a:spcAft>
                <a:spcPts val="0"/>
              </a:spcAft>
            </a:pP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Un</a:t>
            </a:r>
            <a:r>
              <a:rPr lang="it-IT" sz="1600" spc="0">
                <a:solidFill>
                  <a:srgbClr val="FF0000"/>
                </a:solidFill>
                <a:latin typeface="Times New Roman" panose="02020603050405020304" pitchFamily="1"/>
              </a:rPr>
              <a:t> metodo d'indagine</a:t>
            </a: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 per lo studio dei processi psichici in generale e di quelli di cui l'individuo non è consapevole. </a:t>
            </a:r>
          </a:p>
          <a:p>
            <a:pPr marL="0" marR="0" indent="0" algn="just">
              <a:lnSpc>
                <a:spcPts val="1900"/>
              </a:lnSpc>
              <a:spcBef>
                <a:spcPts val="3130"/>
              </a:spcBef>
              <a:spcAft>
                <a:spcPts val="0"/>
              </a:spcAft>
            </a:pP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Una</a:t>
            </a:r>
            <a:r>
              <a:rPr lang="it-IT" sz="1600" spc="0">
                <a:solidFill>
                  <a:srgbClr val="FF0000"/>
                </a:solidFill>
                <a:latin typeface="Times New Roman" panose="02020603050405020304" pitchFamily="1"/>
              </a:rPr>
              <a:t> tecnica terapeutica</a:t>
            </a: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 focalizzata sulla presa di coscienza (da parte del soggetto) dei </a:t>
            </a:r>
            <a:r>
              <a:rPr lang="it-IT" sz="1600" spc="0">
                <a:solidFill>
                  <a:srgbClr val="FF0000"/>
                </a:solidFill>
                <a:latin typeface="Times New Roman" panose="02020603050405020304" pitchFamily="1"/>
              </a:rPr>
              <a:t>contenuti mentali inconsci</a:t>
            </a: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 e degli effetti che questi hanno sul comportamento. </a:t>
            </a:r>
          </a:p>
          <a:p>
            <a:pPr marL="228600" marR="0" indent="0" algn="l">
              <a:lnSpc>
                <a:spcPts val="1800"/>
              </a:lnSpc>
              <a:spcBef>
                <a:spcPts val="3185"/>
              </a:spcBef>
              <a:spcAft>
                <a:spcPts val="0"/>
              </a:spcAft>
            </a:pP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Una</a:t>
            </a:r>
            <a:r>
              <a:rPr lang="it-IT" sz="1600" spc="0">
                <a:solidFill>
                  <a:srgbClr val="FF0000"/>
                </a:solidFill>
                <a:latin typeface="Times New Roman" panose="02020603050405020304" pitchFamily="1"/>
              </a:rPr>
              <a:t> teoria generale del funzionamento psichico</a:t>
            </a: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 ottenuto con la sistematizzazione </a:t>
            </a:r>
          </a:p>
          <a:p>
            <a:pPr marL="0" marR="0" indent="0" algn="just">
              <a:lnSpc>
                <a:spcPts val="1900"/>
              </a:lnSpc>
              <a:spcBef>
                <a:spcPts val="605"/>
              </a:spcBef>
              <a:spcAft>
                <a:spcPts val="0"/>
              </a:spcAft>
            </a:pP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delle conoscenze ricavate tramite l'esperienza terapeutica e l'utilizzo del metodo psicoanalitico anche al di fuori della psicopatologia. </a:t>
            </a:r>
          </a:p>
          <a:p>
            <a:pPr marL="0" marR="0" indent="0" algn="just">
              <a:lnSpc>
                <a:spcPts val="1900"/>
              </a:lnSpc>
              <a:spcBef>
                <a:spcPts val="3120"/>
              </a:spcBef>
              <a:spcAft>
                <a:spcPts val="0"/>
              </a:spcAft>
            </a:pP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La psicoanalisi può portare alla luce</a:t>
            </a:r>
            <a:r>
              <a:rPr lang="it-IT" sz="1600" spc="0">
                <a:solidFill>
                  <a:srgbClr val="FF0000"/>
                </a:solidFill>
                <a:latin typeface="Times New Roman" panose="02020603050405020304" pitchFamily="1"/>
              </a:rPr>
              <a:t> meccanismi di difesa inconsci</a:t>
            </a: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 e dalla loro elaborazione riportare equilibrio nella struttura della personalità. </a:t>
            </a:r>
          </a:p>
          <a:p>
            <a:pPr marL="0" marR="0" indent="0" algn="ctr">
              <a:lnSpc>
                <a:spcPts val="1400"/>
              </a:lnSpc>
              <a:spcBef>
                <a:spcPts val="8180"/>
              </a:spcBef>
              <a:spcAft>
                <a:spcPts val="50"/>
              </a:spcAft>
            </a:pP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2 — 04 -2016 Dott.ssa Laura Donà 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egnaposto testo 247"/>
          <p:cNvSpPr>
            <a:spLocks noGrp="1"/>
          </p:cNvSpPr>
          <p:nvPr>
            <p:ph type="body" idx="10"/>
          </p:nvPr>
        </p:nvSpPr>
        <p:spPr>
          <a:xfrm>
            <a:off x="393700" y="546100"/>
            <a:ext cx="8341360" cy="58769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6510" rIns="0" bIns="0" anchor="t"/>
          <a:lstStyle/>
          <a:p>
            <a:pPr marL="0" marR="0" indent="0" algn="r">
              <a:lnSpc>
                <a:spcPts val="3100"/>
              </a:lnSpc>
              <a:spcAft>
                <a:spcPts val="0"/>
              </a:spcAft>
            </a:pPr>
            <a:r>
              <a:rPr lang="it-IT" sz="2750" b="1" spc="45">
                <a:solidFill>
                  <a:srgbClr val="FF0000"/>
                </a:solidFill>
                <a:latin typeface="Times New Roman" panose="02020603050405020304" pitchFamily="1"/>
              </a:rPr>
              <a:t>Metodo psicoanalitico </a:t>
            </a:r>
          </a:p>
          <a:p>
            <a:pPr marL="320040" marR="0" indent="0" algn="l">
              <a:lnSpc>
                <a:spcPts val="2700"/>
              </a:lnSpc>
              <a:spcBef>
                <a:spcPts val="830"/>
              </a:spcBef>
              <a:spcAft>
                <a:spcPts val="0"/>
              </a:spcAft>
            </a:pPr>
            <a:r>
              <a:rPr lang="it-IT" sz="2350" b="1" spc="0">
                <a:solidFill>
                  <a:srgbClr val="006FC0"/>
                </a:solidFill>
                <a:latin typeface="Times New Roman" panose="02020603050405020304" pitchFamily="1"/>
              </a:rPr>
              <a:t>Metodo delle associazioni libere:</a:t>
            </a: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 consiste nel riferire verbalmente </a:t>
            </a:r>
          </a:p>
          <a:p>
            <a:pPr marL="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all'analista ciò che si pensa, lasciando fluire i pensieri liberamente (metodo </a:t>
            </a:r>
          </a:p>
          <a:p>
            <a:pPr marL="0" marR="0" indent="0" algn="l">
              <a:lnSpc>
                <a:spcPts val="2300"/>
              </a:lnSpc>
              <a:spcBef>
                <a:spcPts val="145"/>
              </a:spcBef>
              <a:spcAft>
                <a:spcPts val="0"/>
              </a:spcAft>
            </a:pPr>
            <a:r>
              <a:rPr lang="it-IT" sz="2000" spc="-5">
                <a:solidFill>
                  <a:srgbClr val="000000"/>
                </a:solidFill>
                <a:latin typeface="Times New Roman" panose="02020603050405020304" pitchFamily="1"/>
              </a:rPr>
              <a:t>ideato da Freud stesso) </a:t>
            </a:r>
          </a:p>
          <a:p>
            <a:pPr marL="320040" marR="0" indent="0" algn="l">
              <a:lnSpc>
                <a:spcPts val="2700"/>
              </a:lnSpc>
              <a:spcBef>
                <a:spcPts val="4295"/>
              </a:spcBef>
              <a:spcAft>
                <a:spcPts val="0"/>
              </a:spcAft>
            </a:pPr>
            <a:r>
              <a:rPr lang="it-IT" sz="2350" b="1" spc="5">
                <a:solidFill>
                  <a:srgbClr val="006FC0"/>
                </a:solidFill>
                <a:latin typeface="Times New Roman" panose="02020603050405020304" pitchFamily="1"/>
              </a:rPr>
              <a:t>Analisi dei sogni:</a:t>
            </a:r>
            <a:r>
              <a:rPr lang="it-IT" sz="2000" spc="5">
                <a:solidFill>
                  <a:srgbClr val="000000"/>
                </a:solidFill>
                <a:latin typeface="Times New Roman" panose="02020603050405020304" pitchFamily="1"/>
              </a:rPr>
              <a:t> consiste nel riferire all'analista il sogno e commentarlo </a:t>
            </a:r>
          </a:p>
          <a:p>
            <a:pPr marL="0" marR="0" indent="0" algn="l">
              <a:lnSpc>
                <a:spcPts val="2300"/>
              </a:lnSpc>
              <a:spcBef>
                <a:spcPts val="110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(l'interpretazione parte prima di tutto dal paziente stesso) </a:t>
            </a:r>
          </a:p>
          <a:p>
            <a:pPr marL="320040" marR="0" indent="0" algn="l">
              <a:lnSpc>
                <a:spcPts val="2700"/>
              </a:lnSpc>
              <a:spcBef>
                <a:spcPts val="4310"/>
              </a:spcBef>
              <a:spcAft>
                <a:spcPts val="0"/>
              </a:spcAft>
            </a:pPr>
            <a:r>
              <a:rPr lang="it-IT" sz="2350" b="1" spc="0">
                <a:solidFill>
                  <a:srgbClr val="006FC0"/>
                </a:solidFill>
                <a:latin typeface="Times New Roman" panose="02020603050405020304" pitchFamily="1"/>
              </a:rPr>
              <a:t>Transfert:</a:t>
            </a: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 si intende la particolare relazione che si costruisce tra paziente e </a:t>
            </a:r>
          </a:p>
          <a:p>
            <a:pPr marL="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2000" spc="15">
                <a:solidFill>
                  <a:srgbClr val="000000"/>
                </a:solidFill>
                <a:latin typeface="Times New Roman" panose="02020603050405020304" pitchFamily="1"/>
              </a:rPr>
              <a:t>analista. Porta il paziente ad esprimere liberamente i propri sentimenti come se </a:t>
            </a:r>
          </a:p>
          <a:p>
            <a:pPr marL="0" marR="0" indent="0" algn="l">
              <a:lnSpc>
                <a:spcPts val="2300"/>
              </a:lnSpc>
              <a:spcBef>
                <a:spcPts val="135"/>
              </a:spcBef>
              <a:spcAft>
                <a:spcPts val="0"/>
              </a:spcAft>
            </a:pPr>
            <a:r>
              <a:rPr lang="it-IT" sz="2000" spc="75">
                <a:solidFill>
                  <a:srgbClr val="000000"/>
                </a:solidFill>
                <a:latin typeface="Times New Roman" panose="02020603050405020304" pitchFamily="1"/>
              </a:rPr>
              <a:t>fosse di fronte ad un genitore, in tal modo l'analista scopre la natura delle </a:t>
            </a:r>
          </a:p>
          <a:p>
            <a:pPr marL="0" marR="0" indent="0" algn="l">
              <a:lnSpc>
                <a:spcPts val="2300"/>
              </a:lnSpc>
              <a:spcBef>
                <a:spcPts val="120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relazioni che il paziente realizza con i propri genitori. </a:t>
            </a:r>
          </a:p>
          <a:p>
            <a:pPr marL="0" marR="0" indent="0" algn="l">
              <a:lnSpc>
                <a:spcPts val="2300"/>
              </a:lnSpc>
              <a:spcBef>
                <a:spcPts val="3750"/>
              </a:spcBef>
              <a:spcAft>
                <a:spcPts val="0"/>
              </a:spcAft>
            </a:pPr>
            <a:r>
              <a:rPr lang="it-IT" sz="2000" i="1" spc="0">
                <a:solidFill>
                  <a:srgbClr val="FF0000"/>
                </a:solidFill>
                <a:latin typeface="Times New Roman" panose="02020603050405020304" pitchFamily="1"/>
              </a:rPr>
              <a:t>A scuola tale prospettiva è presente nella costruzione della relazione educativa e </a:t>
            </a:r>
          </a:p>
          <a:p>
            <a:pPr marL="0" marR="0" indent="0" algn="l">
              <a:lnSpc>
                <a:spcPts val="2300"/>
              </a:lnSpc>
              <a:spcBef>
                <a:spcPts val="120"/>
              </a:spcBef>
              <a:spcAft>
                <a:spcPts val="2815"/>
              </a:spcAft>
            </a:pPr>
            <a:r>
              <a:rPr lang="it-IT" sz="2000" i="1" spc="0">
                <a:solidFill>
                  <a:srgbClr val="FF0000"/>
                </a:solidFill>
                <a:latin typeface="Times New Roman" panose="02020603050405020304" pitchFamily="1"/>
              </a:rPr>
              <a:t>sottende la dimensione processuale dell'apprendimento </a:t>
            </a:r>
          </a:p>
        </p:txBody>
      </p:sp>
      <p:sp>
        <p:nvSpPr>
          <p:cNvPr id="249" name="Segnaposto testo 248"/>
          <p:cNvSpPr>
            <a:spLocks noGrp="1"/>
          </p:cNvSpPr>
          <p:nvPr>
            <p:ph type="body" idx="10"/>
          </p:nvPr>
        </p:nvSpPr>
        <p:spPr>
          <a:xfrm>
            <a:off x="858520" y="6423025"/>
            <a:ext cx="75946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egnaposto testo 251"/>
          <p:cNvSpPr>
            <a:spLocks noGrp="1"/>
          </p:cNvSpPr>
          <p:nvPr>
            <p:ph type="body" idx="10"/>
          </p:nvPr>
        </p:nvSpPr>
        <p:spPr>
          <a:xfrm>
            <a:off x="336550" y="1278255"/>
            <a:ext cx="8341360" cy="5313045"/>
          </a:xfrm>
          <a:prstGeom prst="rect">
            <a:avLst/>
          </a:prstGeom>
          <a:noFill/>
          <a:ln w="8890" cmpd="sng">
            <a:solidFill>
              <a:srgbClr val="CC33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53" name="Segnaposto testo 252"/>
          <p:cNvSpPr>
            <a:spLocks noGrp="1"/>
          </p:cNvSpPr>
          <p:nvPr>
            <p:ph type="body" idx="10"/>
          </p:nvPr>
        </p:nvSpPr>
        <p:spPr>
          <a:xfrm>
            <a:off x="336550" y="508000"/>
            <a:ext cx="8341360" cy="7702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>
            <a:normAutofit fontScale="95000"/>
          </a:bodyPr>
          <a:lstStyle/>
          <a:p>
            <a:pPr marL="2880360" marR="0" indent="0" algn="l">
              <a:lnSpc>
                <a:spcPts val="3600"/>
              </a:lnSpc>
              <a:spcAft>
                <a:spcPts val="2340"/>
              </a:spcAft>
            </a:pPr>
            <a:r>
              <a:rPr lang="it-IT" sz="3150" b="1" spc="5">
                <a:solidFill>
                  <a:srgbClr val="FF0000"/>
                </a:solidFill>
                <a:latin typeface="Times New Roman" panose="02020603050405020304" pitchFamily="1"/>
              </a:rPr>
              <a:t>Alcuni studiosi di riferimento </a:t>
            </a:r>
          </a:p>
        </p:txBody>
      </p:sp>
      <p:sp>
        <p:nvSpPr>
          <p:cNvPr id="254" name="Segnaposto testo 253"/>
          <p:cNvSpPr>
            <a:spLocks noGrp="1"/>
          </p:cNvSpPr>
          <p:nvPr>
            <p:ph type="body" idx="10"/>
          </p:nvPr>
        </p:nvSpPr>
        <p:spPr>
          <a:xfrm>
            <a:off x="403860" y="1338580"/>
            <a:ext cx="8177530" cy="52527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91440" marR="91440" indent="0" algn="just">
              <a:lnSpc>
                <a:spcPts val="2200"/>
              </a:lnSpc>
              <a:spcAft>
                <a:spcPts val="0"/>
              </a:spcAft>
            </a:pPr>
            <a:r>
              <a:rPr lang="it-IT" sz="1750" b="1" u="sng" spc="0">
                <a:solidFill>
                  <a:srgbClr val="000000"/>
                </a:solidFill>
                <a:latin typeface="Times New Roman" panose="02020603050405020304" pitchFamily="1"/>
              </a:rPr>
              <a:t>Jean Piaget:</a:t>
            </a:r>
            <a:r>
              <a:rPr lang="it-IT" sz="1750" b="1" spc="0">
                <a:solidFill>
                  <a:srgbClr val="000000"/>
                </a:solidFill>
                <a:latin typeface="Times New Roman" panose="02020603050405020304" pitchFamily="1"/>
              </a:rPr>
              <a:t> psicologo dell'età evolutiva, 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a cui la pedagogia contemporanea deve una </a:t>
            </a:r>
            <a:r>
              <a:rPr lang="it-IT" sz="1750" spc="0">
                <a:solidFill>
                  <a:srgbClr val="FF0000"/>
                </a:solidFill>
                <a:latin typeface="Times New Roman" panose="02020603050405020304" pitchFamily="1"/>
              </a:rPr>
              <a:t>nuova concezione della mente infantile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 e l'individuazione delle sue strutture cognitive, elementi necessari per impostare un'educazione del pensiero che tenga conto, nel lavoro didattico, delle effettive capacità, linguistiche e logiche, del bambino. Il suo apporto consiste nell'aver dato consistenza concreta e scientifica all'idea della pedagogia moderna circa la specificità della natura infantile che nei suoi modi di pensare , agire, parlare, è profondamente diversa da quella dell'adulto. </a:t>
            </a:r>
          </a:p>
          <a:p>
            <a:pPr marL="91440" marR="91440" indent="0" algn="just">
              <a:lnSpc>
                <a:spcPts val="2200"/>
              </a:lnSpc>
              <a:spcBef>
                <a:spcPts val="590"/>
              </a:spcBef>
              <a:spcAft>
                <a:spcPts val="0"/>
              </a:spcAft>
            </a:pP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Secondo Piaget, lo sviluppo cognitivo percorre una serie invariabile di 4 stadi correlati con l'età diversi l'uno dall'altro: </a:t>
            </a:r>
            <a:r>
              <a:rPr lang="it-IT" sz="1750" b="1" spc="0">
                <a:solidFill>
                  <a:srgbClr val="000000"/>
                </a:solidFill>
                <a:latin typeface="Times New Roman" panose="02020603050405020304" pitchFamily="1"/>
              </a:rPr>
              <a:t>1. 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nel corso dello</a:t>
            </a:r>
            <a:r>
              <a:rPr lang="it-IT" sz="1750" b="1" spc="0">
                <a:solidFill>
                  <a:srgbClr val="006FC0"/>
                </a:solidFill>
                <a:latin typeface="Times New Roman" panose="02020603050405020304" pitchFamily="1"/>
              </a:rPr>
              <a:t> stadio senso-motorio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 (da O a 3) il bambino usa le esperienze sensoriali e motorie per comprendere il mondo circostante; </a:t>
            </a:r>
            <a:r>
              <a:rPr lang="it-IT" sz="1750" b="1" spc="0">
                <a:solidFill>
                  <a:srgbClr val="000000"/>
                </a:solidFill>
                <a:latin typeface="Times New Roman" panose="02020603050405020304" pitchFamily="1"/>
              </a:rPr>
              <a:t>2. 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lo stadio</a:t>
            </a:r>
            <a:r>
              <a:rPr lang="it-IT" sz="1750" b="1" spc="0">
                <a:solidFill>
                  <a:srgbClr val="006FC0"/>
                </a:solidFill>
                <a:latin typeface="Times New Roman" panose="02020603050405020304" pitchFamily="1"/>
              </a:rPr>
              <a:t> pre-operatorio o intuitivo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 (3-7) è caratterizzato dal fatto che il bambino conquista il pensiero simbolico, che trova espressione nel linguaggio; </a:t>
            </a:r>
            <a:r>
              <a:rPr lang="it-IT" sz="1750" b="1" spc="0">
                <a:solidFill>
                  <a:srgbClr val="000000"/>
                </a:solidFill>
                <a:latin typeface="Times New Roman" panose="02020603050405020304" pitchFamily="1"/>
              </a:rPr>
              <a:t>3. 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stadio </a:t>
            </a:r>
            <a:r>
              <a:rPr lang="it-IT" sz="1750" b="1" spc="0">
                <a:solidFill>
                  <a:srgbClr val="006FC0"/>
                </a:solidFill>
                <a:latin typeface="Times New Roman" panose="02020603050405020304" pitchFamily="1"/>
              </a:rPr>
              <a:t>operatorio-concreto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 (7-11), compare la capacità di usare la logica per spiegare i concetti fondamentali; </a:t>
            </a:r>
            <a:r>
              <a:rPr lang="it-IT" sz="1750" b="1" spc="0">
                <a:solidFill>
                  <a:srgbClr val="000000"/>
                </a:solidFill>
                <a:latin typeface="Times New Roman" panose="02020603050405020304" pitchFamily="1"/>
              </a:rPr>
              <a:t>4. 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stadio</a:t>
            </a:r>
            <a:r>
              <a:rPr lang="it-IT" sz="1750" b="1" spc="0">
                <a:solidFill>
                  <a:srgbClr val="006FC0"/>
                </a:solidFill>
                <a:latin typeface="Times New Roman" panose="02020603050405020304" pitchFamily="1"/>
              </a:rPr>
              <a:t> ipotetico-deduttivo</a:t>
            </a: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 (11-14), l'adolescente è in grado di pensare in termini astratti e ipotetici. </a:t>
            </a:r>
          </a:p>
          <a:p>
            <a:pPr marL="91440" marR="91440" indent="0" algn="just">
              <a:lnSpc>
                <a:spcPts val="2100"/>
              </a:lnSpc>
              <a:spcBef>
                <a:spcPts val="620"/>
              </a:spcBef>
              <a:spcAft>
                <a:spcPts val="0"/>
              </a:spcAft>
            </a:pPr>
            <a:r>
              <a:rPr lang="it-IT" sz="1750" b="1" i="1" spc="0">
                <a:solidFill>
                  <a:srgbClr val="006600"/>
                </a:solidFill>
                <a:latin typeface="Times New Roman" panose="02020603050405020304" pitchFamily="1"/>
              </a:rPr>
              <a:t>Per Piaget, l'educatore occorre possieda una preparazione psicologica (scientifica) e sappia utilizzare questa conoscenza ideando un insieme di tecniche da sperimentare e adattare personalmente. </a:t>
            </a:r>
          </a:p>
          <a:p>
            <a:pPr marL="3017520" marR="0" indent="0"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tabLst>
                <a:tab pos="5440680" algn="l"/>
              </a:tabLst>
            </a:pPr>
            <a:r>
              <a:rPr lang="it-IT" sz="1100" b="1" spc="-535">
                <a:solidFill>
                  <a:srgbClr val="000000"/>
                </a:solidFill>
                <a:latin typeface="Tahoma" panose="02020603050405020304" pitchFamily="2"/>
              </a:rPr>
              <a:t>2 — 04 -2016 Dott.ssa Laura Donà 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egnaposto testo 263"/>
          <p:cNvSpPr>
            <a:spLocks noGrp="1"/>
          </p:cNvSpPr>
          <p:nvPr>
            <p:ph type="body" idx="10"/>
          </p:nvPr>
        </p:nvSpPr>
        <p:spPr>
          <a:xfrm>
            <a:off x="419735" y="1130300"/>
            <a:ext cx="8177530" cy="4648835"/>
          </a:xfrm>
          <a:prstGeom prst="rect">
            <a:avLst/>
          </a:prstGeom>
          <a:noFill/>
          <a:ln w="8890" cmpd="sng">
            <a:solidFill>
              <a:srgbClr val="CC33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65" name="Segnaposto testo 264"/>
          <p:cNvSpPr>
            <a:spLocks noGrp="1"/>
          </p:cNvSpPr>
          <p:nvPr>
            <p:ph type="body" idx="10"/>
          </p:nvPr>
        </p:nvSpPr>
        <p:spPr>
          <a:xfrm>
            <a:off x="470535" y="1130300"/>
            <a:ext cx="8126730" cy="46488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6045" rIns="0" bIns="0" anchor="t"/>
          <a:lstStyle/>
          <a:p>
            <a:pPr marL="49530" marR="0" indent="274320" algn="just">
              <a:lnSpc>
                <a:spcPts val="2100"/>
              </a:lnSpc>
              <a:spcAft>
                <a:spcPts val="0"/>
              </a:spcAft>
              <a:buFont typeface="Times New Roman"/>
              <a:buChar char="4"/>
            </a:pPr>
            <a:r>
              <a:rPr lang="it-IT" sz="2000" b="1" u="sng" spc="0">
                <a:solidFill>
                  <a:srgbClr val="000000"/>
                </a:solidFill>
                <a:latin typeface="Times New Roman" panose="02020603050405020304" pitchFamily="1"/>
              </a:rPr>
              <a:t>Lev Semenovic Vygotskij:</a:t>
            </a:r>
            <a:r>
              <a:rPr lang="it-IT" sz="2000" b="1" spc="0">
                <a:solidFill>
                  <a:srgbClr val="000000"/>
                </a:solidFill>
                <a:latin typeface="Times New Roman" panose="02020603050405020304" pitchFamily="1"/>
              </a:rPr>
              <a:t> psicologo sovietico, </a:t>
            </a: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ha studiato sia i problemi </a:t>
            </a:r>
          </a:p>
          <a:p>
            <a:pPr marL="4953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degli handicappati sia quelli dell'apprendimento scolastico, sottolineando la </a:t>
            </a:r>
          </a:p>
          <a:p>
            <a:pPr marL="4953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spc="15">
                <a:solidFill>
                  <a:srgbClr val="FF0000"/>
                </a:solidFill>
                <a:latin typeface="Times New Roman" panose="02020603050405020304" pitchFamily="1"/>
              </a:rPr>
              <a:t>centralità della creatività,</a:t>
            </a:r>
            <a:r>
              <a:rPr lang="it-IT" sz="2000" spc="15">
                <a:solidFill>
                  <a:srgbClr val="000000"/>
                </a:solidFill>
                <a:latin typeface="Times New Roman" panose="02020603050405020304" pitchFamily="1"/>
              </a:rPr>
              <a:t> l'importanza del</a:t>
            </a:r>
            <a:r>
              <a:rPr lang="it-IT" sz="2000" spc="15">
                <a:solidFill>
                  <a:srgbClr val="FF0000"/>
                </a:solidFill>
                <a:latin typeface="Times New Roman" panose="02020603050405020304" pitchFamily="1"/>
              </a:rPr>
              <a:t> gioco</a:t>
            </a:r>
            <a:r>
              <a:rPr lang="it-IT" sz="2000" spc="15">
                <a:solidFill>
                  <a:srgbClr val="000000"/>
                </a:solidFill>
                <a:latin typeface="Times New Roman" panose="02020603050405020304" pitchFamily="1"/>
              </a:rPr>
              <a:t> e</a:t>
            </a:r>
            <a:r>
              <a:rPr lang="it-IT" sz="2000" spc="15">
                <a:solidFill>
                  <a:srgbClr val="CC3300"/>
                </a:solidFill>
                <a:latin typeface="Times New Roman" panose="02020603050405020304" pitchFamily="1"/>
              </a:rPr>
              <a:t> dell'immaginazione</a:t>
            </a:r>
            <a:r>
              <a:rPr lang="it-IT" sz="2000" spc="15">
                <a:solidFill>
                  <a:srgbClr val="000000"/>
                </a:solidFill>
                <a:latin typeface="Times New Roman" panose="02020603050405020304" pitchFamily="1"/>
              </a:rPr>
              <a:t> ed </a:t>
            </a:r>
          </a:p>
          <a:p>
            <a:pPr marL="49530" marR="0" indent="0" algn="just">
              <a:lnSpc>
                <a:spcPts val="2400"/>
              </a:lnSpc>
              <a:spcBef>
                <a:spcPts val="15"/>
              </a:spcBef>
              <a:spcAft>
                <a:spcPts val="0"/>
              </a:spcAft>
            </a:pPr>
            <a:r>
              <a:rPr lang="it-IT" sz="2000" spc="55">
                <a:solidFill>
                  <a:srgbClr val="000000"/>
                </a:solidFill>
                <a:latin typeface="Times New Roman" panose="02020603050405020304" pitchFamily="1"/>
              </a:rPr>
              <a:t>evidenziando la funzione cruciale che occupa la scuola nello sviluppo </a:t>
            </a:r>
          </a:p>
          <a:p>
            <a:pPr marL="49530" marR="0" indent="0" algn="just">
              <a:lnSpc>
                <a:spcPts val="2400"/>
              </a:lnSpc>
              <a:spcBef>
                <a:spcPts val="5"/>
              </a:spcBef>
              <a:spcAft>
                <a:spcPts val="0"/>
              </a:spcAft>
            </a:pPr>
            <a:r>
              <a:rPr lang="it-IT" sz="2000" spc="-35">
                <a:solidFill>
                  <a:srgbClr val="000000"/>
                </a:solidFill>
                <a:latin typeface="Times New Roman" panose="02020603050405020304" pitchFamily="1"/>
              </a:rPr>
              <a:t>cognitivo del bambino. Fonda il cognitivismo. </a:t>
            </a:r>
          </a:p>
          <a:p>
            <a:pPr marL="49530" marR="0" indent="320040" algn="just">
              <a:lnSpc>
                <a:spcPts val="2100"/>
              </a:lnSpc>
              <a:spcBef>
                <a:spcPts val="3925"/>
              </a:spcBef>
              <a:spcAft>
                <a:spcPts val="0"/>
              </a:spcAft>
              <a:buFont typeface="Times New Roman"/>
              <a:buChar char="4"/>
              <a:tabLst>
                <a:tab pos="8001000" algn="r"/>
              </a:tabLst>
            </a:pPr>
            <a:r>
              <a:rPr lang="it-IT" sz="2000" b="1" u="sng" spc="0">
                <a:solidFill>
                  <a:srgbClr val="000000"/>
                </a:solidFill>
                <a:latin typeface="Times New Roman" panose="02020603050405020304" pitchFamily="1"/>
              </a:rPr>
              <a:t>Jerome Sevmour Bruner:</a:t>
            </a:r>
            <a:r>
              <a:rPr lang="it-IT" sz="100" spc="0">
                <a:solidFill>
                  <a:srgbClr val="000000"/>
                </a:solidFill>
                <a:latin typeface="Times New Roman" panose="02020603050405020304" pitchFamily="1"/>
              </a:rPr>
              <a:t> </a:t>
            </a: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psicopedagogista, individua tre traiettorie </a:t>
            </a:r>
          </a:p>
          <a:p>
            <a:pPr marL="49530" marR="0" indent="0" algn="just">
              <a:lnSpc>
                <a:spcPts val="2400"/>
              </a:lnSpc>
              <a:spcBef>
                <a:spcPts val="30"/>
              </a:spcBef>
              <a:spcAft>
                <a:spcPts val="0"/>
              </a:spcAft>
            </a:pPr>
            <a:r>
              <a:rPr lang="it-IT" sz="2000" spc="-20">
                <a:solidFill>
                  <a:srgbClr val="000000"/>
                </a:solidFill>
                <a:latin typeface="Times New Roman" panose="02020603050405020304" pitchFamily="1"/>
              </a:rPr>
              <a:t>dell'insegnamento nei diversi stadi dello sviluppo infantile:</a:t>
            </a:r>
            <a:r>
              <a:rPr lang="it-IT" sz="2000" b="1" spc="-25">
                <a:solidFill>
                  <a:srgbClr val="006FC0"/>
                </a:solidFill>
                <a:latin typeface="Times New Roman" panose="02020603050405020304" pitchFamily="1"/>
              </a:rPr>
              <a:t> azione</a:t>
            </a:r>
            <a:r>
              <a:rPr lang="it-IT" sz="2000" spc="-20">
                <a:solidFill>
                  <a:srgbClr val="000000"/>
                </a:solidFill>
                <a:latin typeface="Times New Roman" panose="02020603050405020304" pitchFamily="1"/>
              </a:rPr>
              <a:t> (attraverso </a:t>
            </a:r>
          </a:p>
          <a:p>
            <a:pPr marL="4953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spc="-10">
                <a:solidFill>
                  <a:srgbClr val="000000"/>
                </a:solidFill>
                <a:latin typeface="Times New Roman" panose="02020603050405020304" pitchFamily="1"/>
              </a:rPr>
              <a:t>l'organizzazione visiva),</a:t>
            </a:r>
            <a:r>
              <a:rPr lang="it-IT" sz="2000" b="1" spc="-15">
                <a:solidFill>
                  <a:srgbClr val="006FC0"/>
                </a:solidFill>
                <a:latin typeface="Times New Roman" panose="02020603050405020304" pitchFamily="1"/>
              </a:rPr>
              <a:t> immaginazione</a:t>
            </a:r>
            <a:r>
              <a:rPr lang="it-IT" sz="2000" spc="-10">
                <a:solidFill>
                  <a:srgbClr val="000000"/>
                </a:solidFill>
                <a:latin typeface="Times New Roman" panose="02020603050405020304" pitchFamily="1"/>
              </a:rPr>
              <a:t> e</a:t>
            </a:r>
            <a:r>
              <a:rPr lang="it-IT" sz="2000" b="1" spc="-15">
                <a:solidFill>
                  <a:srgbClr val="006FC0"/>
                </a:solidFill>
                <a:latin typeface="Times New Roman" panose="02020603050405020304" pitchFamily="1"/>
              </a:rPr>
              <a:t> linguaggio simbolico. </a:t>
            </a:r>
          </a:p>
          <a:p>
            <a:pPr marL="49530" marR="0" indent="0" algn="just">
              <a:lnSpc>
                <a:spcPts val="2400"/>
              </a:lnSpc>
              <a:spcBef>
                <a:spcPts val="570"/>
              </a:spcBef>
              <a:spcAft>
                <a:spcPts val="0"/>
              </a:spcAft>
            </a:pPr>
            <a:r>
              <a:rPr lang="it-IT" sz="2000" spc="20">
                <a:solidFill>
                  <a:srgbClr val="000000"/>
                </a:solidFill>
                <a:latin typeface="Times New Roman" panose="02020603050405020304" pitchFamily="1"/>
              </a:rPr>
              <a:t>Sostiene che "tutto può essere insegnato a tutti in qualsiasi età" purché il </a:t>
            </a:r>
          </a:p>
          <a:p>
            <a:pPr marL="49530" marR="0" indent="0" algn="just">
              <a:lnSpc>
                <a:spcPts val="24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2000" spc="-10">
                <a:solidFill>
                  <a:srgbClr val="000000"/>
                </a:solidFill>
                <a:latin typeface="Times New Roman" panose="02020603050405020304" pitchFamily="1"/>
              </a:rPr>
              <a:t>contenuto dell'apprendimento sia presentato nelle forme di rappresentazione </a:t>
            </a:r>
          </a:p>
          <a:p>
            <a:pPr marL="49530" marR="0" indent="0" algn="just">
              <a:lnSpc>
                <a:spcPts val="24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2000" spc="-25">
                <a:solidFill>
                  <a:srgbClr val="000000"/>
                </a:solidFill>
                <a:latin typeface="Times New Roman" panose="02020603050405020304" pitchFamily="1"/>
              </a:rPr>
              <a:t>adeguate all'età e al grado di sviluppo psicologico dell'allievo. La scuola deve </a:t>
            </a:r>
          </a:p>
          <a:p>
            <a:pPr marL="4953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spc="-25">
                <a:solidFill>
                  <a:srgbClr val="000000"/>
                </a:solidFill>
                <a:latin typeface="Times New Roman" panose="02020603050405020304" pitchFamily="1"/>
              </a:rPr>
              <a:t>fornire strumenti e sviluppare capacità che rendano gli individui disponibili ad </a:t>
            </a:r>
          </a:p>
          <a:p>
            <a:pPr marL="49530" marR="0" indent="0" algn="just">
              <a:lnSpc>
                <a:spcPts val="2400"/>
              </a:lnSpc>
              <a:spcBef>
                <a:spcPts val="10"/>
              </a:spcBef>
              <a:spcAft>
                <a:spcPts val="685"/>
              </a:spcAft>
            </a:pPr>
            <a:r>
              <a:rPr lang="it-IT" sz="2000" spc="-25">
                <a:solidFill>
                  <a:srgbClr val="000000"/>
                </a:solidFill>
                <a:latin typeface="Times New Roman" panose="02020603050405020304" pitchFamily="1"/>
              </a:rPr>
              <a:t>apprendere. L'alunno va posto nella condizione di</a:t>
            </a:r>
            <a:r>
              <a:rPr lang="it-IT" sz="2000" spc="-25">
                <a:solidFill>
                  <a:srgbClr val="FF0000"/>
                </a:solidFill>
                <a:latin typeface="Times New Roman" panose="02020603050405020304" pitchFamily="1"/>
              </a:rPr>
              <a:t> "imparare ad imparare". </a:t>
            </a:r>
          </a:p>
        </p:txBody>
      </p:sp>
      <p:sp>
        <p:nvSpPr>
          <p:cNvPr id="266" name="Segnaposto testo 265"/>
          <p:cNvSpPr>
            <a:spLocks noGrp="1"/>
          </p:cNvSpPr>
          <p:nvPr>
            <p:ph type="body" idx="10"/>
          </p:nvPr>
        </p:nvSpPr>
        <p:spPr>
          <a:xfrm>
            <a:off x="567055" y="6423025"/>
            <a:ext cx="817753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egnaposto testo 270"/>
          <p:cNvSpPr>
            <a:spLocks noGrp="1"/>
          </p:cNvSpPr>
          <p:nvPr>
            <p:ph type="body" idx="10"/>
          </p:nvPr>
        </p:nvSpPr>
        <p:spPr>
          <a:xfrm>
            <a:off x="868680" y="381000"/>
            <a:ext cx="7670800" cy="8051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985" rIns="0" bIns="0" anchor="t">
            <a:normAutofit fontScale="95000"/>
          </a:bodyPr>
          <a:lstStyle/>
          <a:p>
            <a:pPr marL="0" marR="0" indent="0" algn="r">
              <a:lnSpc>
                <a:spcPts val="4000"/>
              </a:lnSpc>
              <a:spcAft>
                <a:spcPts val="2265"/>
              </a:spcAft>
            </a:pPr>
            <a:r>
              <a:rPr lang="it-IT" sz="3500" b="1" spc="40">
                <a:solidFill>
                  <a:srgbClr val="FF0000"/>
                </a:solidFill>
                <a:latin typeface="Times New Roman" panose="02020603050405020304" pitchFamily="1"/>
              </a:rPr>
              <a:t>Le nuove emergenze </a:t>
            </a:r>
          </a:p>
        </p:txBody>
      </p:sp>
      <p:sp>
        <p:nvSpPr>
          <p:cNvPr id="272" name="Segnaposto testo 271"/>
          <p:cNvSpPr>
            <a:spLocks noGrp="1"/>
          </p:cNvSpPr>
          <p:nvPr>
            <p:ph type="body" idx="10"/>
          </p:nvPr>
        </p:nvSpPr>
        <p:spPr>
          <a:xfrm>
            <a:off x="868680" y="1186180"/>
            <a:ext cx="7670800" cy="54305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100"/>
              </a:lnSpc>
              <a:spcAft>
                <a:spcPts val="0"/>
              </a:spcAft>
            </a:pPr>
            <a:r>
              <a:rPr lang="it-IT" sz="1850" b="1" i="1" spc="-20">
                <a:solidFill>
                  <a:srgbClr val="000000"/>
                </a:solidFill>
                <a:latin typeface="Times New Roman" panose="02020603050405020304" pitchFamily="1"/>
              </a:rPr>
              <a:t>comparse a partire dagli anni '80 </a:t>
            </a:r>
          </a:p>
          <a:p>
            <a:pPr marL="320040" marR="365760" indent="0" algn="just">
              <a:lnSpc>
                <a:spcPts val="2000"/>
              </a:lnSpc>
              <a:spcBef>
                <a:spcPts val="890"/>
              </a:spcBef>
              <a:spcAft>
                <a:spcPts val="0"/>
              </a:spcAft>
            </a:pPr>
            <a:r>
              <a:rPr lang="it-IT" sz="1850" b="1" u="sng" spc="0">
                <a:solidFill>
                  <a:srgbClr val="00AF50"/>
                </a:solidFill>
                <a:latin typeface="Times New Roman" panose="02020603050405020304" pitchFamily="1"/>
              </a:rPr>
              <a:t>Femminismo:</a:t>
            </a: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 i movimenti femministi tesi al riscatto sociale e all'affermazione politica delle donne, hanno posto al centro della riflessione pedagogica il problema del genere, per cui le donne si riappropriano della loro identità e del loro ruolo sociale.</a:t>
            </a:r>
            <a:r>
              <a:rPr lang="it-IT" sz="1600" spc="0">
                <a:solidFill>
                  <a:srgbClr val="00AF50"/>
                </a:solidFill>
                <a:latin typeface="Times New Roman" panose="02020603050405020304" pitchFamily="1"/>
              </a:rPr>
              <a:t> La pedagogia contemporanea ha dovuto ripensare in modo radicale le prassi educative e scolastiche. </a:t>
            </a:r>
          </a:p>
          <a:p>
            <a:pPr marL="320040" marR="365760" indent="320040" algn="just">
              <a:lnSpc>
                <a:spcPts val="2000"/>
              </a:lnSpc>
              <a:spcBef>
                <a:spcPts val="890"/>
              </a:spcBef>
              <a:spcAft>
                <a:spcPts val="0"/>
              </a:spcAft>
              <a:buFont typeface="Times New Roman"/>
              <a:buAutoNum type="arabicPeriod" startAt="2"/>
            </a:pPr>
            <a:r>
              <a:rPr lang="it-IT" sz="1850" b="1" u="sng" spc="0">
                <a:solidFill>
                  <a:srgbClr val="006FC0"/>
                </a:solidFill>
                <a:latin typeface="Times New Roman" panose="02020603050405020304" pitchFamily="1"/>
              </a:rPr>
              <a:t>Ecologia:</a:t>
            </a: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 la quale ha posto in rilievo nuovi valori esaltando un rapporto diverso tra uomo e ambiente. </a:t>
            </a:r>
          </a:p>
          <a:p>
            <a:pPr marL="320040" marR="365760" indent="320040" algn="just">
              <a:lnSpc>
                <a:spcPts val="2000"/>
              </a:lnSpc>
              <a:spcBef>
                <a:spcPts val="940"/>
              </a:spcBef>
              <a:spcAft>
                <a:spcPts val="0"/>
              </a:spcAft>
              <a:buFont typeface="Times New Roman"/>
              <a:buAutoNum type="arabicPeriod"/>
            </a:pPr>
            <a:r>
              <a:rPr lang="it-IT" sz="1850" b="1" u="sng" spc="0">
                <a:solidFill>
                  <a:srgbClr val="C00000"/>
                </a:solidFill>
                <a:latin typeface="Times New Roman" panose="02020603050405020304" pitchFamily="1"/>
              </a:rPr>
              <a:t>Intercultura:</a:t>
            </a: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 la vita sociale contemporanea è caratterizzata da vari movimenti di popoli, migrazioni e fusioni con altri popoli sollevando nuovi e complessi problemi educativi. La pedagogia si è dovuta attrezzare per la comprensione delle altre culture elaborando metodologie di dialogo e di apprendimento. </a:t>
            </a:r>
          </a:p>
          <a:p>
            <a:pPr marL="320040" marR="0" indent="320040" algn="just">
              <a:lnSpc>
                <a:spcPts val="2100"/>
              </a:lnSpc>
              <a:spcBef>
                <a:spcPts val="825"/>
              </a:spcBef>
              <a:spcAft>
                <a:spcPts val="0"/>
              </a:spcAft>
              <a:buFont typeface="Times New Roman"/>
              <a:buAutoNum type="arabicPeriod"/>
            </a:pPr>
            <a:r>
              <a:rPr lang="it-IT" sz="1850" b="1" spc="0">
                <a:solidFill>
                  <a:srgbClr val="B38707"/>
                </a:solidFill>
                <a:latin typeface="Times New Roman" panose="02020603050405020304" pitchFamily="1"/>
              </a:rPr>
              <a:t>Aumento eredito </a:t>
            </a:r>
            <a:r>
              <a:rPr lang="it-IT" sz="1600" b="1" spc="-5">
                <a:solidFill>
                  <a:srgbClr val="B38707"/>
                </a:solidFill>
                <a:latin typeface="Times New Roman" panose="02020603050405020304" pitchFamily="1"/>
              </a:rPr>
              <a:t>di </a:t>
            </a:r>
            <a:r>
              <a:rPr lang="it-IT" sz="1850" b="1" spc="0">
                <a:solidFill>
                  <a:srgbClr val="B38707"/>
                </a:solidFill>
                <a:latin typeface="Times New Roman" panose="02020603050405020304" pitchFamily="1"/>
              </a:rPr>
              <a:t>vita</a:t>
            </a:r>
            <a:r>
              <a:rPr lang="it-IT" sz="1850" b="1" spc="0">
                <a:solidFill>
                  <a:srgbClr val="000000"/>
                </a:solidFill>
                <a:latin typeface="Times New Roman" panose="02020603050405020304" pitchFamily="1"/>
              </a:rPr>
              <a:t> : </a:t>
            </a:r>
            <a:r>
              <a:rPr lang="it-IT" sz="1850" spc="0">
                <a:solidFill>
                  <a:srgbClr val="000000"/>
                </a:solidFill>
                <a:latin typeface="Times New Roman" panose="02020603050405020304" pitchFamily="1"/>
              </a:rPr>
              <a:t>riqualificare l'età adulta come un'età vitale e </a:t>
            </a:r>
          </a:p>
          <a:p>
            <a:pPr marL="320040" marR="365760" indent="0" algn="just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lang="it-IT" sz="1850" spc="0">
                <a:solidFill>
                  <a:srgbClr val="000000"/>
                </a:solidFill>
                <a:latin typeface="Times New Roman" panose="02020603050405020304" pitchFamily="1"/>
              </a:rPr>
              <a:t>attiva, stimolando interessi e impegni , ricollocandola nella vita sociale </a:t>
            </a:r>
            <a:r>
              <a:rPr lang="it-IT" sz="1600" spc="0">
                <a:solidFill>
                  <a:srgbClr val="000000"/>
                </a:solidFill>
                <a:latin typeface="Times New Roman" panose="02020603050405020304" pitchFamily="1"/>
              </a:rPr>
              <a:t>in una logica di continuo apprendimento. </a:t>
            </a:r>
          </a:p>
          <a:p>
            <a:pPr marL="0" marR="0" indent="0" algn="ctr">
              <a:lnSpc>
                <a:spcPts val="1400"/>
              </a:lnSpc>
              <a:spcBef>
                <a:spcPts val="7680"/>
              </a:spcBef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egnaposto testo 274"/>
          <p:cNvSpPr>
            <a:spLocks noGrp="1"/>
          </p:cNvSpPr>
          <p:nvPr>
            <p:ph type="body" idx="10"/>
          </p:nvPr>
        </p:nvSpPr>
        <p:spPr>
          <a:xfrm>
            <a:off x="541655" y="596900"/>
            <a:ext cx="8177530" cy="5422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91440" indent="0" algn="r">
              <a:lnSpc>
                <a:spcPts val="3900"/>
              </a:lnSpc>
              <a:spcAft>
                <a:spcPts val="310"/>
              </a:spcAft>
            </a:pPr>
            <a:r>
              <a:rPr lang="it-IT" sz="2900" b="1" spc="155">
                <a:solidFill>
                  <a:srgbClr val="FF0000"/>
                </a:solidFill>
                <a:latin typeface="Tahoma" panose="02020603050405020304" pitchFamily="2"/>
              </a:rPr>
              <a:t>Nuove prospettive </a:t>
            </a:r>
          </a:p>
        </p:txBody>
      </p:sp>
      <p:sp>
        <p:nvSpPr>
          <p:cNvPr id="276" name="Segnaposto testo 275"/>
          <p:cNvSpPr>
            <a:spLocks noGrp="1"/>
          </p:cNvSpPr>
          <p:nvPr>
            <p:ph type="body" idx="10"/>
          </p:nvPr>
        </p:nvSpPr>
        <p:spPr>
          <a:xfrm>
            <a:off x="541655" y="1139190"/>
            <a:ext cx="8177530" cy="52838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65100" rIns="0" bIns="0" anchor="t"/>
          <a:lstStyle/>
          <a:p>
            <a:pPr marL="274320" marR="0" indent="0" algn="just">
              <a:lnSpc>
                <a:spcPts val="3100"/>
              </a:lnSpc>
              <a:spcAft>
                <a:spcPts val="0"/>
              </a:spcAft>
            </a:pPr>
            <a:r>
              <a:rPr lang="it-IT" sz="2550" b="1" spc="25">
                <a:solidFill>
                  <a:srgbClr val="000000"/>
                </a:solidFill>
                <a:latin typeface="Times New Roman" panose="02020603050405020304" pitchFamily="1"/>
              </a:rPr>
              <a:t>Europa 2020 </a:t>
            </a:r>
          </a:p>
          <a:p>
            <a:pPr marL="45720" marR="0" indent="228600" algn="just">
              <a:lnSpc>
                <a:spcPts val="2700"/>
              </a:lnSpc>
              <a:spcBef>
                <a:spcPts val="4750"/>
              </a:spcBef>
              <a:spcAft>
                <a:spcPts val="0"/>
              </a:spcAft>
              <a:buFont typeface="Times New Roman"/>
              <a:buChar char="4"/>
            </a:pPr>
            <a:r>
              <a:rPr lang="it-IT" sz="2550" b="1" spc="15">
                <a:solidFill>
                  <a:srgbClr val="006FC0"/>
                </a:solidFill>
                <a:latin typeface="Times New Roman" panose="02020603050405020304" pitchFamily="1"/>
              </a:rPr>
              <a:t>Crescita intelligente:</a:t>
            </a:r>
            <a:r>
              <a:rPr lang="it-IT" sz="2550" spc="15">
                <a:solidFill>
                  <a:srgbClr val="000000"/>
                </a:solidFill>
                <a:latin typeface="Times New Roman" panose="02020603050405020304" pitchFamily="1"/>
              </a:rPr>
              <a:t> basata sulla conoscenza e </a:t>
            </a:r>
          </a:p>
          <a:p>
            <a:pPr marL="274320" marR="0" indent="0" algn="just">
              <a:lnSpc>
                <a:spcPts val="3000"/>
              </a:lnSpc>
              <a:spcBef>
                <a:spcPts val="115"/>
              </a:spcBef>
              <a:spcAft>
                <a:spcPts val="0"/>
              </a:spcAft>
            </a:pPr>
            <a:r>
              <a:rPr lang="it-IT" sz="2550" spc="35">
                <a:solidFill>
                  <a:srgbClr val="000000"/>
                </a:solidFill>
                <a:latin typeface="Times New Roman" panose="02020603050405020304" pitchFamily="1"/>
              </a:rPr>
              <a:t>sull'innovazione </a:t>
            </a:r>
          </a:p>
          <a:p>
            <a:pPr marL="274320" marR="0" indent="0" algn="just">
              <a:lnSpc>
                <a:spcPts val="3000"/>
              </a:lnSpc>
              <a:spcBef>
                <a:spcPts val="765"/>
              </a:spcBef>
              <a:spcAft>
                <a:spcPts val="0"/>
              </a:spcAft>
            </a:pPr>
            <a:r>
              <a:rPr lang="it-IT" sz="2550" b="1" spc="10">
                <a:solidFill>
                  <a:srgbClr val="006600"/>
                </a:solidFill>
                <a:latin typeface="Times New Roman" panose="02020603050405020304" pitchFamily="1"/>
              </a:rPr>
              <a:t>Crescita sostenibile:</a:t>
            </a:r>
            <a:r>
              <a:rPr lang="it-IT" sz="2550" spc="10">
                <a:solidFill>
                  <a:srgbClr val="000000"/>
                </a:solidFill>
                <a:latin typeface="Times New Roman" panose="02020603050405020304" pitchFamily="1"/>
              </a:rPr>
              <a:t> più efficiente rispetto alle risorse, </a:t>
            </a:r>
          </a:p>
          <a:p>
            <a:pPr marL="274320" marR="0" indent="0" algn="just">
              <a:lnSpc>
                <a:spcPts val="3000"/>
              </a:lnSpc>
              <a:spcBef>
                <a:spcPts val="115"/>
              </a:spcBef>
              <a:spcAft>
                <a:spcPts val="0"/>
              </a:spcAft>
            </a:pPr>
            <a:r>
              <a:rPr lang="it-IT" sz="2550" spc="20">
                <a:solidFill>
                  <a:srgbClr val="000000"/>
                </a:solidFill>
                <a:latin typeface="Times New Roman" panose="02020603050405020304" pitchFamily="1"/>
              </a:rPr>
              <a:t>più verde, più competitiva </a:t>
            </a:r>
          </a:p>
          <a:p>
            <a:pPr marL="45720" marR="0" indent="228600" algn="just">
              <a:lnSpc>
                <a:spcPts val="2700"/>
              </a:lnSpc>
              <a:spcBef>
                <a:spcPts val="1050"/>
              </a:spcBef>
              <a:spcAft>
                <a:spcPts val="0"/>
              </a:spcAft>
              <a:buFont typeface="Times New Roman"/>
              <a:buChar char="4"/>
            </a:pPr>
            <a:r>
              <a:rPr lang="it-IT" sz="2550" b="1" spc="15">
                <a:solidFill>
                  <a:srgbClr val="B38707"/>
                </a:solidFill>
                <a:latin typeface="Times New Roman" panose="02020603050405020304" pitchFamily="1"/>
              </a:rPr>
              <a:t>Crescita inclusiva:</a:t>
            </a:r>
            <a:r>
              <a:rPr lang="it-IT" sz="2550" spc="15">
                <a:solidFill>
                  <a:srgbClr val="000000"/>
                </a:solidFill>
                <a:latin typeface="Times New Roman" panose="02020603050405020304" pitchFamily="1"/>
              </a:rPr>
              <a:t> attenta alla coesione sociale e </a:t>
            </a:r>
          </a:p>
          <a:p>
            <a:pPr marL="274320" marR="0" indent="0" algn="just">
              <a:lnSpc>
                <a:spcPts val="3000"/>
              </a:lnSpc>
              <a:spcBef>
                <a:spcPts val="105"/>
              </a:spcBef>
              <a:spcAft>
                <a:spcPts val="12930"/>
              </a:spcAft>
            </a:pPr>
            <a:r>
              <a:rPr lang="it-IT" sz="2550" spc="10">
                <a:solidFill>
                  <a:srgbClr val="000000"/>
                </a:solidFill>
                <a:latin typeface="Times New Roman" panose="02020603050405020304" pitchFamily="1"/>
              </a:rPr>
              <a:t>territoriale </a:t>
            </a:r>
          </a:p>
        </p:txBody>
      </p:sp>
      <p:sp>
        <p:nvSpPr>
          <p:cNvPr id="277" name="Segnaposto testo 276"/>
          <p:cNvSpPr>
            <a:spLocks noGrp="1"/>
          </p:cNvSpPr>
          <p:nvPr>
            <p:ph type="body" idx="10"/>
          </p:nvPr>
        </p:nvSpPr>
        <p:spPr>
          <a:xfrm>
            <a:off x="541655" y="6423025"/>
            <a:ext cx="817753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egnaposto testo 281"/>
          <p:cNvSpPr>
            <a:spLocks noGrp="1"/>
          </p:cNvSpPr>
          <p:nvPr>
            <p:ph type="body" idx="10"/>
          </p:nvPr>
        </p:nvSpPr>
        <p:spPr>
          <a:xfrm>
            <a:off x="311150" y="2571750"/>
            <a:ext cx="8177530" cy="37750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548640" marR="0" indent="0" algn="l">
              <a:lnSpc>
                <a:spcPts val="4300"/>
              </a:lnSpc>
              <a:spcAft>
                <a:spcPts val="0"/>
              </a:spcAft>
            </a:pPr>
            <a:r>
              <a:rPr lang="it-IT" sz="4000" b="1" spc="90">
                <a:solidFill>
                  <a:srgbClr val="FF0000"/>
                </a:solidFill>
                <a:latin typeface="Garamond" panose="02020603050405020304" pitchFamily="1"/>
              </a:rPr>
              <a:t>Aspetti metodologico-didattici </a:t>
            </a:r>
          </a:p>
          <a:p>
            <a:pPr marL="548640" marR="0" indent="0" algn="l"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4000" b="1" spc="120">
                <a:solidFill>
                  <a:srgbClr val="FF0000"/>
                </a:solidFill>
                <a:latin typeface="Garamond" panose="02020603050405020304" pitchFamily="1"/>
              </a:rPr>
              <a:t>derivati dagli studi delle scienze </a:t>
            </a:r>
          </a:p>
          <a:p>
            <a:pPr marL="548640" marR="0" indent="0" algn="l">
              <a:lnSpc>
                <a:spcPts val="4300"/>
              </a:lnSpc>
              <a:spcBef>
                <a:spcPts val="0"/>
              </a:spcBef>
              <a:spcAft>
                <a:spcPts val="16740"/>
              </a:spcAft>
            </a:pPr>
            <a:r>
              <a:rPr lang="it-IT" sz="4000" b="1" spc="75">
                <a:solidFill>
                  <a:srgbClr val="FF0000"/>
                </a:solidFill>
                <a:latin typeface="Garamond" panose="02020603050405020304" pitchFamily="1"/>
              </a:rPr>
              <a:t>dell'educazione </a:t>
            </a:r>
          </a:p>
        </p:txBody>
      </p:sp>
      <p:sp>
        <p:nvSpPr>
          <p:cNvPr id="283" name="Segnaposto testo 282"/>
          <p:cNvSpPr>
            <a:spLocks noGrp="1"/>
          </p:cNvSpPr>
          <p:nvPr>
            <p:ph type="body" idx="10"/>
          </p:nvPr>
        </p:nvSpPr>
        <p:spPr>
          <a:xfrm>
            <a:off x="311150" y="6346825"/>
            <a:ext cx="8382000" cy="3079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3660" rIns="0" bIns="0" anchor="t"/>
          <a:lstStyle/>
          <a:p>
            <a:pPr marL="137160" marR="0" indent="0" algn="l">
              <a:lnSpc>
                <a:spcPts val="1600"/>
              </a:lnSpc>
              <a:spcAft>
                <a:spcPts val="190"/>
              </a:spcAft>
              <a:tabLst>
                <a:tab pos="3108960" algn="l"/>
              </a:tabLst>
            </a:pPr>
            <a:r>
              <a:rPr lang="it-IT" sz="1150" b="1" spc="-10">
                <a:solidFill>
                  <a:srgbClr val="9FB8CD"/>
                </a:solidFill>
                <a:latin typeface="Tahoma" panose="02020603050405020304" pitchFamily="2"/>
              </a:rPr>
              <a:t>P</a:t>
            </a:r>
            <a:r>
              <a:rPr lang="it-IT" sz="100" b="1" spc="-10">
                <a:solidFill>
                  <a:srgbClr val="464652"/>
                </a:solidFill>
                <a:latin typeface="Tahoma" panose="02020603050405020304" pitchFamily="2"/>
              </a:rPr>
              <a:t> </a:t>
            </a:r>
            <a:r>
              <a:rPr lang="it-IT" sz="1150" b="1" spc="-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50" b="1" spc="-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50" b="1" spc="-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egnaposto testo 289"/>
          <p:cNvSpPr>
            <a:spLocks noGrp="1"/>
          </p:cNvSpPr>
          <p:nvPr>
            <p:ph type="body" idx="10"/>
          </p:nvPr>
        </p:nvSpPr>
        <p:spPr>
          <a:xfrm>
            <a:off x="926465" y="152400"/>
            <a:ext cx="69723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/>
          <a:lstStyle/>
          <a:p>
            <a:pPr marL="0" marR="0" indent="0" algn="ctr">
              <a:lnSpc>
                <a:spcPts val="3600"/>
              </a:lnSpc>
              <a:spcAft>
                <a:spcPts val="0"/>
              </a:spcAft>
            </a:pPr>
            <a:r>
              <a:rPr lang="it-IT" sz="3150" b="1" i="1" spc="20">
                <a:solidFill>
                  <a:srgbClr val="FF0000"/>
                </a:solidFill>
                <a:latin typeface="Times New Roman" panose="02020603050405020304" pitchFamily="1"/>
              </a:rPr>
              <a:t>Metodologie </a:t>
            </a:r>
            <a:r>
              <a:rPr lang="it-IT" sz="3150" b="1" spc="20">
                <a:solidFill>
                  <a:srgbClr val="FF0000"/>
                </a:solidFill>
                <a:latin typeface="Times New Roman" panose="02020603050405020304" pitchFamily="1"/>
              </a:rPr>
              <a:t>DI APPRENDIMENTO </a:t>
            </a:r>
            <a:r>
              <a:rPr lang="it-IT" sz="3150" b="1" i="1" spc="20">
                <a:solidFill>
                  <a:srgbClr val="FF0000"/>
                </a:solidFill>
                <a:latin typeface="Times New Roman" panose="02020603050405020304" pitchFamily="1"/>
              </a:rPr>
              <a:t>a </a:t>
            </a:r>
          </a:p>
          <a:p>
            <a:pPr marL="0" marR="0" indent="0" algn="ctr">
              <a:lnSpc>
                <a:spcPts val="3600"/>
              </a:lnSpc>
              <a:spcBef>
                <a:spcPts val="225"/>
              </a:spcBef>
              <a:spcAft>
                <a:spcPts val="200"/>
              </a:spcAft>
            </a:pPr>
            <a:r>
              <a:rPr lang="it-IT" sz="3150" b="1" i="1" spc="5">
                <a:solidFill>
                  <a:srgbClr val="FF0000"/>
                </a:solidFill>
                <a:latin typeface="Times New Roman" panose="02020603050405020304" pitchFamily="1"/>
              </a:rPr>
              <a:t>confronto </a:t>
            </a:r>
          </a:p>
        </p:txBody>
      </p:sp>
      <p:sp>
        <p:nvSpPr>
          <p:cNvPr id="291" name="Segnaposto testo 290"/>
          <p:cNvSpPr>
            <a:spLocks noGrp="1"/>
          </p:cNvSpPr>
          <p:nvPr>
            <p:ph type="body" idx="10"/>
          </p:nvPr>
        </p:nvSpPr>
        <p:spPr>
          <a:xfrm>
            <a:off x="926465" y="1139190"/>
            <a:ext cx="6972300" cy="9671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48335" rIns="0" bIns="0" anchor="t">
            <a:normAutofit fontScale="85000"/>
          </a:bodyPr>
          <a:lstStyle/>
          <a:p>
            <a:pPr marL="0" marR="0" indent="0" algn="l">
              <a:lnSpc>
                <a:spcPts val="2500"/>
              </a:lnSpc>
              <a:spcAft>
                <a:spcPts val="0"/>
              </a:spcAft>
            </a:pPr>
            <a:r>
              <a:rPr lang="it-IT" sz="2250" b="1" spc="-50">
                <a:solidFill>
                  <a:srgbClr val="000000"/>
                </a:solidFill>
                <a:latin typeface="Arial" panose="02020603050405020304" pitchFamily="2"/>
              </a:rPr>
              <a:t>PASSIVE </a:t>
            </a:r>
          </a:p>
        </p:txBody>
      </p:sp>
      <p:sp>
        <p:nvSpPr>
          <p:cNvPr id="299" name="Segnaposto testo 298"/>
          <p:cNvSpPr>
            <a:spLocks noGrp="1"/>
          </p:cNvSpPr>
          <p:nvPr>
            <p:ph type="body" idx="10"/>
          </p:nvPr>
        </p:nvSpPr>
        <p:spPr>
          <a:xfrm>
            <a:off x="3233420" y="6432550"/>
            <a:ext cx="2844800" cy="1841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0"/>
              </a:spcAft>
            </a:pPr>
            <a:r>
              <a:rPr lang="it-IT" sz="1250" b="1" spc="-20">
                <a:solidFill>
                  <a:srgbClr val="000000"/>
                </a:solidFill>
                <a:latin typeface="Arial" panose="02020603050405020304" pitchFamily="2"/>
              </a:rPr>
              <a:t>2 — 04 -2016 Dott.ssa Laura Donà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452755" y="571500"/>
            <a:ext cx="8242300" cy="5676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970" rIns="0" bIns="0" anchor="t"/>
          <a:lstStyle/>
          <a:p>
            <a:pPr marL="0" marR="68580" indent="0" algn="r">
              <a:lnSpc>
                <a:spcPts val="4200"/>
              </a:lnSpc>
              <a:spcAft>
                <a:spcPts val="160"/>
              </a:spcAft>
            </a:pPr>
            <a:r>
              <a:rPr lang="it-IT" sz="3500" b="1" spc="40">
                <a:solidFill>
                  <a:srgbClr val="FF0000"/>
                </a:solidFill>
                <a:latin typeface="Bookman Old Style" panose="02020603050405020304" pitchFamily="1"/>
              </a:rPr>
              <a:t>La psicologia dello sviluppo </a:t>
            </a:r>
          </a:p>
        </p:txBody>
      </p:sp>
      <p:sp>
        <p:nvSpPr>
          <p:cNvPr id="26" name="Segnaposto testo 25"/>
          <p:cNvSpPr>
            <a:spLocks noGrp="1"/>
          </p:cNvSpPr>
          <p:nvPr>
            <p:ph type="body" idx="10"/>
          </p:nvPr>
        </p:nvSpPr>
        <p:spPr>
          <a:xfrm>
            <a:off x="452755" y="1139190"/>
            <a:ext cx="8242300" cy="52076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68910" rIns="0" bIns="0" anchor="t">
            <a:normAutofit fontScale="90000"/>
          </a:bodyPr>
          <a:lstStyle/>
          <a:p>
            <a:pPr marL="137160" marR="0" indent="228600" algn="just">
              <a:lnSpc>
                <a:spcPts val="3500"/>
              </a:lnSpc>
              <a:spcAft>
                <a:spcPts val="0"/>
              </a:spcAft>
              <a:buFont typeface="Tahoma"/>
              <a:buChar char="4"/>
            </a:pPr>
            <a:r>
              <a:rPr lang="it-IT" sz="2600" b="1" spc="95">
                <a:solidFill>
                  <a:srgbClr val="FF0000"/>
                </a:solidFill>
                <a:latin typeface="Tahoma" panose="02020603050405020304" pitchFamily="2"/>
              </a:rPr>
              <a:t>Rappresenta l'evoluzione della psicologia </a:t>
            </a:r>
          </a:p>
          <a:p>
            <a:pPr marL="365760" marR="0" indent="0" algn="just">
              <a:lnSpc>
                <a:spcPts val="3600"/>
              </a:lnSpc>
              <a:spcBef>
                <a:spcPts val="285"/>
              </a:spcBef>
              <a:spcAft>
                <a:spcPts val="0"/>
              </a:spcAft>
            </a:pPr>
            <a:r>
              <a:rPr lang="it-IT" sz="2600" b="1" spc="65">
                <a:solidFill>
                  <a:srgbClr val="FF0000"/>
                </a:solidFill>
                <a:latin typeface="Tahoma" panose="02020603050405020304" pitchFamily="2"/>
              </a:rPr>
              <a:t>dell'età evolutiva </a:t>
            </a:r>
          </a:p>
          <a:p>
            <a:pPr marL="365760" marR="0" indent="0" algn="just">
              <a:lnSpc>
                <a:spcPts val="3600"/>
              </a:lnSpc>
              <a:spcBef>
                <a:spcPts val="860"/>
              </a:spcBef>
              <a:spcAft>
                <a:spcPts val="0"/>
              </a:spcAft>
            </a:pPr>
            <a:r>
              <a:rPr lang="it-IT" sz="2600" b="1" spc="95">
                <a:solidFill>
                  <a:srgbClr val="000000"/>
                </a:solidFill>
                <a:latin typeface="Tahoma" panose="02020603050405020304" pitchFamily="2"/>
              </a:rPr>
              <a:t>Studia l'evoluzione e lo sviluppo del </a:t>
            </a:r>
          </a:p>
          <a:p>
            <a:pPr marL="365760" marR="0" indent="0" algn="just">
              <a:lnSpc>
                <a:spcPts val="3600"/>
              </a:lnSpc>
              <a:spcBef>
                <a:spcPts val="300"/>
              </a:spcBef>
              <a:spcAft>
                <a:spcPts val="0"/>
              </a:spcAft>
            </a:pPr>
            <a:r>
              <a:rPr lang="it-IT" sz="2600" b="1" spc="90">
                <a:solidFill>
                  <a:srgbClr val="FF0000"/>
                </a:solidFill>
                <a:latin typeface="Tahoma" panose="02020603050405020304" pitchFamily="2"/>
              </a:rPr>
              <a:t>comportamento</a:t>
            </a:r>
            <a:r>
              <a:rPr lang="it-IT" sz="2600" b="1" spc="90">
                <a:solidFill>
                  <a:srgbClr val="000000"/>
                </a:solidFill>
                <a:latin typeface="Tahoma" panose="02020603050405020304" pitchFamily="2"/>
              </a:rPr>
              <a:t> umano, dalla nascita alla </a:t>
            </a:r>
          </a:p>
          <a:p>
            <a:pPr marL="365760" marR="0" indent="0" algn="just">
              <a:lnSpc>
                <a:spcPts val="3600"/>
              </a:lnSpc>
              <a:spcBef>
                <a:spcPts val="240"/>
              </a:spcBef>
              <a:spcAft>
                <a:spcPts val="0"/>
              </a:spcAft>
            </a:pPr>
            <a:r>
              <a:rPr lang="it-IT" sz="2600" b="1" spc="145">
                <a:solidFill>
                  <a:srgbClr val="000000"/>
                </a:solidFill>
                <a:latin typeface="Tahoma" panose="02020603050405020304" pitchFamily="2"/>
              </a:rPr>
              <a:t>morte </a:t>
            </a:r>
          </a:p>
          <a:p>
            <a:pPr marL="137160" marR="0" indent="228600" algn="just">
              <a:lnSpc>
                <a:spcPts val="3800"/>
              </a:lnSpc>
              <a:spcBef>
                <a:spcPts val="5065"/>
              </a:spcBef>
              <a:spcAft>
                <a:spcPts val="0"/>
              </a:spcAft>
              <a:buFont typeface="Tahoma"/>
              <a:buChar char="4"/>
            </a:pPr>
            <a:r>
              <a:rPr lang="it-IT" sz="2600" b="1" i="1" spc="125">
                <a:solidFill>
                  <a:srgbClr val="6F2F9F"/>
                </a:solidFill>
                <a:latin typeface="Tahoma" panose="02020603050405020304" pitchFamily="2"/>
              </a:rPr>
              <a:t>È una dicitura </a:t>
            </a:r>
            <a:r>
              <a:rPr lang="it-IT" sz="2600" b="1" spc="125">
                <a:solidFill>
                  <a:srgbClr val="6F2F9F"/>
                </a:solidFill>
                <a:latin typeface="Tahoma" panose="02020603050405020304" pitchFamily="2"/>
              </a:rPr>
              <a:t>recente </a:t>
            </a:r>
            <a:r>
              <a:rPr lang="it-IT" sz="2600" b="1" i="1" spc="125">
                <a:solidFill>
                  <a:srgbClr val="6F2F9F"/>
                </a:solidFill>
                <a:latin typeface="Tahoma" panose="02020603050405020304" pitchFamily="2"/>
              </a:rPr>
              <a:t>collegata all'idea di</a:t>
            </a:r>
            <a:r>
              <a:rPr lang="it-IT" sz="2600" b="1" i="1" spc="125">
                <a:solidFill>
                  <a:srgbClr val="FF0000"/>
                </a:solidFill>
                <a:latin typeface="Tahoma" panose="02020603050405020304" pitchFamily="2"/>
              </a:rPr>
              <a:t> life-long-</a:t>
            </a:r>
          </a:p>
          <a:p>
            <a:pPr marL="365760" marR="0" indent="0" algn="just">
              <a:lnSpc>
                <a:spcPts val="38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2600" b="1" i="1" spc="170">
                <a:solidFill>
                  <a:srgbClr val="FF0000"/>
                </a:solidFill>
                <a:latin typeface="Tahoma" panose="02020603050405020304" pitchFamily="2"/>
              </a:rPr>
              <a:t>leaming</a:t>
            </a:r>
            <a:r>
              <a:rPr lang="it-IT" sz="2600" b="1" spc="170">
                <a:solidFill>
                  <a:srgbClr val="6F2F9F"/>
                </a:solidFill>
                <a:latin typeface="Tahoma" panose="02020603050405020304" pitchFamily="2"/>
              </a:rPr>
              <a:t> e </a:t>
            </a:r>
            <a:r>
              <a:rPr lang="it-IT" sz="2600" b="1" i="1" spc="170">
                <a:solidFill>
                  <a:srgbClr val="6F2F9F"/>
                </a:solidFill>
                <a:latin typeface="Tahoma" panose="02020603050405020304" pitchFamily="2"/>
              </a:rPr>
              <a:t>alla diffusione di studi sulla persona </a:t>
            </a:r>
          </a:p>
          <a:p>
            <a:pPr marL="365760" marR="0" indent="0" algn="just">
              <a:lnSpc>
                <a:spcPts val="3800"/>
              </a:lnSpc>
              <a:spcBef>
                <a:spcPts val="5"/>
              </a:spcBef>
              <a:spcAft>
                <a:spcPts val="3670"/>
              </a:spcAft>
            </a:pPr>
            <a:r>
              <a:rPr lang="it-IT" sz="2600" b="1" i="1" spc="145">
                <a:solidFill>
                  <a:srgbClr val="6F2F9F"/>
                </a:solidFill>
                <a:latin typeface="Tahoma" panose="02020603050405020304" pitchFamily="2"/>
              </a:rPr>
              <a:t>umana nelle differenti età riguardanti il ciclo di vita </a:t>
            </a:r>
          </a:p>
        </p:txBody>
      </p:sp>
      <p:sp>
        <p:nvSpPr>
          <p:cNvPr id="27" name="Segnaposto testo 26"/>
          <p:cNvSpPr>
            <a:spLocks noGrp="1"/>
          </p:cNvSpPr>
          <p:nvPr>
            <p:ph type="body" idx="10"/>
          </p:nvPr>
        </p:nvSpPr>
        <p:spPr>
          <a:xfrm>
            <a:off x="452755" y="6346825"/>
            <a:ext cx="8242300" cy="2698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4295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egnaposto testo 304"/>
          <p:cNvSpPr>
            <a:spLocks noGrp="1"/>
          </p:cNvSpPr>
          <p:nvPr>
            <p:ph type="body" idx="10"/>
          </p:nvPr>
        </p:nvSpPr>
        <p:spPr>
          <a:xfrm>
            <a:off x="678815" y="749300"/>
            <a:ext cx="8177530" cy="389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160" rIns="0" bIns="0" anchor="t">
            <a:normAutofit fontScale="95000"/>
          </a:bodyPr>
          <a:lstStyle/>
          <a:p>
            <a:pPr marL="0" marR="68580" indent="0" algn="r">
              <a:lnSpc>
                <a:spcPts val="2900"/>
              </a:lnSpc>
              <a:spcAft>
                <a:spcPts val="0"/>
              </a:spcAft>
            </a:pPr>
            <a:r>
              <a:rPr lang="it-IT" sz="2950" b="1" spc="20">
                <a:solidFill>
                  <a:srgbClr val="FF0000"/>
                </a:solidFill>
                <a:latin typeface="Tahoma" panose="02020603050405020304" pitchFamily="2"/>
              </a:rPr>
              <a:t>LEZIONE FRONTALE </a:t>
            </a:r>
          </a:p>
        </p:txBody>
      </p:sp>
      <p:sp>
        <p:nvSpPr>
          <p:cNvPr id="306" name="Segnaposto testo 305"/>
          <p:cNvSpPr>
            <a:spLocks noGrp="1"/>
          </p:cNvSpPr>
          <p:nvPr>
            <p:ph type="body" idx="10"/>
          </p:nvPr>
        </p:nvSpPr>
        <p:spPr>
          <a:xfrm>
            <a:off x="678815" y="1139190"/>
            <a:ext cx="8177530" cy="36887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87325" rIns="0" bIns="0" anchor="t"/>
          <a:lstStyle/>
          <a:p>
            <a:pPr marL="365760" marR="0" indent="0" algn="just">
              <a:lnSpc>
                <a:spcPts val="2800"/>
              </a:lnSpc>
              <a:spcAft>
                <a:spcPts val="0"/>
              </a:spcAft>
            </a:pPr>
            <a:r>
              <a:rPr lang="it-IT" sz="2400" u="sng" spc="0">
                <a:solidFill>
                  <a:srgbClr val="000000"/>
                </a:solidFill>
                <a:latin typeface="Times New Roman" panose="02020603050405020304" pitchFamily="1"/>
              </a:rPr>
              <a:t>Considerata una metodologia passiva, può divenire una </a:t>
            </a:r>
          </a:p>
          <a:p>
            <a:pPr marL="365760" marR="0" indent="0" algn="just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u="sng" spc="0">
                <a:solidFill>
                  <a:srgbClr val="000000"/>
                </a:solidFill>
                <a:latin typeface="Times New Roman" panose="02020603050405020304" pitchFamily="1"/>
              </a:rPr>
              <a:t>metodologia attiva</a:t>
            </a: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 se seguita da una discussione, o da un </a:t>
            </a:r>
          </a:p>
          <a:p>
            <a:pPr marL="365760" marR="0" indent="0" algn="just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dibattito sui punti di vista di ciascuno rispetto </a:t>
            </a:r>
          </a:p>
          <a:p>
            <a:pPr marL="365760" marR="0" indent="0" algn="just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all'argomento/tema della lezione. </a:t>
            </a:r>
          </a:p>
          <a:p>
            <a:pPr marL="137160" marR="0" indent="228600" algn="just">
              <a:lnSpc>
                <a:spcPts val="2500"/>
              </a:lnSpc>
              <a:spcBef>
                <a:spcPts val="4440"/>
              </a:spcBef>
              <a:spcAft>
                <a:spcPts val="0"/>
              </a:spcAft>
              <a:buFont typeface="Times New Roman"/>
              <a:buChar char="4"/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La conduzione di una lezione attiva richiede che il docente </a:t>
            </a:r>
          </a:p>
          <a:p>
            <a:pPr marL="365760" marR="0" indent="0" algn="just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abbia informazioni approfondite sulle caratteristiche della </a:t>
            </a:r>
          </a:p>
          <a:p>
            <a:pPr marL="365760" marR="0" indent="0" algn="just">
              <a:lnSpc>
                <a:spcPts val="2900"/>
              </a:lnSpc>
              <a:spcBef>
                <a:spcPts val="25"/>
              </a:spcBef>
              <a:spcAft>
                <a:spcPts val="3335"/>
              </a:spcAft>
            </a:pPr>
            <a:r>
              <a:rPr lang="it-IT" sz="2400" spc="-25">
                <a:solidFill>
                  <a:srgbClr val="000000"/>
                </a:solidFill>
                <a:latin typeface="Times New Roman" panose="02020603050405020304" pitchFamily="1"/>
              </a:rPr>
              <a:t>classe. </a:t>
            </a:r>
          </a:p>
        </p:txBody>
      </p:sp>
      <p:sp>
        <p:nvSpPr>
          <p:cNvPr id="309" name="Segnaposto testo 308"/>
          <p:cNvSpPr>
            <a:spLocks noGrp="1"/>
          </p:cNvSpPr>
          <p:nvPr>
            <p:ph type="body" idx="10"/>
          </p:nvPr>
        </p:nvSpPr>
        <p:spPr>
          <a:xfrm>
            <a:off x="678815" y="6420485"/>
            <a:ext cx="8177530" cy="1962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egnaposto testo 314"/>
          <p:cNvSpPr>
            <a:spLocks noGrp="1"/>
          </p:cNvSpPr>
          <p:nvPr>
            <p:ph type="body" idx="10"/>
          </p:nvPr>
        </p:nvSpPr>
        <p:spPr>
          <a:xfrm>
            <a:off x="4166870" y="431800"/>
            <a:ext cx="4343400" cy="4095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/>
          <a:lstStyle/>
          <a:p>
            <a:pPr marL="0" marR="0" indent="0" algn="l">
              <a:lnSpc>
                <a:spcPts val="3100"/>
              </a:lnSpc>
              <a:spcAft>
                <a:spcPts val="21380"/>
              </a:spcAft>
            </a:pPr>
            <a:r>
              <a:rPr lang="it-IT" sz="2750" spc="-10">
                <a:solidFill>
                  <a:srgbClr val="FF0000"/>
                </a:solidFill>
                <a:latin typeface="Times New Roman" panose="02020603050405020304" pitchFamily="1"/>
              </a:rPr>
              <a:t>Didattica LABORATORIALE </a:t>
            </a:r>
          </a:p>
        </p:txBody>
      </p:sp>
      <p:sp>
        <p:nvSpPr>
          <p:cNvPr id="316" name="Segnaposto testo 315"/>
          <p:cNvSpPr>
            <a:spLocks noGrp="1"/>
          </p:cNvSpPr>
          <p:nvPr>
            <p:ph type="body" idx="10"/>
          </p:nvPr>
        </p:nvSpPr>
        <p:spPr>
          <a:xfrm>
            <a:off x="8458200" y="841375"/>
            <a:ext cx="52070" cy="6584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17" name="Segnaposto testo 316"/>
          <p:cNvSpPr>
            <a:spLocks noGrp="1"/>
          </p:cNvSpPr>
          <p:nvPr>
            <p:ph type="body" idx="10"/>
          </p:nvPr>
        </p:nvSpPr>
        <p:spPr>
          <a:xfrm>
            <a:off x="8037830" y="1499870"/>
            <a:ext cx="472440" cy="1392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18" name="Segnaposto testo 317"/>
          <p:cNvSpPr>
            <a:spLocks noGrp="1"/>
          </p:cNvSpPr>
          <p:nvPr>
            <p:ph type="body" idx="10"/>
          </p:nvPr>
        </p:nvSpPr>
        <p:spPr>
          <a:xfrm>
            <a:off x="4166870" y="2892425"/>
            <a:ext cx="4343400" cy="6731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19" name="Segnaposto testo 318"/>
          <p:cNvSpPr>
            <a:spLocks noGrp="1"/>
          </p:cNvSpPr>
          <p:nvPr>
            <p:ph type="body" idx="10"/>
          </p:nvPr>
        </p:nvSpPr>
        <p:spPr>
          <a:xfrm>
            <a:off x="509270" y="841375"/>
            <a:ext cx="7948930" cy="6584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35280" rIns="0" bIns="0" anchor="t"/>
          <a:lstStyle/>
          <a:p>
            <a:pPr marL="0" marR="0" indent="228600" algn="just">
              <a:lnSpc>
                <a:spcPts val="2600"/>
              </a:lnSpc>
              <a:spcAft>
                <a:spcPts val="0"/>
              </a:spcAft>
              <a:buFont typeface="Times New Roman"/>
              <a:buChar char="4"/>
            </a:pPr>
            <a:r>
              <a:rPr lang="it-IT" sz="2350" spc="10">
                <a:solidFill>
                  <a:srgbClr val="000000"/>
                </a:solidFill>
                <a:latin typeface="Times New Roman" panose="02020603050405020304" pitchFamily="1"/>
              </a:rPr>
              <a:t>Finalizzata alla</a:t>
            </a:r>
            <a:r>
              <a:rPr lang="it-IT" sz="2350" spc="10">
                <a:solidFill>
                  <a:srgbClr val="006600"/>
                </a:solidFill>
                <a:latin typeface="Times New Roman" panose="02020603050405020304" pitchFamily="1"/>
              </a:rPr>
              <a:t> costruzione di competenze</a:t>
            </a:r>
            <a:r>
              <a:rPr lang="it-IT" sz="2350" spc="10">
                <a:solidFill>
                  <a:srgbClr val="000000"/>
                </a:solidFill>
                <a:latin typeface="Times New Roman" panose="02020603050405020304" pitchFamily="1"/>
              </a:rPr>
              <a:t> e all'acquisizione di </a:t>
            </a:r>
          </a:p>
        </p:txBody>
      </p:sp>
      <p:sp>
        <p:nvSpPr>
          <p:cNvPr id="320" name="Segnaposto testo 319"/>
          <p:cNvSpPr>
            <a:spLocks noGrp="1"/>
          </p:cNvSpPr>
          <p:nvPr>
            <p:ph type="body" idx="10"/>
          </p:nvPr>
        </p:nvSpPr>
        <p:spPr>
          <a:xfrm>
            <a:off x="509270" y="1499870"/>
            <a:ext cx="7528560" cy="1392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228600" marR="0" indent="0" algn="just">
              <a:lnSpc>
                <a:spcPts val="2500"/>
              </a:lnSpc>
              <a:spcAft>
                <a:spcPts val="0"/>
              </a:spcAft>
            </a:pPr>
            <a:r>
              <a:rPr lang="it-IT" sz="2350" spc="15">
                <a:solidFill>
                  <a:srgbClr val="000000"/>
                </a:solidFill>
                <a:latin typeface="Times New Roman" panose="02020603050405020304" pitchFamily="1"/>
              </a:rPr>
              <a:t>conoscenze sotto la guida del docente, lungo un </a:t>
            </a:r>
            <a:r>
              <a:rPr lang="it-IT" sz="2350" b="1" spc="15">
                <a:solidFill>
                  <a:srgbClr val="000000"/>
                </a:solidFill>
                <a:latin typeface="Times New Roman" panose="02020603050405020304" pitchFamily="1"/>
              </a:rPr>
              <a:t>percorso </a:t>
            </a:r>
          </a:p>
          <a:p>
            <a:pPr marL="228600" marR="0" indent="0" algn="just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350" b="1" spc="5">
                <a:solidFill>
                  <a:srgbClr val="000000"/>
                </a:solidFill>
                <a:latin typeface="Times New Roman" panose="02020603050405020304" pitchFamily="1"/>
              </a:rPr>
              <a:t>caratterizzato dal</a:t>
            </a:r>
            <a:r>
              <a:rPr lang="it-IT" sz="2350" b="1" spc="5">
                <a:solidFill>
                  <a:srgbClr val="006600"/>
                </a:solidFill>
                <a:latin typeface="Times New Roman" panose="02020603050405020304" pitchFamily="1"/>
              </a:rPr>
              <a:t> fare. </a:t>
            </a:r>
          </a:p>
          <a:p>
            <a:pPr marL="228600" marR="0" indent="0" algn="just">
              <a:lnSpc>
                <a:spcPts val="2500"/>
              </a:lnSpc>
              <a:spcBef>
                <a:spcPts val="605"/>
              </a:spcBef>
              <a:spcAft>
                <a:spcPts val="0"/>
              </a:spcAft>
            </a:pPr>
            <a:r>
              <a:rPr lang="it-IT" sz="2350" spc="15">
                <a:solidFill>
                  <a:srgbClr val="000000"/>
                </a:solidFill>
                <a:latin typeface="Times New Roman" panose="02020603050405020304" pitchFamily="1"/>
              </a:rPr>
              <a:t>È necessario che il docente abbia una</a:t>
            </a:r>
            <a:r>
              <a:rPr lang="it-IT" sz="2350" spc="15">
                <a:solidFill>
                  <a:srgbClr val="006600"/>
                </a:solidFill>
                <a:latin typeface="Times New Roman" panose="02020603050405020304" pitchFamily="1"/>
              </a:rPr>
              <a:t> formazione</a:t>
            </a:r>
            <a:r>
              <a:rPr lang="it-IT" sz="2350" spc="15">
                <a:solidFill>
                  <a:srgbClr val="000000"/>
                </a:solidFill>
                <a:latin typeface="Times New Roman" panose="02020603050405020304" pitchFamily="1"/>
              </a:rPr>
              <a:t> capace di </a:t>
            </a:r>
          </a:p>
          <a:p>
            <a:pPr marL="228600" marR="0" indent="0" algn="just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350" spc="10">
                <a:solidFill>
                  <a:srgbClr val="000000"/>
                </a:solidFill>
                <a:latin typeface="Times New Roman" panose="02020603050405020304" pitchFamily="1"/>
              </a:rPr>
              <a:t>facilitare l'auto-apprendimento e la conduzione di gruppi di </a:t>
            </a:r>
          </a:p>
        </p:txBody>
      </p:sp>
      <p:sp>
        <p:nvSpPr>
          <p:cNvPr id="321" name="Segnaposto testo 320"/>
          <p:cNvSpPr>
            <a:spLocks noGrp="1"/>
          </p:cNvSpPr>
          <p:nvPr>
            <p:ph type="body" idx="10"/>
          </p:nvPr>
        </p:nvSpPr>
        <p:spPr>
          <a:xfrm>
            <a:off x="768350" y="2892425"/>
            <a:ext cx="2971800" cy="7346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just">
              <a:lnSpc>
                <a:spcPts val="2600"/>
              </a:lnSpc>
              <a:spcAft>
                <a:spcPts val="0"/>
              </a:spcAft>
            </a:pPr>
            <a:r>
              <a:rPr lang="it-IT" sz="2350" spc="0">
                <a:solidFill>
                  <a:srgbClr val="000000"/>
                </a:solidFill>
                <a:latin typeface="Times New Roman" panose="02020603050405020304" pitchFamily="1"/>
              </a:rPr>
              <a:t>discussione. </a:t>
            </a:r>
          </a:p>
          <a:p>
            <a:pPr marL="0" marR="0" indent="0" algn="just">
              <a:lnSpc>
                <a:spcPts val="2600"/>
              </a:lnSpc>
              <a:spcBef>
                <a:spcPts val="475"/>
              </a:spcBef>
              <a:spcAft>
                <a:spcPts val="0"/>
              </a:spcAft>
            </a:pPr>
            <a:r>
              <a:rPr lang="it-IT" sz="2350" spc="-5">
                <a:solidFill>
                  <a:srgbClr val="000000"/>
                </a:solidFill>
                <a:latin typeface="Times New Roman" panose="02020603050405020304" pitchFamily="1"/>
              </a:rPr>
              <a:t>Promuove negli studenti </a:t>
            </a:r>
          </a:p>
        </p:txBody>
      </p:sp>
      <p:sp>
        <p:nvSpPr>
          <p:cNvPr id="322" name="Segnaposto testo 321"/>
          <p:cNvSpPr>
            <a:spLocks noGrp="1"/>
          </p:cNvSpPr>
          <p:nvPr>
            <p:ph type="body" idx="10"/>
          </p:nvPr>
        </p:nvSpPr>
        <p:spPr>
          <a:xfrm>
            <a:off x="5974080" y="3565525"/>
            <a:ext cx="2907665" cy="247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23" name="Segnaposto testo 322"/>
          <p:cNvSpPr>
            <a:spLocks noGrp="1"/>
          </p:cNvSpPr>
          <p:nvPr>
            <p:ph type="body" idx="10"/>
          </p:nvPr>
        </p:nvSpPr>
        <p:spPr>
          <a:xfrm>
            <a:off x="499745" y="3590290"/>
            <a:ext cx="8376285" cy="24688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5074920" marR="0" indent="0" algn="l">
              <a:lnSpc>
                <a:spcPts val="900"/>
              </a:lnSpc>
              <a:spcAft>
                <a:spcPts val="0"/>
              </a:spcAft>
              <a:tabLst>
                <a:tab pos="5440680" algn="l"/>
              </a:tabLst>
            </a:pPr>
            <a:r>
              <a:rPr lang="it-IT" sz="2350" spc="-70">
                <a:solidFill>
                  <a:srgbClr val="000000"/>
                </a:solidFill>
                <a:latin typeface="Times New Roman" panose="02020603050405020304" pitchFamily="1"/>
              </a:rPr>
              <a:t>, › </a:t>
            </a:r>
          </a:p>
          <a:p>
            <a:pPr marL="274320" marR="0" indent="0" algn="l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tabLst>
                <a:tab pos="5074920" algn="l"/>
                <a:tab pos="7452360" algn="l"/>
              </a:tabLst>
            </a:pPr>
            <a:r>
              <a:rPr lang="it-IT" sz="2350" spc="-85">
                <a:solidFill>
                  <a:srgbClr val="000000"/>
                </a:solidFill>
                <a:latin typeface="Times New Roman" panose="02020603050405020304" pitchFamily="1"/>
              </a:rPr>
              <a:t>buoni livelli di autostima, </a:t>
            </a:r>
            <a:r>
              <a:rPr lang="it-IT" sz="2350" spc="-85">
                <a:solidFill>
                  <a:srgbClr val="000000"/>
                </a:solidFill>
                <a:latin typeface="Arial" panose="02020603050405020304" pitchFamily="2"/>
              </a:rPr>
              <a:t>li  </a:t>
            </a:r>
            <a:r>
              <a:rPr lang="it-IT" sz="2750" spc="-85">
                <a:solidFill>
                  <a:srgbClr val="000000"/>
                </a:solidFill>
                <a:latin typeface="Times New Roman" panose="02020603050405020304" pitchFamily="1"/>
              </a:rPr>
              <a:t>---.\:,, </a:t>
            </a:r>
          </a:p>
          <a:p>
            <a:pPr marL="274320" marR="0"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tabLst>
                <a:tab pos="5989320" algn="l"/>
              </a:tabLst>
            </a:pPr>
            <a:r>
              <a:rPr lang="it-IT" sz="2350" spc="5">
                <a:solidFill>
                  <a:srgbClr val="000000"/>
                </a:solidFill>
                <a:latin typeface="Times New Roman" panose="02020603050405020304" pitchFamily="1"/>
              </a:rPr>
              <a:t>auto-efficacia, creatività, </a:t>
            </a:r>
            <a:r>
              <a:rPr lang="it-IT" sz="1150" b="1" spc="5">
                <a:solidFill>
                  <a:srgbClr val="000000"/>
                </a:solidFill>
                <a:latin typeface="Tahoma" panose="02020603050405020304" pitchFamily="2"/>
              </a:rPr>
              <a:t>CICLO Dl </a:t>
            </a:r>
          </a:p>
          <a:p>
            <a:pPr marL="4389120" marR="0" indent="0" algn="l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tabLst>
                <a:tab pos="8366760" algn="r"/>
              </a:tabLst>
            </a:pPr>
            <a:r>
              <a:rPr lang="it-IT" sz="1150" spc="0">
                <a:solidFill>
                  <a:srgbClr val="000000"/>
                </a:solidFill>
                <a:latin typeface="Times New Roman" panose="02020603050405020304" pitchFamily="1"/>
              </a:rPr>
              <a:t>PROGETTARE </a:t>
            </a:r>
            <a:r>
              <a:rPr lang="it-IT" sz="1150" i="1" spc="0">
                <a:solidFill>
                  <a:srgbClr val="000000"/>
                </a:solidFill>
                <a:latin typeface="Times New Roman" panose="02020603050405020304" pitchFamily="1"/>
              </a:rPr>
              <a:t>OSSERVARE E </a:t>
            </a:r>
          </a:p>
          <a:p>
            <a:pPr marL="5669280" marR="0" indent="0" algn="l">
              <a:lnSpc>
                <a:spcPts val="5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150" b="1" spc="50">
                <a:solidFill>
                  <a:srgbClr val="000000"/>
                </a:solidFill>
                <a:latin typeface="Tahoma" panose="02020603050405020304" pitchFamily="2"/>
              </a:rPr>
              <a:t>APPRENDIMENTO </a:t>
            </a:r>
          </a:p>
          <a:p>
            <a:pPr marL="274320" marR="0" indent="0" algn="l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tabLst>
                <a:tab pos="6035040" algn="l"/>
                <a:tab pos="8321040" algn="r"/>
              </a:tabLst>
            </a:pPr>
            <a:r>
              <a:rPr lang="it-IT" sz="2350" spc="0">
                <a:solidFill>
                  <a:srgbClr val="000000"/>
                </a:solidFill>
                <a:latin typeface="Times New Roman" panose="02020603050405020304" pitchFamily="1"/>
              </a:rPr>
              <a:t>autocontrollo e autodisciplina </a:t>
            </a:r>
            <a:r>
              <a:rPr lang="it-IT" sz="1150" b="1" spc="0">
                <a:solidFill>
                  <a:srgbClr val="000000"/>
                </a:solidFill>
                <a:latin typeface="Tahoma" panose="02020603050405020304" pitchFamily="2"/>
              </a:rPr>
              <a:t>ATTIVO </a:t>
            </a:r>
            <a:r>
              <a:rPr lang="it-IT" sz="1150" spc="0">
                <a:solidFill>
                  <a:srgbClr val="000000"/>
                </a:solidFill>
                <a:latin typeface="Times New Roman" panose="02020603050405020304" pitchFamily="1"/>
              </a:rPr>
              <a:t>RIFLETTERE </a:t>
            </a:r>
          </a:p>
          <a:p>
            <a:pPr marL="274320" marR="0" indent="0" algn="l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tabLst>
                <a:tab pos="5074920" algn="l"/>
                <a:tab pos="7452360" algn="l"/>
              </a:tabLst>
            </a:pPr>
            <a:r>
              <a:rPr lang="it-IT" sz="2350" spc="5">
                <a:solidFill>
                  <a:srgbClr val="000000"/>
                </a:solidFill>
                <a:latin typeface="Times New Roman" panose="02020603050405020304" pitchFamily="1"/>
              </a:rPr>
              <a:t>Coniuga l'acquisizione di </a:t>
            </a:r>
            <a:r>
              <a:rPr lang="it-IT" sz="1450" spc="5">
                <a:solidFill>
                  <a:srgbClr val="000000"/>
                </a:solidFill>
                <a:latin typeface="Times New Roman" panose="02020603050405020304" pitchFamily="1"/>
              </a:rPr>
              <a:t>,y-\\ </a:t>
            </a:r>
            <a:r>
              <a:rPr lang="it-IT" sz="2350" spc="5">
                <a:solidFill>
                  <a:srgbClr val="000000"/>
                </a:solidFill>
                <a:latin typeface="Arial" panose="02020603050405020304" pitchFamily="2"/>
              </a:rPr>
              <a:t>T' </a:t>
            </a:r>
          </a:p>
          <a:p>
            <a:pPr marL="0" marR="0" indent="0" algn="l">
              <a:lnSpc>
                <a:spcPts val="2600"/>
              </a:lnSpc>
              <a:spcBef>
                <a:spcPts val="430"/>
              </a:spcBef>
              <a:spcAft>
                <a:spcPts val="0"/>
              </a:spcAft>
              <a:tabLst>
                <a:tab pos="6172200" algn="l"/>
                <a:tab pos="7178040" algn="l"/>
              </a:tabLst>
            </a:pPr>
            <a:r>
              <a:rPr lang="it-IT" sz="2350" spc="-15">
                <a:solidFill>
                  <a:srgbClr val="000000"/>
                </a:solidFill>
                <a:latin typeface="Times New Roman" panose="02020603050405020304" pitchFamily="1"/>
              </a:rPr>
              <a:t>conoscenze, la riflessione critica su tali pEh,i5APE </a:t>
            </a:r>
            <a:r>
              <a:rPr lang="it-IT" sz="1150" spc="-15">
                <a:solidFill>
                  <a:srgbClr val="000000"/>
                </a:solidFill>
                <a:latin typeface="Times New Roman" panose="02020603050405020304" pitchFamily="1"/>
              </a:rPr>
              <a:t>\-</a:t>
            </a:r>
            <a:r>
              <a:rPr lang="it-IT" sz="100">
                <a:solidFill>
                  <a:srgbClr val="000000"/>
                </a:solidFill>
                <a:latin typeface="Times New Roman" panose="02020603050405020304" pitchFamily="1"/>
              </a:rPr>
              <a:t> </a:t>
            </a:r>
          </a:p>
          <a:p>
            <a:pPr marL="0" marR="0" indent="0" algn="l">
              <a:lnSpc>
                <a:spcPts val="2600"/>
              </a:lnSpc>
              <a:spcBef>
                <a:spcPts val="710"/>
              </a:spcBef>
              <a:spcAft>
                <a:spcPts val="0"/>
              </a:spcAft>
            </a:pPr>
            <a:r>
              <a:rPr lang="it-IT" sz="2350" spc="15">
                <a:solidFill>
                  <a:srgbClr val="000000"/>
                </a:solidFill>
                <a:latin typeface="Times New Roman" panose="02020603050405020304" pitchFamily="1"/>
              </a:rPr>
              <a:t>conoscenze e la dimensione operativa di quanto acquisito </a:t>
            </a:r>
          </a:p>
        </p:txBody>
      </p:sp>
      <p:sp>
        <p:nvSpPr>
          <p:cNvPr id="324" name="Segnaposto testo 323"/>
          <p:cNvSpPr>
            <a:spLocks noGrp="1"/>
          </p:cNvSpPr>
          <p:nvPr>
            <p:ph type="body" idx="10"/>
          </p:nvPr>
        </p:nvSpPr>
        <p:spPr>
          <a:xfrm>
            <a:off x="499745" y="6059170"/>
            <a:ext cx="8382000" cy="5575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60045" rIns="0" bIns="0" anchor="t"/>
          <a:lstStyle/>
          <a:p>
            <a:pPr marL="0" marR="0" indent="0" algn="ctr">
              <a:lnSpc>
                <a:spcPts val="1500"/>
              </a:lnSpc>
              <a:spcAft>
                <a:spcPts val="35"/>
              </a:spcAft>
            </a:pPr>
            <a:r>
              <a:rPr lang="it-IT" sz="1150" b="1" spc="-10">
                <a:solidFill>
                  <a:srgbClr val="464652"/>
                </a:solidFill>
                <a:latin typeface="Tahoma" panose="02020603050405020304" pitchFamily="2"/>
              </a:rPr>
              <a:t>2 —</a:t>
            </a:r>
            <a:r>
              <a:rPr lang="it-IT" sz="1150" b="1" spc="-10">
                <a:solidFill>
                  <a:srgbClr val="000000"/>
                </a:solidFill>
                <a:latin typeface="Tahoma" panose="02020603050405020304" pitchFamily="2"/>
              </a:rPr>
              <a:t> 04 -2016 Dott.ssa Laura Donà 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egnaposto testo 328"/>
          <p:cNvSpPr>
            <a:spLocks noGrp="1"/>
          </p:cNvSpPr>
          <p:nvPr>
            <p:ph type="body" idx="10"/>
          </p:nvPr>
        </p:nvSpPr>
        <p:spPr>
          <a:xfrm>
            <a:off x="3334385" y="419100"/>
            <a:ext cx="4826000" cy="7950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" rIns="0" bIns="0" anchor="t">
            <a:normAutofit fontScale="95000"/>
          </a:bodyPr>
          <a:lstStyle/>
          <a:p>
            <a:pPr marL="0" marR="0" indent="0" algn="l">
              <a:lnSpc>
                <a:spcPts val="3000"/>
              </a:lnSpc>
              <a:spcAft>
                <a:spcPts val="3120"/>
              </a:spcAft>
            </a:pPr>
            <a:r>
              <a:rPr lang="it-IT" sz="2550" b="1" spc="-45">
                <a:solidFill>
                  <a:srgbClr val="FF0000"/>
                </a:solidFill>
                <a:latin typeface="Tahoma" panose="02020603050405020304" pitchFamily="2"/>
              </a:rPr>
              <a:t>ROLE PLAYING E SIMULAZIONI </a:t>
            </a:r>
          </a:p>
        </p:txBody>
      </p:sp>
      <p:sp>
        <p:nvSpPr>
          <p:cNvPr id="330" name="Segnaposto testo 329"/>
          <p:cNvSpPr>
            <a:spLocks noGrp="1"/>
          </p:cNvSpPr>
          <p:nvPr>
            <p:ph type="body" idx="10"/>
          </p:nvPr>
        </p:nvSpPr>
        <p:spPr>
          <a:xfrm>
            <a:off x="829310" y="1214120"/>
            <a:ext cx="7924800" cy="28460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91440" marR="0" indent="0" algn="just">
              <a:lnSpc>
                <a:spcPts val="2700"/>
              </a:lnSpc>
              <a:spcAft>
                <a:spcPts val="0"/>
              </a:spcAft>
            </a:pPr>
            <a:r>
              <a:rPr lang="it-IT" sz="2400" spc="180">
                <a:solidFill>
                  <a:srgbClr val="000000"/>
                </a:solidFill>
                <a:latin typeface="Times New Roman" panose="02020603050405020304" pitchFamily="1"/>
              </a:rPr>
              <a:t>Sono tecniche formativo-didattiche che richiedono ai </a:t>
            </a:r>
          </a:p>
          <a:p>
            <a:pPr marL="0" marR="0" indent="0" algn="just">
              <a:lnSpc>
                <a:spcPts val="2800"/>
              </a:lnSpc>
              <a:spcBef>
                <a:spcPts val="120"/>
              </a:spcBef>
              <a:spcAft>
                <a:spcPts val="0"/>
              </a:spcAft>
            </a:pPr>
            <a:r>
              <a:rPr lang="it-IT" sz="2400" spc="15">
                <a:solidFill>
                  <a:srgbClr val="000000"/>
                </a:solidFill>
                <a:latin typeface="Times New Roman" panose="02020603050405020304" pitchFamily="1"/>
              </a:rPr>
              <a:t>partecipanti di</a:t>
            </a:r>
            <a:r>
              <a:rPr lang="it-IT" sz="2400" spc="15">
                <a:solidFill>
                  <a:srgbClr val="FF0000"/>
                </a:solidFill>
                <a:latin typeface="Times New Roman" panose="02020603050405020304" pitchFamily="1"/>
              </a:rPr>
              <a:t> interpretare modelli di comportamento</a:t>
            </a:r>
            <a:r>
              <a:rPr lang="it-IT" sz="2400" spc="15">
                <a:solidFill>
                  <a:srgbClr val="000000"/>
                </a:solidFill>
                <a:latin typeface="Times New Roman" panose="02020603050405020304" pitchFamily="1"/>
              </a:rPr>
              <a:t> relativi a </a:t>
            </a:r>
          </a:p>
          <a:p>
            <a:pPr marL="0" marR="0" indent="0" algn="just">
              <a:lnSpc>
                <a:spcPts val="2800"/>
              </a:lnSpc>
              <a:spcBef>
                <a:spcPts val="115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determinati ruoli rispetto ad una situazione di contesto </a:t>
            </a:r>
          </a:p>
          <a:p>
            <a:pPr marL="0" marR="0" indent="0" algn="just">
              <a:lnSpc>
                <a:spcPts val="2800"/>
              </a:lnSpc>
              <a:spcBef>
                <a:spcPts val="72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Metodologie adatte a stimolare la</a:t>
            </a:r>
            <a:r>
              <a:rPr lang="it-IT" sz="2400" spc="0">
                <a:solidFill>
                  <a:srgbClr val="FF0000"/>
                </a:solidFill>
                <a:latin typeface="Times New Roman" panose="02020603050405020304" pitchFamily="1"/>
              </a:rPr>
              <a:t> ricerca e la riflessione </a:t>
            </a:r>
          </a:p>
          <a:p>
            <a:pPr marL="0" marR="0" indent="0" algn="just">
              <a:lnSpc>
                <a:spcPts val="2800"/>
              </a:lnSpc>
              <a:spcBef>
                <a:spcPts val="710"/>
              </a:spcBef>
              <a:spcAft>
                <a:spcPts val="0"/>
              </a:spcAft>
            </a:pPr>
            <a:r>
              <a:rPr lang="it-IT" sz="2400" spc="75">
                <a:solidFill>
                  <a:srgbClr val="000000"/>
                </a:solidFill>
                <a:latin typeface="Times New Roman" panose="02020603050405020304" pitchFamily="1"/>
              </a:rPr>
              <a:t>Permettono di sperimentare</a:t>
            </a:r>
            <a:r>
              <a:rPr lang="it-IT" sz="2400" spc="75">
                <a:solidFill>
                  <a:srgbClr val="FF0000"/>
                </a:solidFill>
                <a:latin typeface="Times New Roman" panose="02020603050405020304" pitchFamily="1"/>
              </a:rPr>
              <a:t> soluzioni innovative</a:t>
            </a:r>
            <a:r>
              <a:rPr lang="it-IT" sz="2400" spc="75">
                <a:solidFill>
                  <a:srgbClr val="000000"/>
                </a:solidFill>
                <a:latin typeface="Times New Roman" panose="02020603050405020304" pitchFamily="1"/>
              </a:rPr>
              <a:t> favorendo </a:t>
            </a:r>
          </a:p>
          <a:p>
            <a:pPr marL="0" marR="0" indent="0" algn="just">
              <a:lnSpc>
                <a:spcPts val="2800"/>
              </a:lnSpc>
              <a:spcBef>
                <a:spcPts val="115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l'acquisizione di consapevolezza rispetto alle personali modalità </a:t>
            </a:r>
          </a:p>
          <a:p>
            <a:pPr marL="0" marR="0" indent="0" algn="just">
              <a:lnSpc>
                <a:spcPts val="2800"/>
              </a:lnSpc>
              <a:spcBef>
                <a:spcPts val="75"/>
              </a:spcBef>
              <a:spcAft>
                <a:spcPts val="1215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relazionali </a:t>
            </a:r>
          </a:p>
        </p:txBody>
      </p:sp>
      <p:sp>
        <p:nvSpPr>
          <p:cNvPr id="333" name="Segnaposto testo 332"/>
          <p:cNvSpPr>
            <a:spLocks noGrp="1"/>
          </p:cNvSpPr>
          <p:nvPr>
            <p:ph type="body" idx="10"/>
          </p:nvPr>
        </p:nvSpPr>
        <p:spPr>
          <a:xfrm>
            <a:off x="464820" y="6423025"/>
            <a:ext cx="83820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egnaposto testo 336"/>
          <p:cNvSpPr>
            <a:spLocks noGrp="1"/>
          </p:cNvSpPr>
          <p:nvPr>
            <p:ph type="body" idx="10"/>
          </p:nvPr>
        </p:nvSpPr>
        <p:spPr>
          <a:xfrm>
            <a:off x="492760" y="406400"/>
            <a:ext cx="8382000" cy="41744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890" rIns="0" bIns="0" anchor="t">
            <a:normAutofit fontScale="95000"/>
          </a:bodyPr>
          <a:lstStyle/>
          <a:p>
            <a:pPr marL="0" marR="0" indent="0" algn="r">
              <a:lnSpc>
                <a:spcPts val="2700"/>
              </a:lnSpc>
              <a:spcAft>
                <a:spcPts val="0"/>
              </a:spcAft>
            </a:pPr>
            <a:r>
              <a:rPr lang="it-IT" sz="2200" b="1" spc="40">
                <a:solidFill>
                  <a:srgbClr val="FF0000"/>
                </a:solidFill>
                <a:latin typeface="Tahoma" panose="02020603050405020304" pitchFamily="2"/>
              </a:rPr>
              <a:t>LAVORO DI GRUPPO O COOPERATIVE LEARNING </a:t>
            </a:r>
          </a:p>
          <a:p>
            <a:pPr marL="320040" marR="0" indent="0" algn="l">
              <a:lnSpc>
                <a:spcPts val="2300"/>
              </a:lnSpc>
              <a:spcBef>
                <a:spcPts val="4175"/>
              </a:spcBef>
              <a:spcAft>
                <a:spcPts val="0"/>
              </a:spcAft>
            </a:pPr>
            <a:r>
              <a:rPr lang="it-IT" sz="2000" spc="-30">
                <a:solidFill>
                  <a:srgbClr val="000000"/>
                </a:solidFill>
                <a:latin typeface="Times New Roman" panose="02020603050405020304" pitchFamily="1"/>
              </a:rPr>
              <a:t>Metodo orientato a promuovere apprendimento e competenze "sociali" </a:t>
            </a:r>
          </a:p>
          <a:p>
            <a:pPr marL="45720" marR="0" indent="0" algn="l">
              <a:lnSpc>
                <a:spcPts val="2800"/>
              </a:lnSpc>
              <a:spcBef>
                <a:spcPts val="740"/>
              </a:spcBef>
              <a:spcAft>
                <a:spcPts val="0"/>
              </a:spcAft>
            </a:pPr>
            <a:r>
              <a:rPr lang="it-IT" sz="2400" spc="20">
                <a:solidFill>
                  <a:srgbClr val="717BA2"/>
                </a:solidFill>
                <a:latin typeface="Times New Roman" panose="02020603050405020304" pitchFamily="1"/>
              </a:rPr>
              <a:t>r</a:t>
            </a:r>
            <a:r>
              <a:rPr lang="it-IT" sz="2400" spc="20">
                <a:solidFill>
                  <a:srgbClr val="006FC0"/>
                </a:solidFill>
                <a:latin typeface="Times New Roman" panose="02020603050405020304" pitchFamily="1"/>
              </a:rPr>
              <a:t> Caratteristiche: </a:t>
            </a:r>
          </a:p>
          <a:p>
            <a:pPr marL="548640" marR="0" indent="0" algn="l">
              <a:lnSpc>
                <a:spcPts val="2800"/>
              </a:lnSpc>
              <a:spcBef>
                <a:spcPts val="62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consente indipendenza di pensiero e creatività </a:t>
            </a:r>
          </a:p>
          <a:p>
            <a:pPr marL="320040" marR="0" indent="91440" algn="l">
              <a:lnSpc>
                <a:spcPts val="3000"/>
              </a:lnSpc>
              <a:spcBef>
                <a:spcPts val="345"/>
              </a:spcBef>
              <a:spcAft>
                <a:spcPts val="0"/>
              </a:spcAft>
              <a:buFont typeface="Times New Roman"/>
              <a:buChar char="·"/>
            </a:pPr>
            <a:r>
              <a:rPr lang="it-IT" sz="2400" spc="0">
                <a:solidFill>
                  <a:srgbClr val="9FB8CD"/>
                </a:solidFill>
                <a:latin typeface="Times New Roman" panose="02020603050405020304" pitchFamily="1"/>
              </a:rPr>
              <a:t>:</a:t>
            </a: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 diminuisce la dipendenza dal docente (facilitatore) </a:t>
            </a:r>
          </a:p>
          <a:p>
            <a:pPr marL="320040" marR="0" indent="91440" algn="l">
              <a:lnSpc>
                <a:spcPts val="3000"/>
              </a:lnSpc>
              <a:spcBef>
                <a:spcPts val="340"/>
              </a:spcBef>
              <a:spcAft>
                <a:spcPts val="0"/>
              </a:spcAft>
              <a:buFont typeface="Times New Roman"/>
              <a:buChar char="·"/>
            </a:pPr>
            <a:r>
              <a:rPr lang="it-IT" sz="2400" spc="0">
                <a:solidFill>
                  <a:srgbClr val="9FB8CD"/>
                </a:solidFill>
                <a:latin typeface="Times New Roman" panose="02020603050405020304" pitchFamily="1"/>
              </a:rPr>
              <a:t>:</a:t>
            </a: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 rispetta i tempi diversi di apprendimento </a:t>
            </a:r>
          </a:p>
          <a:p>
            <a:pPr marL="320040" marR="0" indent="91440" algn="l">
              <a:lnSpc>
                <a:spcPts val="3000"/>
              </a:lnSpc>
              <a:spcBef>
                <a:spcPts val="345"/>
              </a:spcBef>
              <a:spcAft>
                <a:spcPts val="0"/>
              </a:spcAft>
              <a:buFont typeface="Times New Roman"/>
              <a:buChar char="·"/>
            </a:pPr>
            <a:r>
              <a:rPr lang="it-IT" sz="2400" spc="0">
                <a:solidFill>
                  <a:srgbClr val="9FB8CD"/>
                </a:solidFill>
                <a:latin typeface="Times New Roman" panose="02020603050405020304" pitchFamily="1"/>
              </a:rPr>
              <a:t>:</a:t>
            </a: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 facilita il confronto tra pari </a:t>
            </a:r>
          </a:p>
          <a:p>
            <a:pPr marL="548640" marR="0" indent="0" algn="l">
              <a:lnSpc>
                <a:spcPts val="2800"/>
              </a:lnSpc>
              <a:spcBef>
                <a:spcPts val="61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fa sperimentare un'atmosfera di apprendimento cooperativo </a:t>
            </a:r>
          </a:p>
          <a:p>
            <a:pPr marL="548640" marR="0" indent="0" algn="l">
              <a:lnSpc>
                <a:spcPts val="2800"/>
              </a:lnSpc>
              <a:spcBef>
                <a:spcPts val="615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la realizzazione dei compiti avviene senza far perdere al </a:t>
            </a:r>
          </a:p>
        </p:txBody>
      </p:sp>
      <p:sp>
        <p:nvSpPr>
          <p:cNvPr id="338" name="Segnaposto testo 337"/>
          <p:cNvSpPr>
            <a:spLocks noGrp="1"/>
          </p:cNvSpPr>
          <p:nvPr>
            <p:ph type="body" idx="10"/>
          </p:nvPr>
        </p:nvSpPr>
        <p:spPr>
          <a:xfrm>
            <a:off x="492760" y="4580890"/>
            <a:ext cx="6002655" cy="3784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0320" rIns="0" bIns="0" anchor="t"/>
          <a:lstStyle/>
          <a:p>
            <a:pPr marL="548640" marR="0" indent="0" algn="l">
              <a:lnSpc>
                <a:spcPts val="2700"/>
              </a:lnSpc>
              <a:spcAft>
                <a:spcPts val="0"/>
              </a:spcAft>
            </a:pPr>
            <a:r>
              <a:rPr lang="it-IT" sz="2400" spc="-15">
                <a:solidFill>
                  <a:srgbClr val="000000"/>
                </a:solidFill>
                <a:latin typeface="Times New Roman" panose="02020603050405020304" pitchFamily="1"/>
              </a:rPr>
              <a:t>singolo il sostegno del gruppo di cui fa parte </a:t>
            </a:r>
          </a:p>
        </p:txBody>
      </p:sp>
      <p:sp>
        <p:nvSpPr>
          <p:cNvPr id="339" name="Segnaposto testo 338"/>
          <p:cNvSpPr>
            <a:spLocks noGrp="1"/>
          </p:cNvSpPr>
          <p:nvPr>
            <p:ph type="body" idx="10"/>
          </p:nvPr>
        </p:nvSpPr>
        <p:spPr>
          <a:xfrm>
            <a:off x="492760" y="4959350"/>
            <a:ext cx="5956935" cy="17081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461770" rIns="0" bIns="0" anchor="t"/>
          <a:lstStyle/>
          <a:p>
            <a:pPr marL="0" marR="0" indent="0" algn="ctr">
              <a:lnSpc>
                <a:spcPts val="1400"/>
              </a:lnSpc>
              <a:spcAft>
                <a:spcPts val="48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egnaposto testo 343"/>
          <p:cNvSpPr>
            <a:spLocks noGrp="1"/>
          </p:cNvSpPr>
          <p:nvPr>
            <p:ph type="body" idx="10"/>
          </p:nvPr>
        </p:nvSpPr>
        <p:spPr>
          <a:xfrm>
            <a:off x="361315" y="419100"/>
            <a:ext cx="8382000" cy="41408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>
            <a:normAutofit fontScale="95000"/>
          </a:bodyPr>
          <a:lstStyle/>
          <a:p>
            <a:pPr marL="3977640" marR="0" indent="0" algn="l">
              <a:lnSpc>
                <a:spcPts val="3500"/>
              </a:lnSpc>
              <a:spcAft>
                <a:spcPts val="0"/>
              </a:spcAft>
            </a:pPr>
            <a:r>
              <a:rPr lang="it-IT" sz="2950" b="1" spc="-35">
                <a:solidFill>
                  <a:srgbClr val="FF0000"/>
                </a:solidFill>
                <a:latin typeface="Tahoma" panose="02020603050405020304" pitchFamily="2"/>
              </a:rPr>
              <a:t>BRAINSTORMING </a:t>
            </a:r>
          </a:p>
          <a:p>
            <a:pPr marL="731520" marR="0" indent="0" algn="l">
              <a:lnSpc>
                <a:spcPts val="2800"/>
              </a:lnSpc>
              <a:spcBef>
                <a:spcPts val="6190"/>
              </a:spcBef>
              <a:spcAft>
                <a:spcPts val="0"/>
              </a:spcAft>
            </a:pPr>
            <a:r>
              <a:rPr lang="it-IT" sz="2400" spc="-5">
                <a:solidFill>
                  <a:srgbClr val="000000"/>
                </a:solidFill>
                <a:latin typeface="Times New Roman" panose="02020603050405020304" pitchFamily="1"/>
              </a:rPr>
              <a:t>Sviluppa la creatività dei singoli e del gruppo </a:t>
            </a:r>
          </a:p>
          <a:p>
            <a:pPr marL="731520" marR="0" indent="0" algn="l">
              <a:lnSpc>
                <a:spcPts val="2800"/>
              </a:lnSpc>
              <a:spcBef>
                <a:spcPts val="71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Aiuta a far superare atteggiamenti difensivi rispetto alle </a:t>
            </a:r>
          </a:p>
          <a:p>
            <a:pPr marL="731520" marR="0" indent="0" algn="l">
              <a:lnSpc>
                <a:spcPts val="2800"/>
              </a:lnSpc>
              <a:spcBef>
                <a:spcPts val="150"/>
              </a:spcBef>
              <a:spcAft>
                <a:spcPts val="0"/>
              </a:spcAft>
            </a:pPr>
            <a:r>
              <a:rPr lang="it-IT" sz="2400" spc="-10">
                <a:solidFill>
                  <a:srgbClr val="000000"/>
                </a:solidFill>
                <a:latin typeface="Times New Roman" panose="02020603050405020304" pitchFamily="1"/>
              </a:rPr>
              <a:t>idee espresse </a:t>
            </a:r>
          </a:p>
          <a:p>
            <a:pPr marL="731520" marR="0" indent="0" algn="l">
              <a:lnSpc>
                <a:spcPts val="2800"/>
              </a:lnSpc>
              <a:spcBef>
                <a:spcPts val="71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Favorisce il superamento delle proprie inibizioni </a:t>
            </a:r>
          </a:p>
          <a:p>
            <a:pPr marL="731520" marR="0" indent="0" algn="l">
              <a:lnSpc>
                <a:spcPts val="2800"/>
              </a:lnSpc>
              <a:spcBef>
                <a:spcPts val="115"/>
              </a:spcBef>
              <a:spcAft>
                <a:spcPts val="0"/>
              </a:spcAft>
            </a:pPr>
            <a:r>
              <a:rPr lang="it-IT" sz="2400" spc="5">
                <a:solidFill>
                  <a:srgbClr val="000000"/>
                </a:solidFill>
                <a:latin typeface="Times New Roman" panose="02020603050405020304" pitchFamily="1"/>
              </a:rPr>
              <a:t>nell'esprimere opinioni personali </a:t>
            </a:r>
          </a:p>
          <a:p>
            <a:pPr marL="457200" marR="0" indent="274320" algn="l">
              <a:lnSpc>
                <a:spcPts val="2500"/>
              </a:lnSpc>
              <a:spcBef>
                <a:spcPts val="1020"/>
              </a:spcBef>
              <a:spcAft>
                <a:spcPts val="0"/>
              </a:spcAft>
              <a:buFont typeface="Times New Roman"/>
              <a:buChar char="4"/>
            </a:pPr>
            <a:r>
              <a:rPr lang="it-IT" sz="2400" spc="-5">
                <a:solidFill>
                  <a:srgbClr val="000000"/>
                </a:solidFill>
                <a:latin typeface="Times New Roman" panose="02020603050405020304" pitchFamily="1"/>
              </a:rPr>
              <a:t>Risulta efficace per cercare nuove possibilità e idee creative </a:t>
            </a:r>
          </a:p>
          <a:p>
            <a:pPr marL="731520" marR="0" indent="0" algn="l">
              <a:lnSpc>
                <a:spcPts val="2800"/>
              </a:lnSpc>
              <a:spcBef>
                <a:spcPts val="120"/>
              </a:spcBef>
              <a:spcAft>
                <a:spcPts val="995"/>
              </a:spcAft>
            </a:pPr>
            <a:r>
              <a:rPr lang="it-IT" sz="2400" spc="-5">
                <a:solidFill>
                  <a:srgbClr val="000000"/>
                </a:solidFill>
                <a:latin typeface="Times New Roman" panose="02020603050405020304" pitchFamily="1"/>
              </a:rPr>
              <a:t>utili alla soluzione di problemi specifici. </a:t>
            </a:r>
          </a:p>
        </p:txBody>
      </p:sp>
      <p:sp>
        <p:nvSpPr>
          <p:cNvPr id="347" name="Segnaposto testo 346"/>
          <p:cNvSpPr>
            <a:spLocks noGrp="1"/>
          </p:cNvSpPr>
          <p:nvPr>
            <p:ph type="body" idx="10"/>
          </p:nvPr>
        </p:nvSpPr>
        <p:spPr>
          <a:xfrm>
            <a:off x="361315" y="6346825"/>
            <a:ext cx="8382000" cy="2698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1755" rIns="0" bIns="0" anchor="t"/>
          <a:lstStyle/>
          <a:p>
            <a:pPr marL="0" marR="0" indent="0" algn="ctr">
              <a:lnSpc>
                <a:spcPts val="15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egnaposto testo 350"/>
          <p:cNvSpPr>
            <a:spLocks noGrp="1"/>
          </p:cNvSpPr>
          <p:nvPr>
            <p:ph type="body" idx="10"/>
          </p:nvPr>
        </p:nvSpPr>
        <p:spPr>
          <a:xfrm>
            <a:off x="548640" y="38100"/>
            <a:ext cx="8026400" cy="63823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l">
              <a:lnSpc>
                <a:spcPts val="4000"/>
              </a:lnSpc>
              <a:spcAft>
                <a:spcPts val="0"/>
              </a:spcAft>
            </a:pPr>
            <a:r>
              <a:rPr lang="it-IT" sz="2900" b="1" spc="75">
                <a:solidFill>
                  <a:srgbClr val="FF0000"/>
                </a:solidFill>
                <a:latin typeface="Tahoma" panose="02020603050405020304" pitchFamily="2"/>
              </a:rPr>
              <a:t>Personalizzazione e individualizzazione degli </a:t>
            </a:r>
          </a:p>
          <a:p>
            <a:pPr marL="0" marR="0" indent="0" algn="r">
              <a:lnSpc>
                <a:spcPts val="4000"/>
              </a:lnSpc>
              <a:spcBef>
                <a:spcPts val="335"/>
              </a:spcBef>
              <a:spcAft>
                <a:spcPts val="0"/>
              </a:spcAft>
            </a:pPr>
            <a:r>
              <a:rPr lang="it-IT" sz="2900" b="1" spc="75">
                <a:solidFill>
                  <a:srgbClr val="FF0000"/>
                </a:solidFill>
                <a:latin typeface="Tahoma" panose="02020603050405020304" pitchFamily="2"/>
              </a:rPr>
              <a:t>interventi </a:t>
            </a:r>
          </a:p>
          <a:p>
            <a:pPr marL="274320" marR="0" indent="0" algn="l">
              <a:lnSpc>
                <a:spcPts val="3000"/>
              </a:lnSpc>
              <a:spcBef>
                <a:spcPts val="7315"/>
              </a:spcBef>
              <a:spcAft>
                <a:spcPts val="0"/>
              </a:spcAft>
            </a:pPr>
            <a:r>
              <a:rPr lang="it-IT" sz="2750" b="1" spc="0">
                <a:solidFill>
                  <a:srgbClr val="006600"/>
                </a:solidFill>
                <a:latin typeface="Times New Roman" panose="02020603050405020304" pitchFamily="1"/>
              </a:rPr>
              <a:t>Individualizzazione</a:t>
            </a: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 ha lo scopo di far sì che certi traguardi </a:t>
            </a:r>
          </a:p>
          <a:p>
            <a:pPr marL="274320" marR="0" indent="0" algn="l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spc="-5">
                <a:solidFill>
                  <a:srgbClr val="000000"/>
                </a:solidFill>
                <a:latin typeface="Times New Roman" panose="02020603050405020304" pitchFamily="1"/>
              </a:rPr>
              <a:t>siano raggiunti da tutti. Gli obiettivi sono comuni per tutti. </a:t>
            </a:r>
          </a:p>
          <a:p>
            <a:pPr marL="274320" marR="0" indent="0" algn="l">
              <a:lnSpc>
                <a:spcPts val="3000"/>
              </a:lnSpc>
              <a:spcBef>
                <a:spcPts val="7935"/>
              </a:spcBef>
              <a:spcAft>
                <a:spcPts val="0"/>
              </a:spcAft>
            </a:pPr>
            <a:r>
              <a:rPr lang="it-IT" sz="2750" b="1" spc="0">
                <a:solidFill>
                  <a:srgbClr val="006600"/>
                </a:solidFill>
                <a:latin typeface="Times New Roman" panose="02020603050405020304" pitchFamily="1"/>
              </a:rPr>
              <a:t>Personalizzazione</a:t>
            </a: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 finalizzata a far sì che ognuno sviluppi i </a:t>
            </a:r>
          </a:p>
          <a:p>
            <a:pPr marL="274320" marR="0" indent="0" algn="l">
              <a:lnSpc>
                <a:spcPts val="2900"/>
              </a:lnSpc>
              <a:spcBef>
                <a:spcPts val="0"/>
              </a:spcBef>
              <a:spcAft>
                <a:spcPts val="14945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propri personali talenti. L'obiettivo è diverso per ciascuno. </a:t>
            </a:r>
          </a:p>
        </p:txBody>
      </p:sp>
      <p:sp>
        <p:nvSpPr>
          <p:cNvPr id="352" name="Segnaposto testo 351"/>
          <p:cNvSpPr>
            <a:spLocks noGrp="1"/>
          </p:cNvSpPr>
          <p:nvPr>
            <p:ph type="body" idx="10"/>
          </p:nvPr>
        </p:nvSpPr>
        <p:spPr>
          <a:xfrm>
            <a:off x="3425825" y="6420485"/>
            <a:ext cx="2463800" cy="1962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-5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-5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-5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egnaposto testo 354"/>
          <p:cNvSpPr>
            <a:spLocks noGrp="1"/>
          </p:cNvSpPr>
          <p:nvPr>
            <p:ph type="body" idx="10"/>
          </p:nvPr>
        </p:nvSpPr>
        <p:spPr>
          <a:xfrm>
            <a:off x="1130935" y="393700"/>
            <a:ext cx="7442200" cy="22999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0" marR="68580" indent="0" algn="r">
              <a:lnSpc>
                <a:spcPts val="4100"/>
              </a:lnSpc>
              <a:spcAft>
                <a:spcPts val="0"/>
              </a:spcAft>
            </a:pPr>
            <a:r>
              <a:rPr lang="it-IT" sz="3200" b="1" spc="40">
                <a:solidFill>
                  <a:srgbClr val="FF0000"/>
                </a:solidFill>
                <a:latin typeface="Tahoma" panose="02020603050405020304" pitchFamily="2"/>
              </a:rPr>
              <a:t>La didattica tradizionale </a:t>
            </a:r>
          </a:p>
          <a:p>
            <a:pPr marL="0" marR="0" indent="0" algn="l">
              <a:lnSpc>
                <a:spcPts val="2800"/>
              </a:lnSpc>
              <a:spcBef>
                <a:spcPts val="7655"/>
              </a:spcBef>
              <a:spcAft>
                <a:spcPts val="3485"/>
              </a:spcAft>
              <a:tabLst>
                <a:tab pos="7452360" algn="r"/>
              </a:tabLst>
            </a:pPr>
            <a:r>
              <a:rPr lang="it-IT" sz="2400" u="sng" spc="0">
                <a:solidFill>
                  <a:srgbClr val="CC0000"/>
                </a:solidFill>
                <a:latin typeface="Times New Roman" panose="02020603050405020304" pitchFamily="1"/>
              </a:rPr>
              <a:t>Percezione dello studente </a:t>
            </a:r>
            <a:r>
              <a:rPr lang="it-IT" sz="2000" spc="0">
                <a:solidFill>
                  <a:srgbClr val="FF0000"/>
                </a:solidFill>
                <a:latin typeface="Times New Roman" panose="02020603050405020304" pitchFamily="1"/>
              </a:rPr>
              <a:t>nell'apprendimento ATTIVO ... </a:t>
            </a:r>
          </a:p>
        </p:txBody>
      </p:sp>
      <p:sp>
        <p:nvSpPr>
          <p:cNvPr id="356" name="Segnaposto testo 355"/>
          <p:cNvSpPr>
            <a:spLocks noGrp="1"/>
          </p:cNvSpPr>
          <p:nvPr>
            <p:ph type="body" idx="10"/>
          </p:nvPr>
        </p:nvSpPr>
        <p:spPr>
          <a:xfrm>
            <a:off x="856615" y="2693670"/>
            <a:ext cx="3557905" cy="6838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3660" rIns="0" bIns="0" anchor="t"/>
          <a:lstStyle/>
          <a:p>
            <a:pPr marL="0" marR="0" indent="0" algn="l">
              <a:lnSpc>
                <a:spcPts val="2400"/>
              </a:lnSpc>
              <a:spcAft>
                <a:spcPts val="0"/>
              </a:spcAft>
            </a:pPr>
            <a:r>
              <a:rPr lang="it-IT" sz="2000" spc="-5">
                <a:solidFill>
                  <a:srgbClr val="000000"/>
                </a:solidFill>
                <a:latin typeface="Times New Roman" panose="02020603050405020304" pitchFamily="1"/>
              </a:rPr>
              <a:t>Più semplice ricevere </a:t>
            </a:r>
            <a:r>
              <a:rPr lang="it-IT" sz="2000" u="sng" spc="-5">
                <a:solidFill>
                  <a:srgbClr val="000000"/>
                </a:solidFill>
                <a:latin typeface="Times New Roman" panose="02020603050405020304" pitchFamily="1"/>
              </a:rPr>
              <a:t>materiale da </a:t>
            </a:r>
          </a:p>
          <a:p>
            <a:pPr marL="274320" marR="0" indent="0" algn="l">
              <a:lnSpc>
                <a:spcPts val="2400"/>
              </a:lnSpc>
              <a:spcBef>
                <a:spcPts val="15"/>
              </a:spcBef>
              <a:spcAft>
                <a:spcPts val="0"/>
              </a:spcAft>
            </a:pPr>
            <a:r>
              <a:rPr lang="it-IT" sz="2000" u="sng" spc="-5">
                <a:solidFill>
                  <a:srgbClr val="000000"/>
                </a:solidFill>
                <a:latin typeface="Times New Roman" panose="02020603050405020304" pitchFamily="1"/>
              </a:rPr>
              <a:t>studiare  </a:t>
            </a:r>
          </a:p>
        </p:txBody>
      </p:sp>
      <p:sp>
        <p:nvSpPr>
          <p:cNvPr id="357" name="Segnaposto testo 356"/>
          <p:cNvSpPr>
            <a:spLocks noGrp="1"/>
          </p:cNvSpPr>
          <p:nvPr>
            <p:ph type="body" idx="10"/>
          </p:nvPr>
        </p:nvSpPr>
        <p:spPr>
          <a:xfrm>
            <a:off x="1124585" y="3377565"/>
            <a:ext cx="3027045" cy="21539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8485" rIns="0" bIns="0" anchor="t"/>
          <a:lstStyle/>
          <a:p>
            <a:pPr marL="0" marR="0" indent="0" algn="just">
              <a:lnSpc>
                <a:spcPts val="2300"/>
              </a:lnSpc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Funziona in fase iniziale </a:t>
            </a:r>
          </a:p>
          <a:p>
            <a:pPr marL="0" marR="0" indent="0" algn="just">
              <a:lnSpc>
                <a:spcPts val="2400"/>
              </a:lnSpc>
              <a:spcBef>
                <a:spcPts val="120"/>
              </a:spcBef>
              <a:spcAft>
                <a:spcPts val="0"/>
              </a:spcAft>
            </a:pPr>
            <a:r>
              <a:rPr lang="it-IT" sz="2000" u="sng" spc="0">
                <a:solidFill>
                  <a:srgbClr val="000000"/>
                </a:solidFill>
                <a:latin typeface="Times New Roman" panose="02020603050405020304" pitchFamily="1"/>
              </a:rPr>
              <a:t>l'abitudine all'apprendimento </a:t>
            </a:r>
          </a:p>
          <a:p>
            <a:pPr marL="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u="sng" spc="0">
                <a:solidFill>
                  <a:srgbClr val="000000"/>
                </a:solidFill>
                <a:latin typeface="Times New Roman" panose="02020603050405020304" pitchFamily="1"/>
              </a:rPr>
              <a:t>passivo </a:t>
            </a: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ha implicazioni </a:t>
            </a:r>
          </a:p>
          <a:p>
            <a:pPr marL="0" marR="0" indent="0" algn="just">
              <a:lnSpc>
                <a:spcPts val="24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2000" u="sng" spc="0">
                <a:solidFill>
                  <a:srgbClr val="000000"/>
                </a:solidFill>
                <a:latin typeface="Times New Roman" panose="02020603050405020304" pitchFamily="1"/>
              </a:rPr>
              <a:t>profondamente negative nel </a:t>
            </a:r>
          </a:p>
          <a:p>
            <a:pPr marL="0" marR="0" indent="0" algn="just">
              <a:lnSpc>
                <a:spcPts val="2400"/>
              </a:lnSpc>
              <a:spcBef>
                <a:spcPts val="0"/>
              </a:spcBef>
              <a:spcAft>
                <a:spcPts val="355"/>
              </a:spcAft>
            </a:pPr>
            <a:r>
              <a:rPr lang="it-IT" sz="2000" u="sng" spc="0">
                <a:solidFill>
                  <a:srgbClr val="000000"/>
                </a:solidFill>
                <a:latin typeface="Times New Roman" panose="02020603050405020304" pitchFamily="1"/>
              </a:rPr>
              <a:t>lungo termine</a:t>
            </a:r>
            <a:r>
              <a:rPr lang="it-IT" sz="2000" u="sng" spc="0">
                <a:solidFill>
                  <a:srgbClr val="FF0000"/>
                </a:solidFill>
                <a:latin typeface="Times New Roman" panose="02020603050405020304" pitchFamily="1"/>
              </a:rPr>
              <a:t>  </a:t>
            </a:r>
          </a:p>
        </p:txBody>
      </p:sp>
      <p:sp>
        <p:nvSpPr>
          <p:cNvPr id="358" name="Segnaposto testo 357"/>
          <p:cNvSpPr>
            <a:spLocks noGrp="1"/>
          </p:cNvSpPr>
          <p:nvPr>
            <p:ph type="body" idx="10"/>
          </p:nvPr>
        </p:nvSpPr>
        <p:spPr>
          <a:xfrm>
            <a:off x="5297170" y="2693670"/>
            <a:ext cx="3027045" cy="19627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just">
              <a:lnSpc>
                <a:spcPts val="2300"/>
              </a:lnSpc>
              <a:spcAft>
                <a:spcPts val="0"/>
              </a:spcAft>
            </a:pPr>
            <a:r>
              <a:rPr lang="it-IT" sz="2000" spc="-5">
                <a:solidFill>
                  <a:srgbClr val="000000"/>
                </a:solidFill>
                <a:latin typeface="Times New Roman" panose="02020603050405020304" pitchFamily="1"/>
              </a:rPr>
              <a:t>Ricercare, far proprio e </a:t>
            </a:r>
          </a:p>
          <a:p>
            <a:pPr marL="0" marR="0" indent="0" algn="just">
              <a:lnSpc>
                <a:spcPts val="2300"/>
              </a:lnSpc>
              <a:spcBef>
                <a:spcPts val="205"/>
              </a:spcBef>
              <a:spcAft>
                <a:spcPts val="0"/>
              </a:spcAft>
            </a:pPr>
            <a:r>
              <a:rPr lang="it-IT" sz="2000" spc="-5">
                <a:solidFill>
                  <a:srgbClr val="000000"/>
                </a:solidFill>
                <a:latin typeface="Times New Roman" panose="02020603050405020304" pitchFamily="1"/>
              </a:rPr>
              <a:t>sintetizzare in maniera </a:t>
            </a:r>
          </a:p>
          <a:p>
            <a:pPr marL="0" marR="0" indent="0" algn="just">
              <a:lnSpc>
                <a:spcPts val="2300"/>
              </a:lnSpc>
              <a:spcBef>
                <a:spcPts val="110"/>
              </a:spcBef>
              <a:spcAft>
                <a:spcPts val="0"/>
              </a:spcAft>
            </a:pPr>
            <a:r>
              <a:rPr lang="it-IT" sz="2000" spc="-5">
                <a:solidFill>
                  <a:srgbClr val="000000"/>
                </a:solidFill>
                <a:latin typeface="Times New Roman" panose="02020603050405020304" pitchFamily="1"/>
              </a:rPr>
              <a:t>indipendente il materiale </a:t>
            </a:r>
          </a:p>
          <a:p>
            <a:pPr marL="0" marR="0" indent="0" algn="just">
              <a:lnSpc>
                <a:spcPts val="2300"/>
              </a:lnSpc>
              <a:spcBef>
                <a:spcPts val="1110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Relazione tra apprendimento </a:t>
            </a:r>
          </a:p>
          <a:p>
            <a:pPr marL="0" marR="0" indent="0" algn="just">
              <a:lnSpc>
                <a:spcPts val="2300"/>
              </a:lnSpc>
              <a:spcBef>
                <a:spcPts val="230"/>
              </a:spcBef>
              <a:spcAft>
                <a:spcPts val="0"/>
              </a:spcAft>
            </a:pPr>
            <a:r>
              <a:rPr lang="it-IT" sz="2000" spc="-15">
                <a:solidFill>
                  <a:srgbClr val="000000"/>
                </a:solidFill>
                <a:latin typeface="Times New Roman" panose="02020603050405020304" pitchFamily="1"/>
              </a:rPr>
              <a:t>attivo e sviluppo del pensiero </a:t>
            </a:r>
          </a:p>
          <a:p>
            <a:pPr marL="0" marR="0" indent="0" algn="just">
              <a:lnSpc>
                <a:spcPts val="2300"/>
              </a:lnSpc>
              <a:spcBef>
                <a:spcPts val="95"/>
              </a:spcBef>
              <a:spcAft>
                <a:spcPts val="0"/>
              </a:spcAft>
            </a:pPr>
            <a:r>
              <a:rPr lang="it-IT" sz="2000" spc="-10">
                <a:solidFill>
                  <a:srgbClr val="000000"/>
                </a:solidFill>
                <a:latin typeface="Times New Roman" panose="02020603050405020304" pitchFamily="1"/>
              </a:rPr>
              <a:t>critico </a:t>
            </a:r>
          </a:p>
        </p:txBody>
      </p:sp>
      <p:sp>
        <p:nvSpPr>
          <p:cNvPr id="359" name="Segnaposto testo 358"/>
          <p:cNvSpPr>
            <a:spLocks noGrp="1"/>
          </p:cNvSpPr>
          <p:nvPr>
            <p:ph type="body" idx="10"/>
          </p:nvPr>
        </p:nvSpPr>
        <p:spPr>
          <a:xfrm>
            <a:off x="3423920" y="5531485"/>
            <a:ext cx="2463800" cy="10852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89635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-5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-5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-5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egnaposto testo 367"/>
          <p:cNvSpPr>
            <a:spLocks noGrp="1"/>
          </p:cNvSpPr>
          <p:nvPr>
            <p:ph type="body" idx="10"/>
          </p:nvPr>
        </p:nvSpPr>
        <p:spPr>
          <a:xfrm>
            <a:off x="457200" y="317500"/>
            <a:ext cx="8242300" cy="60293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>
            <a:normAutofit fontScale="95000"/>
          </a:bodyPr>
          <a:lstStyle/>
          <a:p>
            <a:pPr marL="0" marR="137160" indent="0" algn="r">
              <a:lnSpc>
                <a:spcPts val="3100"/>
              </a:lnSpc>
              <a:spcAft>
                <a:spcPts val="0"/>
              </a:spcAft>
            </a:pPr>
            <a:r>
              <a:rPr lang="it-IT" sz="2250" b="1" spc="45">
                <a:solidFill>
                  <a:srgbClr val="FF0000"/>
                </a:solidFill>
                <a:latin typeface="Tahoma" panose="02020603050405020304" pitchFamily="2"/>
              </a:rPr>
              <a:t>Categorie presenti nelle didattiche interattive </a:t>
            </a:r>
          </a:p>
          <a:p>
            <a:pPr marL="320040" marR="0" indent="0" algn="l">
              <a:lnSpc>
                <a:spcPts val="2600"/>
              </a:lnSpc>
              <a:spcBef>
                <a:spcPts val="7090"/>
              </a:spcBef>
              <a:spcAft>
                <a:spcPts val="0"/>
              </a:spcAft>
            </a:pPr>
            <a:r>
              <a:rPr lang="it-IT" sz="2400" i="1" spc="15">
                <a:solidFill>
                  <a:srgbClr val="CC0000"/>
                </a:solidFill>
                <a:latin typeface="Times New Roman" panose="02020603050405020304" pitchFamily="1"/>
              </a:rPr>
              <a:t>partecipazione</a:t>
            </a:r>
            <a:r>
              <a:rPr lang="it-IT" sz="2000" spc="15">
                <a:solidFill>
                  <a:srgbClr val="000000"/>
                </a:solidFill>
                <a:latin typeface="Times New Roman" panose="02020603050405020304" pitchFamily="1"/>
              </a:rPr>
              <a:t> (dello studente al proprio processo di apprendimento) </a:t>
            </a:r>
          </a:p>
          <a:p>
            <a:pPr marL="320040" marR="0" indent="0" algn="l">
              <a:lnSpc>
                <a:spcPts val="26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2400" i="1" spc="5">
                <a:solidFill>
                  <a:srgbClr val="CC0000"/>
                </a:solidFill>
                <a:latin typeface="Times New Roman" panose="02020603050405020304" pitchFamily="1"/>
              </a:rPr>
              <a:t>responsabilità</a:t>
            </a:r>
            <a:r>
              <a:rPr lang="it-IT" sz="2000" spc="5">
                <a:solidFill>
                  <a:srgbClr val="000000"/>
                </a:solidFill>
                <a:latin typeface="Times New Roman" panose="02020603050405020304" pitchFamily="1"/>
              </a:rPr>
              <a:t> (nei confronti del proprio lavoro di studente e anche dei </a:t>
            </a:r>
          </a:p>
          <a:p>
            <a:pPr marL="320040" marR="0" indent="0" algn="l">
              <a:lnSpc>
                <a:spcPts val="2300"/>
              </a:lnSpc>
              <a:spcBef>
                <a:spcPts val="155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propri compagni o colleghi) </a:t>
            </a:r>
          </a:p>
          <a:p>
            <a:pPr marL="320040" marR="0" indent="0" algn="l">
              <a:lnSpc>
                <a:spcPts val="2600"/>
              </a:lnSpc>
              <a:spcBef>
                <a:spcPts val="745"/>
              </a:spcBef>
              <a:spcAft>
                <a:spcPts val="0"/>
              </a:spcAft>
            </a:pPr>
            <a:r>
              <a:rPr lang="it-IT" sz="2400" i="1" spc="0">
                <a:solidFill>
                  <a:srgbClr val="CC0000"/>
                </a:solidFill>
                <a:latin typeface="Times New Roman" panose="02020603050405020304" pitchFamily="1"/>
              </a:rPr>
              <a:t>riflessione</a:t>
            </a: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 (sul significato del proprio agire dotato di senso e del proprio </a:t>
            </a:r>
          </a:p>
          <a:p>
            <a:pPr marL="320040" marR="0" indent="0" algn="l">
              <a:lnSpc>
                <a:spcPts val="2300"/>
              </a:lnSpc>
              <a:spcBef>
                <a:spcPts val="170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ruolo di studente) </a:t>
            </a:r>
          </a:p>
          <a:p>
            <a:pPr marL="0" marR="0" indent="0" algn="l">
              <a:lnSpc>
                <a:spcPts val="2600"/>
              </a:lnSpc>
              <a:spcBef>
                <a:spcPts val="680"/>
              </a:spcBef>
              <a:spcAft>
                <a:spcPts val="0"/>
              </a:spcAft>
            </a:pPr>
            <a:r>
              <a:rPr lang="it-IT" sz="2400" i="1" spc="20">
                <a:solidFill>
                  <a:srgbClr val="717BA2"/>
                </a:solidFill>
                <a:latin typeface="Times New Roman" panose="02020603050405020304" pitchFamily="1"/>
              </a:rPr>
              <a:t>-</a:t>
            </a:r>
            <a:r>
              <a:rPr lang="it-IT" sz="2400" i="1" spc="20">
                <a:solidFill>
                  <a:srgbClr val="CC0000"/>
                </a:solidFill>
                <a:latin typeface="Times New Roman" panose="02020603050405020304" pitchFamily="1"/>
              </a:rPr>
              <a:t> condivisione</a:t>
            </a:r>
            <a:r>
              <a:rPr lang="it-IT" sz="2000" spc="20">
                <a:solidFill>
                  <a:srgbClr val="000000"/>
                </a:solidFill>
                <a:latin typeface="Times New Roman" panose="02020603050405020304" pitchFamily="1"/>
              </a:rPr>
              <a:t> (delle proprie idee, informazioni, materiali, dati) </a:t>
            </a:r>
          </a:p>
          <a:p>
            <a:pPr marL="320040" marR="0" indent="0" algn="l">
              <a:lnSpc>
                <a:spcPts val="2800"/>
              </a:lnSpc>
              <a:spcBef>
                <a:spcPts val="420"/>
              </a:spcBef>
              <a:spcAft>
                <a:spcPts val="0"/>
              </a:spcAft>
            </a:pPr>
            <a:r>
              <a:rPr lang="it-IT" sz="2400" i="1" spc="35">
                <a:solidFill>
                  <a:srgbClr val="CC0000"/>
                </a:solidFill>
                <a:latin typeface="Times New Roman" panose="02020603050405020304" pitchFamily="1"/>
              </a:rPr>
              <a:t>prendersi cura degli altri</a:t>
            </a:r>
            <a:r>
              <a:rPr lang="it-IT" sz="2000" i="1" spc="35">
                <a:solidFill>
                  <a:srgbClr val="000000"/>
                </a:solidFill>
                <a:latin typeface="Times New Roman" panose="02020603050405020304" pitchFamily="1"/>
              </a:rPr>
              <a:t> (caring) </a:t>
            </a:r>
          </a:p>
          <a:p>
            <a:pPr marL="0" marR="0" indent="0" algn="l">
              <a:lnSpc>
                <a:spcPts val="2200"/>
              </a:lnSpc>
              <a:spcBef>
                <a:spcPts val="6840"/>
              </a:spcBef>
              <a:spcAft>
                <a:spcPts val="0"/>
              </a:spcAft>
            </a:pPr>
            <a:r>
              <a:rPr lang="it-IT" sz="2000" i="1" spc="70">
                <a:solidFill>
                  <a:srgbClr val="006FC0"/>
                </a:solidFill>
                <a:latin typeface="Times New Roman" panose="02020603050405020304" pitchFamily="1"/>
              </a:rPr>
              <a:t>Nei modelli didattici fondati sul gruppo di lavoro strutturato e sul team, </a:t>
            </a:r>
          </a:p>
          <a:p>
            <a:pPr marL="320040" marR="0"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i="1" spc="0">
                <a:solidFill>
                  <a:srgbClr val="006FC0"/>
                </a:solidFill>
                <a:latin typeface="Times New Roman" panose="02020603050405020304" pitchFamily="1"/>
              </a:rPr>
              <a:t>vengono potenziate e valorizzate insieme a produttività del lavoro, identità, </a:t>
            </a:r>
          </a:p>
          <a:p>
            <a:pPr marL="320040" marR="0"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i="1" spc="70">
                <a:solidFill>
                  <a:srgbClr val="006FC0"/>
                </a:solidFill>
                <a:latin typeface="Times New Roman" panose="02020603050405020304" pitchFamily="1"/>
              </a:rPr>
              <a:t>autostima degli studenti partecipanti, altruismo, senso dell'altro e del </a:t>
            </a:r>
          </a:p>
          <a:p>
            <a:pPr marL="320040" marR="0" indent="0" algn="l">
              <a:lnSpc>
                <a:spcPts val="2200"/>
              </a:lnSpc>
              <a:spcBef>
                <a:spcPts val="0"/>
              </a:spcBef>
              <a:spcAft>
                <a:spcPts val="1110"/>
              </a:spcAft>
            </a:pPr>
            <a:r>
              <a:rPr lang="it-IT" sz="2000" i="1" spc="-25">
                <a:solidFill>
                  <a:srgbClr val="006FC0"/>
                </a:solidFill>
                <a:latin typeface="Times New Roman" panose="02020603050405020304" pitchFamily="1"/>
              </a:rPr>
              <a:t>diverso. </a:t>
            </a:r>
          </a:p>
        </p:txBody>
      </p:sp>
      <p:sp>
        <p:nvSpPr>
          <p:cNvPr id="369" name="Segnaposto testo 368"/>
          <p:cNvSpPr>
            <a:spLocks noGrp="1"/>
          </p:cNvSpPr>
          <p:nvPr>
            <p:ph type="body" idx="10"/>
          </p:nvPr>
        </p:nvSpPr>
        <p:spPr>
          <a:xfrm>
            <a:off x="457200" y="6346825"/>
            <a:ext cx="8242300" cy="2698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4295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egnaposto testo 374"/>
          <p:cNvSpPr>
            <a:spLocks noGrp="1"/>
          </p:cNvSpPr>
          <p:nvPr>
            <p:ph type="body" idx="10"/>
          </p:nvPr>
        </p:nvSpPr>
        <p:spPr>
          <a:xfrm>
            <a:off x="438785" y="660400"/>
            <a:ext cx="8242300" cy="8909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r">
              <a:lnSpc>
                <a:spcPts val="4000"/>
              </a:lnSpc>
              <a:spcAft>
                <a:spcPts val="2995"/>
              </a:spcAft>
            </a:pPr>
            <a:r>
              <a:rPr lang="it-IT" sz="2900" b="1" spc="125">
                <a:solidFill>
                  <a:srgbClr val="FF0000"/>
                </a:solidFill>
                <a:latin typeface="Tahoma" panose="02020603050405020304" pitchFamily="2"/>
              </a:rPr>
              <a:t>Le strategie didattiche conosciute </a:t>
            </a:r>
          </a:p>
        </p:txBody>
      </p:sp>
      <p:sp>
        <p:nvSpPr>
          <p:cNvPr id="376" name="Segnaposto testo 375"/>
          <p:cNvSpPr>
            <a:spLocks noGrp="1"/>
          </p:cNvSpPr>
          <p:nvPr>
            <p:ph type="body" idx="10"/>
          </p:nvPr>
        </p:nvSpPr>
        <p:spPr>
          <a:xfrm>
            <a:off x="438785" y="1551305"/>
            <a:ext cx="8098790" cy="4581525"/>
          </a:xfrm>
          <a:prstGeom prst="rect">
            <a:avLst/>
          </a:prstGeom>
          <a:noFill/>
          <a:ln w="8890" cmpd="sng">
            <a:solidFill>
              <a:srgbClr val="000000"/>
            </a:solidFill>
            <a:prstDash val="solid"/>
          </a:ln>
        </p:spPr>
        <p:txBody>
          <a:bodyPr vert="horz" lIns="0" tIns="67945" rIns="0" bIns="0" anchor="t"/>
          <a:lstStyle/>
          <a:p>
            <a:pPr marL="365760" marR="411480" indent="0" algn="l">
              <a:lnSpc>
                <a:spcPts val="2200"/>
              </a:lnSpc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Lezione frontale: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è la forma di didattica più utilizzata e più antica. L'insegnante espone in maniera unidirezionale gli argomenti; il passaggio di nozioni fa leva sull'esclusiva capacità di farsi ascoltare del docente. </a:t>
            </a:r>
          </a:p>
          <a:p>
            <a:pPr marL="365760" marR="91440" indent="0" algn="l">
              <a:lnSpc>
                <a:spcPts val="2200"/>
              </a:lnSpc>
              <a:spcBef>
                <a:spcPts val="780"/>
              </a:spcBef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Approccio tutoriale: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si basa sulla presentazione all'allievo di un certo numero di informazioni, si chiedono riscontri e si verifica immediatamente la risposta, si può regolare l'apprendimento in base alla capacità dello studente, si realizza un apprendimento individualizzato. </a:t>
            </a:r>
          </a:p>
          <a:p>
            <a:pPr marL="365760" marR="182880" indent="0" algn="l">
              <a:lnSpc>
                <a:spcPts val="2200"/>
              </a:lnSpc>
              <a:spcBef>
                <a:spcPts val="780"/>
              </a:spcBef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Discussione: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consiste in un confronto di idee tra due o più persone ( insegnante —allievo e tra allievi ). Il ruolo del docente si sposta da quello di guida a quello di facilitatore, il cui compito non è passare le conoscenze ma aiutare l'alunno nel percorso di apprendimento. </a:t>
            </a:r>
          </a:p>
          <a:p>
            <a:pPr marL="365760" marR="228600" indent="0" algn="l">
              <a:lnSpc>
                <a:spcPts val="2200"/>
              </a:lnSpc>
              <a:spcBef>
                <a:spcPts val="795"/>
              </a:spcBef>
              <a:spcAft>
                <a:spcPts val="254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Studio del caso: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si basa su riflessioni riguardo ad una situazione reale o verosimile, su cui vanno formulate ipotesi e possibili soluzioni. Lo scopo è porre l'allievo davanti a situazioni molto vicine a quelle reali . </a:t>
            </a:r>
          </a:p>
        </p:txBody>
      </p:sp>
      <p:sp>
        <p:nvSpPr>
          <p:cNvPr id="377" name="Segnaposto testo 376"/>
          <p:cNvSpPr>
            <a:spLocks noGrp="1"/>
          </p:cNvSpPr>
          <p:nvPr>
            <p:ph type="body" idx="10"/>
          </p:nvPr>
        </p:nvSpPr>
        <p:spPr>
          <a:xfrm>
            <a:off x="438785" y="6346825"/>
            <a:ext cx="8242300" cy="2698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1755" rIns="0" bIns="0" anchor="t"/>
          <a:lstStyle/>
          <a:p>
            <a:pPr marL="0" marR="0" indent="0" algn="ctr">
              <a:lnSpc>
                <a:spcPts val="15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egnaposto testo 380"/>
          <p:cNvSpPr>
            <a:spLocks noGrp="1"/>
          </p:cNvSpPr>
          <p:nvPr>
            <p:ph type="body" idx="10"/>
          </p:nvPr>
        </p:nvSpPr>
        <p:spPr>
          <a:xfrm>
            <a:off x="819785" y="596900"/>
            <a:ext cx="7797800" cy="6838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r">
              <a:lnSpc>
                <a:spcPts val="3900"/>
              </a:lnSpc>
              <a:spcAft>
                <a:spcPts val="1465"/>
              </a:spcAft>
            </a:pPr>
            <a:r>
              <a:rPr lang="it-IT" sz="2900" b="1" spc="105">
                <a:solidFill>
                  <a:srgbClr val="FF0000"/>
                </a:solidFill>
                <a:latin typeface="Tahoma" panose="02020603050405020304" pitchFamily="2"/>
              </a:rPr>
              <a:t>Le strategie didattiche conosciute/2 </a:t>
            </a:r>
          </a:p>
        </p:txBody>
      </p:sp>
      <p:sp>
        <p:nvSpPr>
          <p:cNvPr id="382" name="Segnaposto testo 381"/>
          <p:cNvSpPr>
            <a:spLocks noGrp="1"/>
          </p:cNvSpPr>
          <p:nvPr>
            <p:ph type="body" idx="10"/>
          </p:nvPr>
        </p:nvSpPr>
        <p:spPr>
          <a:xfrm>
            <a:off x="819785" y="1280795"/>
            <a:ext cx="7797800" cy="51422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525" rIns="0" bIns="0" anchor="t"/>
          <a:lstStyle/>
          <a:p>
            <a:pPr marL="0" marR="0" indent="0" algn="just">
              <a:lnSpc>
                <a:spcPts val="2200"/>
              </a:lnSpc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Apprendimenti di gruppo: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forme di apprendimento basate sul tutoraggio tra pari e insegnamento reciproco. </a:t>
            </a:r>
          </a:p>
          <a:p>
            <a:pPr marL="0" marR="0" indent="0" algn="just">
              <a:lnSpc>
                <a:spcPts val="2200"/>
              </a:lnSpc>
              <a:spcBef>
                <a:spcPts val="780"/>
              </a:spcBef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Problem solving: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Il termine sta a indicare il processo cognitivo che si avvia per analizzare un problema e trovarne la soluzione. E' conosciuto anche come apprendimento per scoperta </a:t>
            </a:r>
          </a:p>
          <a:p>
            <a:pPr marL="0" marR="0" indent="0" algn="just">
              <a:lnSpc>
                <a:spcPts val="2200"/>
              </a:lnSpc>
              <a:spcBef>
                <a:spcPts val="800"/>
              </a:spcBef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Simulazione: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viene proposta una situazione concreta in un ambiente predeterminato e protetto, si crea la situazione di "palestra d'apprendimento" . </a:t>
            </a:r>
          </a:p>
          <a:p>
            <a:pPr marL="0" marR="0" indent="0" algn="just">
              <a:lnSpc>
                <a:spcPts val="2200"/>
              </a:lnSpc>
              <a:spcBef>
                <a:spcPts val="760"/>
              </a:spcBef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Role playing: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tipo particolare di simulazione, i partecipanti diventano gli attori della situazione rappresentata con ruoli attivi, identificandosi in specifici personaggi e in determinati contesti. Quello che si apprende nel role playing è il comportamento, vero obiettivo dell'apprendimento. </a:t>
            </a:r>
          </a:p>
          <a:p>
            <a:pPr marL="0" marR="0" indent="0" algn="just">
              <a:lnSpc>
                <a:spcPts val="2200"/>
              </a:lnSpc>
              <a:spcBef>
                <a:spcPts val="750"/>
              </a:spcBef>
              <a:spcAft>
                <a:spcPts val="4590"/>
              </a:spcAft>
            </a:pPr>
            <a:r>
              <a:rPr lang="it-IT" sz="1450" b="1" spc="30">
                <a:solidFill>
                  <a:srgbClr val="C00000"/>
                </a:solidFill>
                <a:latin typeface="Tahoma" panose="02020603050405020304" pitchFamily="2"/>
              </a:rPr>
              <a:t>Brainstorming:</a:t>
            </a:r>
            <a:r>
              <a:rPr lang="it-IT" sz="1450" b="1" spc="30">
                <a:solidFill>
                  <a:srgbClr val="000000"/>
                </a:solidFill>
                <a:latin typeface="Tahoma" panose="02020603050405020304" pitchFamily="2"/>
              </a:rPr>
              <a:t> è il metodo più libero per esporre le proprie opinioni e idee intorno ad un tema predeterminato. Questo metodo permette di esprimersi liberamente, l'unico vincolo sono l'aderenza al tema prefissato e non criticare gli altri. </a:t>
            </a:r>
          </a:p>
        </p:txBody>
      </p:sp>
      <p:sp>
        <p:nvSpPr>
          <p:cNvPr id="383" name="Segnaposto testo 382"/>
          <p:cNvSpPr>
            <a:spLocks noGrp="1"/>
          </p:cNvSpPr>
          <p:nvPr>
            <p:ph type="body" idx="10"/>
          </p:nvPr>
        </p:nvSpPr>
        <p:spPr>
          <a:xfrm>
            <a:off x="819785" y="6423025"/>
            <a:ext cx="77978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egnaposto testo 32"/>
          <p:cNvSpPr>
            <a:spLocks noGrp="1"/>
          </p:cNvSpPr>
          <p:nvPr>
            <p:ph type="body" idx="10"/>
          </p:nvPr>
        </p:nvSpPr>
        <p:spPr>
          <a:xfrm>
            <a:off x="554990" y="508000"/>
            <a:ext cx="3784600" cy="5835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l">
              <a:lnSpc>
                <a:spcPts val="4000"/>
              </a:lnSpc>
              <a:spcAft>
                <a:spcPts val="595"/>
              </a:spcAft>
            </a:pPr>
            <a:r>
              <a:rPr lang="it-IT" sz="3050" b="1" spc="155">
                <a:solidFill>
                  <a:srgbClr val="FF0000"/>
                </a:solidFill>
                <a:latin typeface="Tahoma" panose="02020603050405020304" pitchFamily="2"/>
              </a:rPr>
              <a:t>Per approfondire... </a:t>
            </a:r>
          </a:p>
        </p:txBody>
      </p:sp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6343015" y="1091565"/>
            <a:ext cx="1473200" cy="5270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100"/>
              </a:lnSpc>
              <a:spcAft>
                <a:spcPts val="2035"/>
              </a:spcAft>
            </a:pPr>
            <a:r>
              <a:rPr lang="it-IT" sz="1750" b="1" spc="15">
                <a:solidFill>
                  <a:srgbClr val="000000"/>
                </a:solidFill>
                <a:latin typeface="Tahoma" panose="02020603050405020304" pitchFamily="2"/>
              </a:rPr>
              <a:t>Ciclo di vita </a:t>
            </a: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621665" y="3035935"/>
            <a:ext cx="3596640" cy="13531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55000"/>
          </a:bodyPr>
          <a:lstStyle/>
          <a:p>
            <a:pPr marL="0" marR="0" indent="0" algn="ctr">
              <a:lnSpc>
                <a:spcPts val="2100"/>
              </a:lnSpc>
              <a:spcAft>
                <a:spcPts val="0"/>
              </a:spcAft>
            </a:pPr>
            <a:r>
              <a:rPr lang="it-IT" sz="1850" b="1" i="1" spc="40">
                <a:solidFill>
                  <a:srgbClr val="000000"/>
                </a:solidFill>
                <a:latin typeface="Arial" panose="02020603050405020304" pitchFamily="2"/>
              </a:rPr>
              <a:t>Metafora della Psicologia </a:t>
            </a:r>
          </a:p>
          <a:p>
            <a:pPr marL="0" marR="0" indent="0" algn="ctr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850" b="1" i="1" spc="45">
                <a:solidFill>
                  <a:srgbClr val="000000"/>
                </a:solidFill>
                <a:latin typeface="Arial" panose="02020603050405020304" pitchFamily="2"/>
              </a:rPr>
              <a:t>dell'Età Evolutiva </a:t>
            </a:r>
          </a:p>
          <a:p>
            <a:pPr marL="1371600" marR="0" indent="0" algn="l">
              <a:lnSpc>
                <a:spcPts val="4900"/>
              </a:lnSpc>
              <a:spcBef>
                <a:spcPts val="0"/>
              </a:spcBef>
              <a:spcAft>
                <a:spcPts val="1720"/>
              </a:spcAft>
            </a:pPr>
            <a:r>
              <a:rPr lang="it-IT" sz="1100" spc="645" baseline="30000">
                <a:solidFill>
                  <a:srgbClr val="000000"/>
                </a:solidFill>
                <a:latin typeface="Tahoma" panose="02020603050405020304" pitchFamily="2"/>
              </a:rPr>
              <a:t>,</a:t>
            </a:r>
            <a:r>
              <a:rPr lang="it-IT" sz="2200" spc="645">
                <a:solidFill>
                  <a:srgbClr val="000000"/>
                </a:solidFill>
                <a:latin typeface="Arial" panose="02020603050405020304" pitchFamily="2"/>
              </a:rPr>
              <a:t>2. </a:t>
            </a: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621665" y="4389120"/>
            <a:ext cx="3596640" cy="1329055"/>
          </a:xfrm>
          <a:prstGeom prst="rect">
            <a:avLst/>
          </a:prstGeom>
          <a:solidFill>
            <a:srgbClr val="8EAFBE"/>
          </a:solidFill>
          <a:ln w="0" cmpd="sng">
            <a:noFill/>
            <a:prstDash val="solid"/>
          </a:ln>
        </p:spPr>
        <p:txBody>
          <a:bodyPr vert="horz" lIns="0" tIns="71755" rIns="0" bIns="0" anchor="t"/>
          <a:lstStyle/>
          <a:p>
            <a:pPr marL="0" marR="0" indent="0" algn="ctr">
              <a:lnSpc>
                <a:spcPts val="1600"/>
              </a:lnSpc>
              <a:spcAft>
                <a:spcPts val="545"/>
              </a:spcAft>
            </a:pPr>
            <a:r>
              <a:rPr lang="it-IT" sz="1250" b="1" spc="0">
                <a:solidFill>
                  <a:srgbClr val="000000"/>
                </a:solidFill>
                <a:latin typeface="Tahoma" panose="02020603050405020304" pitchFamily="2"/>
              </a:rPr>
              <a:t>Lo sviluppo psichico presenta una fase </a:t>
            </a:r>
            <a:r>
              <a:t/>
            </a:r>
            <a:br/>
            <a:r>
              <a:rPr lang="it-IT" sz="1250" b="1" spc="0">
                <a:solidFill>
                  <a:srgbClr val="000000"/>
                </a:solidFill>
                <a:latin typeface="Tahoma" panose="02020603050405020304" pitchFamily="2"/>
              </a:rPr>
              <a:t>di evoluzione alla quale segue una fase </a:t>
            </a:r>
            <a:r>
              <a:t/>
            </a:r>
            <a:br/>
            <a:r>
              <a:rPr lang="it-IT" sz="1250" b="1" spc="0">
                <a:solidFill>
                  <a:srgbClr val="000000"/>
                </a:solidFill>
                <a:latin typeface="Tahoma" panose="02020603050405020304" pitchFamily="2"/>
              </a:rPr>
              <a:t>di stabilità, corrispondente all'età </a:t>
            </a:r>
            <a:r>
              <a:t/>
            </a:r>
            <a:br/>
            <a:r>
              <a:rPr lang="it-IT" sz="1250" b="1" spc="0">
                <a:solidFill>
                  <a:srgbClr val="000000"/>
                </a:solidFill>
                <a:latin typeface="Tahoma" panose="02020603050405020304" pitchFamily="2"/>
              </a:rPr>
              <a:t>adulta e, quindi, una fase di </a:t>
            </a:r>
            <a:r>
              <a:t/>
            </a:r>
            <a:br/>
            <a:r>
              <a:rPr lang="it-IT" sz="1250" b="1" spc="0">
                <a:solidFill>
                  <a:srgbClr val="000000"/>
                </a:solidFill>
                <a:latin typeface="Tahoma" panose="02020603050405020304" pitchFamily="2"/>
              </a:rPr>
              <a:t>involuzione, corrispondente all'età </a:t>
            </a:r>
            <a:r>
              <a:t/>
            </a:r>
            <a:br/>
            <a:r>
              <a:rPr lang="it-IT" sz="1250" b="1" spc="0">
                <a:solidFill>
                  <a:srgbClr val="000000"/>
                </a:solidFill>
                <a:latin typeface="Tahoma" panose="02020603050405020304" pitchFamily="2"/>
              </a:rPr>
              <a:t>senile </a:t>
            </a: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4998720" y="3267710"/>
            <a:ext cx="3962400" cy="990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228600" marR="0" indent="0" algn="l">
              <a:lnSpc>
                <a:spcPts val="2100"/>
              </a:lnSpc>
              <a:spcAft>
                <a:spcPts val="0"/>
              </a:spcAft>
            </a:pPr>
            <a:r>
              <a:rPr lang="it-IT" sz="1850" b="1" i="1" spc="45">
                <a:solidFill>
                  <a:srgbClr val="000000"/>
                </a:solidFill>
                <a:latin typeface="Arial" panose="02020603050405020304" pitchFamily="2"/>
              </a:rPr>
              <a:t>Metafora della Psicologia dello </a:t>
            </a:r>
          </a:p>
          <a:p>
            <a:pPr marL="228600" marR="0" indent="0" algn="l">
              <a:lnSpc>
                <a:spcPts val="2100"/>
              </a:lnSpc>
              <a:spcBef>
                <a:spcPts val="20"/>
              </a:spcBef>
              <a:spcAft>
                <a:spcPts val="0"/>
              </a:spcAft>
            </a:pPr>
            <a:r>
              <a:rPr lang="it-IT" sz="1850" b="1" i="1" spc="55">
                <a:solidFill>
                  <a:srgbClr val="000000"/>
                </a:solidFill>
                <a:latin typeface="Arial" panose="02020603050405020304" pitchFamily="2"/>
              </a:rPr>
              <a:t>Sviluppo nella prospettiva Life </a:t>
            </a:r>
          </a:p>
          <a:p>
            <a:pPr marL="1234440" marR="0" indent="0" algn="l">
              <a:lnSpc>
                <a:spcPts val="2100"/>
              </a:lnSpc>
              <a:spcBef>
                <a:spcPts val="0"/>
              </a:spcBef>
              <a:spcAft>
                <a:spcPts val="1305"/>
              </a:spcAft>
            </a:pPr>
            <a:r>
              <a:rPr lang="it-IT" sz="1850" b="1" i="1" spc="45">
                <a:solidFill>
                  <a:srgbClr val="000000"/>
                </a:solidFill>
                <a:latin typeface="Arial" panose="02020603050405020304" pitchFamily="2"/>
              </a:rPr>
              <a:t>long learning </a:t>
            </a:r>
          </a:p>
        </p:txBody>
      </p:sp>
      <p:sp>
        <p:nvSpPr>
          <p:cNvPr id="44" name="Segnaposto testo 43"/>
          <p:cNvSpPr>
            <a:spLocks noGrp="1"/>
          </p:cNvSpPr>
          <p:nvPr>
            <p:ph type="body" idx="10"/>
          </p:nvPr>
        </p:nvSpPr>
        <p:spPr>
          <a:xfrm>
            <a:off x="4998720" y="4258310"/>
            <a:ext cx="3962400" cy="2093595"/>
          </a:xfrm>
          <a:prstGeom prst="rect">
            <a:avLst/>
          </a:prstGeom>
          <a:solidFill>
            <a:srgbClr val="00AF50"/>
          </a:solidFill>
          <a:ln w="0" cmpd="sng">
            <a:noFill/>
            <a:prstDash val="solid"/>
          </a:ln>
        </p:spPr>
        <p:txBody>
          <a:bodyPr vert="horz" lIns="0" tIns="73660" rIns="0" bIns="0" anchor="t"/>
          <a:lstStyle/>
          <a:p>
            <a:pPr marL="0" marR="0" indent="0" algn="ctr">
              <a:lnSpc>
                <a:spcPts val="1900"/>
              </a:lnSpc>
              <a:spcAft>
                <a:spcPts val="535"/>
              </a:spcAft>
            </a:pPr>
            <a:r>
              <a:rPr lang="it-IT" sz="1550" b="1" spc="0">
                <a:solidFill>
                  <a:srgbClr val="000000"/>
                </a:solidFill>
                <a:latin typeface="Tahoma" panose="02020603050405020304" pitchFamily="2"/>
              </a:rPr>
              <a:t>Lo sviluppo riguarda Lta </a:t>
            </a:r>
            <a:r>
              <a:t/>
            </a:r>
            <a:br/>
            <a:r>
              <a:rPr lang="it-IT" sz="1550" b="1" spc="0">
                <a:solidFill>
                  <a:srgbClr val="000000"/>
                </a:solidFill>
                <a:latin typeface="Tahoma" panose="02020603050405020304" pitchFamily="2"/>
              </a:rPr>
              <a:t>l'esistenza: le funzioni psichiche </a:t>
            </a:r>
            <a:r>
              <a:t/>
            </a:r>
            <a:br/>
            <a:r>
              <a:rPr lang="it-IT" sz="1550" b="1" spc="0">
                <a:solidFill>
                  <a:srgbClr val="000000"/>
                </a:solidFill>
                <a:latin typeface="Tahoma" panose="02020603050405020304" pitchFamily="2"/>
              </a:rPr>
              <a:t>subiscono dei mutamenti evolutivi </a:t>
            </a:r>
            <a:r>
              <a:t/>
            </a:r>
            <a:br/>
            <a:r>
              <a:rPr lang="it-IT" sz="1550" b="1" spc="0">
                <a:solidFill>
                  <a:srgbClr val="000000"/>
                </a:solidFill>
                <a:latin typeface="Tahoma" panose="02020603050405020304" pitchFamily="2"/>
              </a:rPr>
              <a:t>incessanti lungo il corso della vita. </a:t>
            </a:r>
            <a:r>
              <a:t/>
            </a:r>
            <a:br/>
            <a:r>
              <a:rPr lang="it-IT" sz="1550" b="1" spc="0">
                <a:solidFill>
                  <a:srgbClr val="000000"/>
                </a:solidFill>
                <a:latin typeface="Tahoma" panose="02020603050405020304" pitchFamily="2"/>
              </a:rPr>
              <a:t>È necessario considerare il </a:t>
            </a:r>
            <a:r>
              <a:t/>
            </a:r>
            <a:br/>
            <a:r>
              <a:rPr lang="it-IT" sz="1550" b="1" spc="0">
                <a:solidFill>
                  <a:srgbClr val="000000"/>
                </a:solidFill>
                <a:latin typeface="Tahoma" panose="02020603050405020304" pitchFamily="2"/>
              </a:rPr>
              <a:t>cambiamento e lo sviluppo come </a:t>
            </a:r>
            <a:r>
              <a:t/>
            </a:r>
            <a:br/>
            <a:r>
              <a:rPr lang="it-IT" sz="1550" b="1" spc="0">
                <a:solidFill>
                  <a:srgbClr val="000000"/>
                </a:solidFill>
                <a:latin typeface="Tahoma" panose="02020603050405020304" pitchFamily="2"/>
              </a:rPr>
              <a:t>processi non confinati in un periodo </a:t>
            </a:r>
            <a:r>
              <a:t/>
            </a:r>
            <a:br/>
            <a:r>
              <a:rPr lang="it-IT" sz="1550" b="1" spc="0">
                <a:solidFill>
                  <a:srgbClr val="000000"/>
                </a:solidFill>
                <a:latin typeface="Tahoma" panose="02020603050405020304" pitchFamily="2"/>
              </a:rPr>
              <a:t>iniziale della vita. 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egnaposto testo 387"/>
          <p:cNvSpPr>
            <a:spLocks noGrp="1"/>
          </p:cNvSpPr>
          <p:nvPr>
            <p:ph type="body" idx="10"/>
          </p:nvPr>
        </p:nvSpPr>
        <p:spPr>
          <a:xfrm>
            <a:off x="827405" y="2692400"/>
            <a:ext cx="7797800" cy="37230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45720" marR="0" indent="0" algn="l">
              <a:lnSpc>
                <a:spcPts val="4500"/>
              </a:lnSpc>
              <a:spcAft>
                <a:spcPts val="24815"/>
              </a:spcAft>
            </a:pPr>
            <a:r>
              <a:rPr lang="it-IT" sz="3200" b="1" spc="-30">
                <a:solidFill>
                  <a:srgbClr val="FF0000"/>
                </a:solidFill>
                <a:latin typeface="Verdana" panose="02020603050405020304" pitchFamily="2"/>
              </a:rPr>
              <a:t>La progettazione educativo-didattica </a:t>
            </a:r>
          </a:p>
        </p:txBody>
      </p:sp>
      <p:sp>
        <p:nvSpPr>
          <p:cNvPr id="389" name="Segnaposto testo 388"/>
          <p:cNvSpPr>
            <a:spLocks noGrp="1"/>
          </p:cNvSpPr>
          <p:nvPr>
            <p:ph type="body" idx="10"/>
          </p:nvPr>
        </p:nvSpPr>
        <p:spPr>
          <a:xfrm>
            <a:off x="768985" y="6415405"/>
            <a:ext cx="7797800" cy="2012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ctr">
              <a:lnSpc>
                <a:spcPts val="1500"/>
              </a:lnSpc>
              <a:spcAft>
                <a:spcPts val="35"/>
              </a:spcAft>
            </a:pPr>
            <a:r>
              <a:rPr lang="it-IT" sz="1200" spc="-50">
                <a:solidFill>
                  <a:srgbClr val="000000"/>
                </a:solidFill>
                <a:latin typeface="Verdana" panose="02020603050405020304" pitchFamily="2"/>
              </a:rPr>
              <a:t>2 —</a:t>
            </a:r>
            <a:r>
              <a:rPr lang="it-IT" sz="1200" spc="-50">
                <a:solidFill>
                  <a:srgbClr val="464652"/>
                </a:solidFill>
                <a:latin typeface="Verdana" panose="02020603050405020304" pitchFamily="2"/>
              </a:rPr>
              <a:t> 04 -2016</a:t>
            </a:r>
            <a:r>
              <a:rPr lang="it-IT" sz="1200" spc="-50">
                <a:solidFill>
                  <a:srgbClr val="000000"/>
                </a:solidFill>
                <a:latin typeface="Verdana" panose="02020603050405020304" pitchFamily="2"/>
              </a:rPr>
              <a:t> Dott.ssa Laura Donà 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egnaposto testo 391"/>
          <p:cNvSpPr>
            <a:spLocks noGrp="1"/>
          </p:cNvSpPr>
          <p:nvPr>
            <p:ph type="body" idx="10"/>
          </p:nvPr>
        </p:nvSpPr>
        <p:spPr>
          <a:xfrm>
            <a:off x="457200" y="622300"/>
            <a:ext cx="8128000" cy="516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2225" rIns="0" bIns="0" anchor="t">
            <a:normAutofit fontScale="95000"/>
          </a:bodyPr>
          <a:lstStyle/>
          <a:p>
            <a:pPr marL="0" marR="0" indent="0" algn="r">
              <a:lnSpc>
                <a:spcPts val="3600"/>
              </a:lnSpc>
              <a:spcAft>
                <a:spcPts val="205"/>
              </a:spcAft>
            </a:pPr>
            <a:r>
              <a:rPr lang="it-IT" sz="3100" b="1" spc="15">
                <a:solidFill>
                  <a:srgbClr val="FF0000"/>
                </a:solidFill>
                <a:latin typeface="Bookman Old Style" panose="02020603050405020304" pitchFamily="1"/>
              </a:rPr>
              <a:t>Anni '70 </a:t>
            </a:r>
          </a:p>
        </p:txBody>
      </p:sp>
      <p:sp>
        <p:nvSpPr>
          <p:cNvPr id="393" name="Segnaposto testo 392"/>
          <p:cNvSpPr>
            <a:spLocks noGrp="1"/>
          </p:cNvSpPr>
          <p:nvPr>
            <p:ph type="body" idx="10"/>
          </p:nvPr>
        </p:nvSpPr>
        <p:spPr>
          <a:xfrm>
            <a:off x="457200" y="1139190"/>
            <a:ext cx="8128000" cy="52076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56210" rIns="0" bIns="0" anchor="t">
            <a:normAutofit fontScale="95000"/>
          </a:bodyPr>
          <a:lstStyle/>
          <a:p>
            <a:pPr marL="365760" marR="0" indent="0" algn="just">
              <a:lnSpc>
                <a:spcPts val="2900"/>
              </a:lnSpc>
              <a:spcAft>
                <a:spcPts val="0"/>
              </a:spcAft>
            </a:pPr>
            <a:r>
              <a:rPr lang="it-IT" sz="2100" b="1" spc="-15">
                <a:solidFill>
                  <a:srgbClr val="000000"/>
                </a:solidFill>
                <a:latin typeface="Verdana" panose="02020603050405020304" pitchFamily="2"/>
              </a:rPr>
              <a:t>Sorge la</a:t>
            </a:r>
            <a:r>
              <a:rPr lang="it-IT" sz="2100" b="1" spc="-15">
                <a:solidFill>
                  <a:srgbClr val="FF0000"/>
                </a:solidFill>
                <a:latin typeface="Verdana" panose="02020603050405020304" pitchFamily="2"/>
              </a:rPr>
              <a:t> programmazione didattica curricolare </a:t>
            </a:r>
          </a:p>
          <a:p>
            <a:pPr marL="365760" marR="0" indent="0" algn="just">
              <a:lnSpc>
                <a:spcPts val="2900"/>
              </a:lnSpc>
              <a:spcBef>
                <a:spcPts val="865"/>
              </a:spcBef>
              <a:spcAft>
                <a:spcPts val="0"/>
              </a:spcAft>
            </a:pPr>
            <a:r>
              <a:rPr lang="it-IT" sz="2100" b="1" spc="0">
                <a:solidFill>
                  <a:srgbClr val="000000"/>
                </a:solidFill>
                <a:latin typeface="Verdana" panose="02020603050405020304" pitchFamily="2"/>
              </a:rPr>
              <a:t>Mutuata dal mondo produttivo </a:t>
            </a:r>
          </a:p>
          <a:p>
            <a:pPr marL="365760" marR="0" indent="0" algn="just">
              <a:lnSpc>
                <a:spcPts val="2900"/>
              </a:lnSpc>
              <a:spcBef>
                <a:spcPts val="855"/>
              </a:spcBef>
              <a:spcAft>
                <a:spcPts val="0"/>
              </a:spcAft>
            </a:pPr>
            <a:r>
              <a:rPr lang="it-IT" sz="2100" b="1" spc="-35">
                <a:solidFill>
                  <a:srgbClr val="000000"/>
                </a:solidFill>
                <a:latin typeface="Verdana" panose="02020603050405020304" pitchFamily="2"/>
              </a:rPr>
              <a:t>Proviene dalla cultura industriale americana e inglese </a:t>
            </a:r>
          </a:p>
          <a:p>
            <a:pPr marL="365760" marR="0" indent="0" algn="just">
              <a:lnSpc>
                <a:spcPts val="2900"/>
              </a:lnSpc>
              <a:spcBef>
                <a:spcPts val="4585"/>
              </a:spcBef>
              <a:spcAft>
                <a:spcPts val="0"/>
              </a:spcAft>
            </a:pPr>
            <a:r>
              <a:rPr lang="it-IT" sz="2100" b="1" spc="-10">
                <a:solidFill>
                  <a:srgbClr val="000000"/>
                </a:solidFill>
                <a:latin typeface="Verdana" panose="02020603050405020304" pitchFamily="2"/>
              </a:rPr>
              <a:t>Si caratterizza con un</a:t>
            </a:r>
            <a:r>
              <a:rPr lang="it-IT" sz="2100" b="1" spc="-10">
                <a:solidFill>
                  <a:srgbClr val="FF0000"/>
                </a:solidFill>
                <a:latin typeface="Verdana" panose="02020603050405020304" pitchFamily="2"/>
              </a:rPr>
              <a:t> modello lineare</a:t>
            </a:r>
            <a:r>
              <a:rPr lang="it-IT" sz="2100" b="1" spc="-10">
                <a:solidFill>
                  <a:srgbClr val="000000"/>
                </a:solidFill>
                <a:latin typeface="Verdana" panose="02020603050405020304" pitchFamily="2"/>
              </a:rPr>
              <a:t> centrato su unità </a:t>
            </a:r>
          </a:p>
          <a:p>
            <a:pPr marL="365760" marR="0" indent="0" algn="just">
              <a:lnSpc>
                <a:spcPts val="2900"/>
              </a:lnSpc>
              <a:spcBef>
                <a:spcPts val="250"/>
              </a:spcBef>
              <a:spcAft>
                <a:spcPts val="0"/>
              </a:spcAft>
            </a:pPr>
            <a:r>
              <a:rPr lang="it-IT" sz="2100" b="1" spc="-35">
                <a:solidFill>
                  <a:srgbClr val="000000"/>
                </a:solidFill>
                <a:latin typeface="Verdana" panose="02020603050405020304" pitchFamily="2"/>
              </a:rPr>
              <a:t>didattiche </a:t>
            </a:r>
          </a:p>
          <a:p>
            <a:pPr marL="365760" marR="0" indent="0" algn="just">
              <a:lnSpc>
                <a:spcPts val="2800"/>
              </a:lnSpc>
              <a:spcBef>
                <a:spcPts val="4650"/>
              </a:spcBef>
              <a:spcAft>
                <a:spcPts val="0"/>
              </a:spcAft>
            </a:pPr>
            <a:r>
              <a:rPr lang="it-IT" sz="2100" b="1" spc="95">
                <a:solidFill>
                  <a:srgbClr val="006600"/>
                </a:solidFill>
                <a:latin typeface="Verdana" panose="02020603050405020304" pitchFamily="2"/>
              </a:rPr>
              <a:t>Utile </a:t>
            </a:r>
            <a:r>
              <a:rPr lang="it-IT" sz="2300" b="1" i="1" spc="95">
                <a:solidFill>
                  <a:srgbClr val="006600"/>
                </a:solidFill>
                <a:latin typeface="Arial Narrow" panose="02020603050405020304" pitchFamily="2"/>
              </a:rPr>
              <a:t>riferimento il comportamentismo skinneriano con </a:t>
            </a:r>
          </a:p>
          <a:p>
            <a:pPr marL="365760" marR="0" indent="0" algn="just">
              <a:lnSpc>
                <a:spcPts val="2800"/>
              </a:lnSpc>
              <a:spcBef>
                <a:spcPts val="280"/>
              </a:spcBef>
              <a:spcAft>
                <a:spcPts val="0"/>
              </a:spcAft>
            </a:pPr>
            <a:r>
              <a:rPr lang="it-IT" sz="2300" b="1" i="1" spc="130">
                <a:solidFill>
                  <a:srgbClr val="006600"/>
                </a:solidFill>
                <a:latin typeface="Arial Narrow" panose="02020603050405020304" pitchFamily="2"/>
              </a:rPr>
              <a:t>l'istruzione programmata,... </a:t>
            </a:r>
          </a:p>
          <a:p>
            <a:pPr marL="137160" marR="0" indent="228600" algn="just">
              <a:lnSpc>
                <a:spcPts val="2600"/>
              </a:lnSpc>
              <a:spcBef>
                <a:spcPts val="1085"/>
              </a:spcBef>
              <a:spcAft>
                <a:spcPts val="4630"/>
              </a:spcAft>
              <a:buFont typeface="Arial Narrow"/>
              <a:buChar char="4"/>
            </a:pPr>
            <a:r>
              <a:rPr lang="it-IT" sz="2300" b="1" i="1" spc="80">
                <a:solidFill>
                  <a:srgbClr val="006600"/>
                </a:solidFill>
                <a:latin typeface="Arial Narrow" panose="02020603050405020304" pitchFamily="2"/>
              </a:rPr>
              <a:t>Gli studi di Jean Piaget sugli stadi dello sviluppo </a:t>
            </a:r>
          </a:p>
        </p:txBody>
      </p:sp>
      <p:sp>
        <p:nvSpPr>
          <p:cNvPr id="394" name="Segnaposto testo 393"/>
          <p:cNvSpPr>
            <a:spLocks noGrp="1"/>
          </p:cNvSpPr>
          <p:nvPr>
            <p:ph type="body" idx="10"/>
          </p:nvPr>
        </p:nvSpPr>
        <p:spPr>
          <a:xfrm>
            <a:off x="457200" y="6346825"/>
            <a:ext cx="8128000" cy="2698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1120" rIns="0" bIns="0" anchor="t"/>
          <a:lstStyle/>
          <a:p>
            <a:pPr marL="0" marR="0" indent="0" algn="ctr">
              <a:lnSpc>
                <a:spcPts val="1500"/>
              </a:lnSpc>
              <a:spcAft>
                <a:spcPts val="45"/>
              </a:spcAft>
            </a:pPr>
            <a:r>
              <a:rPr lang="it-IT" sz="1100" b="1" spc="-55">
                <a:solidFill>
                  <a:srgbClr val="464652"/>
                </a:solidFill>
                <a:latin typeface="Verdana" panose="02020603050405020304" pitchFamily="2"/>
              </a:rPr>
              <a:t>2 — 04 -2016 Dott.ssa</a:t>
            </a:r>
            <a:r>
              <a:rPr lang="it-IT" sz="1100" b="1" spc="-55">
                <a:solidFill>
                  <a:srgbClr val="000000"/>
                </a:solidFill>
                <a:latin typeface="Verdana" panose="02020603050405020304" pitchFamily="2"/>
              </a:rPr>
              <a:t> Laura</a:t>
            </a:r>
            <a:r>
              <a:rPr lang="it-IT" sz="1100" b="1" spc="-55">
                <a:solidFill>
                  <a:srgbClr val="464652"/>
                </a:solidFill>
                <a:latin typeface="Verdan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egnaposto testo 398"/>
          <p:cNvSpPr>
            <a:spLocks noGrp="1"/>
          </p:cNvSpPr>
          <p:nvPr>
            <p:ph type="body" idx="10"/>
          </p:nvPr>
        </p:nvSpPr>
        <p:spPr>
          <a:xfrm>
            <a:off x="564515" y="622300"/>
            <a:ext cx="8128000" cy="5724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6035" rIns="0" bIns="0" anchor="t">
            <a:normAutofit fontScale="95000"/>
          </a:bodyPr>
          <a:lstStyle/>
          <a:p>
            <a:pPr marL="0" marR="68580" indent="0" algn="r">
              <a:lnSpc>
                <a:spcPts val="3600"/>
              </a:lnSpc>
              <a:spcAft>
                <a:spcPts val="0"/>
              </a:spcAft>
            </a:pPr>
            <a:r>
              <a:rPr lang="it-IT" sz="3100" b="1" spc="15">
                <a:solidFill>
                  <a:srgbClr val="FF0000"/>
                </a:solidFill>
                <a:latin typeface="Bookman Old Style" panose="02020603050405020304" pitchFamily="1"/>
              </a:rPr>
              <a:t>Anni '80 </a:t>
            </a:r>
          </a:p>
          <a:p>
            <a:pPr marL="274320" marR="0" indent="0" algn="l">
              <a:lnSpc>
                <a:spcPts val="2900"/>
              </a:lnSpc>
              <a:spcBef>
                <a:spcPts val="1445"/>
              </a:spcBef>
              <a:spcAft>
                <a:spcPts val="0"/>
              </a:spcAft>
            </a:pPr>
            <a:r>
              <a:rPr lang="it-IT" sz="2150" b="1" spc="15">
                <a:solidFill>
                  <a:srgbClr val="000000"/>
                </a:solidFill>
                <a:latin typeface="Tahoma" panose="02020603050405020304" pitchFamily="2"/>
              </a:rPr>
              <a:t>In Italia si diffonde la programmazione per</a:t>
            </a:r>
            <a:r>
              <a:rPr lang="it-IT" sz="2150" b="1" spc="15">
                <a:solidFill>
                  <a:srgbClr val="006FC0"/>
                </a:solidFill>
                <a:latin typeface="Tahoma" panose="02020603050405020304" pitchFamily="2"/>
              </a:rPr>
              <a:t> unità </a:t>
            </a:r>
          </a:p>
          <a:p>
            <a:pPr marL="274320" marR="0" indent="0" algn="l">
              <a:lnSpc>
                <a:spcPts val="2900"/>
              </a:lnSpc>
              <a:spcBef>
                <a:spcPts val="245"/>
              </a:spcBef>
              <a:spcAft>
                <a:spcPts val="0"/>
              </a:spcAft>
            </a:pPr>
            <a:r>
              <a:rPr lang="it-IT" sz="2150" b="1" spc="150">
                <a:solidFill>
                  <a:srgbClr val="006FC0"/>
                </a:solidFill>
                <a:latin typeface="Tahoma" panose="02020603050405020304" pitchFamily="2"/>
              </a:rPr>
              <a:t>didattiche </a:t>
            </a:r>
          </a:p>
          <a:p>
            <a:pPr marL="274320" marR="0" indent="0" algn="l">
              <a:lnSpc>
                <a:spcPts val="2900"/>
              </a:lnSpc>
              <a:spcBef>
                <a:spcPts val="855"/>
              </a:spcBef>
              <a:spcAft>
                <a:spcPts val="0"/>
              </a:spcAft>
            </a:pPr>
            <a:r>
              <a:rPr lang="it-IT" sz="2150" b="1" spc="70">
                <a:solidFill>
                  <a:srgbClr val="000000"/>
                </a:solidFill>
                <a:latin typeface="Tahoma" panose="02020603050405020304" pitchFamily="2"/>
              </a:rPr>
              <a:t>Si realizzano i</a:t>
            </a:r>
            <a:r>
              <a:rPr lang="it-IT" sz="2150" b="1" spc="70">
                <a:solidFill>
                  <a:srgbClr val="006FC0"/>
                </a:solidFill>
                <a:latin typeface="Tahoma" panose="02020603050405020304" pitchFamily="2"/>
              </a:rPr>
              <a:t> piani individualizzati</a:t>
            </a:r>
            <a:r>
              <a:rPr lang="it-IT" sz="2150" b="1" spc="70">
                <a:solidFill>
                  <a:srgbClr val="000000"/>
                </a:solidFill>
                <a:latin typeface="Tahoma" panose="02020603050405020304" pitchFamily="2"/>
              </a:rPr>
              <a:t> per i soggetti </a:t>
            </a:r>
          </a:p>
          <a:p>
            <a:pPr marL="274320" marR="0" indent="0" algn="l">
              <a:lnSpc>
                <a:spcPts val="2900"/>
              </a:lnSpc>
              <a:spcBef>
                <a:spcPts val="235"/>
              </a:spcBef>
              <a:spcAft>
                <a:spcPts val="0"/>
              </a:spcAft>
            </a:pPr>
            <a:r>
              <a:rPr lang="it-IT" sz="2150" b="1" spc="-55">
                <a:solidFill>
                  <a:srgbClr val="000000"/>
                </a:solidFill>
                <a:latin typeface="Tahoma" panose="02020603050405020304" pitchFamily="2"/>
              </a:rPr>
              <a:t>disabili </a:t>
            </a:r>
          </a:p>
          <a:p>
            <a:pPr marL="274320" marR="0" indent="0" algn="l">
              <a:lnSpc>
                <a:spcPts val="2900"/>
              </a:lnSpc>
              <a:spcBef>
                <a:spcPts val="870"/>
              </a:spcBef>
              <a:spcAft>
                <a:spcPts val="0"/>
              </a:spcAft>
            </a:pPr>
            <a:r>
              <a:rPr lang="it-IT" sz="2150" b="1" spc="40">
                <a:solidFill>
                  <a:srgbClr val="000000"/>
                </a:solidFill>
                <a:latin typeface="Tahoma" panose="02020603050405020304" pitchFamily="2"/>
              </a:rPr>
              <a:t>Si introduce la differenza tra programmazione</a:t>
            </a:r>
            <a:r>
              <a:rPr lang="it-IT" sz="2150" b="1" spc="40">
                <a:solidFill>
                  <a:srgbClr val="006FC0"/>
                </a:solidFill>
                <a:latin typeface="Tahoma" panose="02020603050405020304" pitchFamily="2"/>
              </a:rPr>
              <a:t> educativa </a:t>
            </a:r>
          </a:p>
          <a:p>
            <a:pPr marL="274320" marR="0" indent="0" algn="l">
              <a:lnSpc>
                <a:spcPts val="2900"/>
              </a:lnSpc>
              <a:spcBef>
                <a:spcPts val="250"/>
              </a:spcBef>
              <a:spcAft>
                <a:spcPts val="0"/>
              </a:spcAft>
            </a:pPr>
            <a:r>
              <a:rPr lang="it-IT" sz="2150" b="1" spc="20">
                <a:solidFill>
                  <a:srgbClr val="000000"/>
                </a:solidFill>
                <a:latin typeface="Tahoma" panose="02020603050405020304" pitchFamily="2"/>
              </a:rPr>
              <a:t>( generale) e</a:t>
            </a:r>
            <a:r>
              <a:rPr lang="it-IT" sz="2150" b="1" spc="20">
                <a:solidFill>
                  <a:srgbClr val="006FC0"/>
                </a:solidFill>
                <a:latin typeface="Tahoma" panose="02020603050405020304" pitchFamily="2"/>
              </a:rPr>
              <a:t> didattica</a:t>
            </a:r>
            <a:r>
              <a:rPr lang="it-IT" sz="2150" b="1" spc="20">
                <a:solidFill>
                  <a:srgbClr val="000000"/>
                </a:solidFill>
                <a:latin typeface="Tahoma" panose="02020603050405020304" pitchFamily="2"/>
              </a:rPr>
              <a:t> ( di classe, singoli alunni) </a:t>
            </a:r>
          </a:p>
          <a:p>
            <a:pPr marL="0" marR="0" indent="0" algn="l">
              <a:lnSpc>
                <a:spcPts val="2800"/>
              </a:lnSpc>
              <a:spcBef>
                <a:spcPts val="8375"/>
              </a:spcBef>
              <a:spcAft>
                <a:spcPts val="0"/>
              </a:spcAft>
            </a:pPr>
            <a:r>
              <a:rPr lang="it-IT" sz="2300" b="1" i="1" spc="40">
                <a:solidFill>
                  <a:srgbClr val="006600"/>
                </a:solidFill>
                <a:latin typeface="Arial" panose="02020603050405020304" pitchFamily="2"/>
              </a:rPr>
              <a:t>Orientamenti del '69, Programmi '85 , Programmi '79 </a:t>
            </a:r>
          </a:p>
          <a:p>
            <a:pPr marL="274320" marR="0" indent="0" algn="l">
              <a:lnSpc>
                <a:spcPts val="2800"/>
              </a:lnSpc>
              <a:spcBef>
                <a:spcPts val="350"/>
              </a:spcBef>
              <a:spcAft>
                <a:spcPts val="0"/>
              </a:spcAft>
            </a:pPr>
            <a:r>
              <a:rPr lang="it-IT" sz="2300" b="1" i="1" spc="30">
                <a:solidFill>
                  <a:srgbClr val="006600"/>
                </a:solidFill>
                <a:latin typeface="Arial" panose="02020603050405020304" pitchFamily="2"/>
              </a:rPr>
              <a:t>Sperimentazioni Brocca sono collegati a questo </a:t>
            </a:r>
          </a:p>
          <a:p>
            <a:pPr marL="274320" marR="0" indent="0" algn="l">
              <a:lnSpc>
                <a:spcPts val="2700"/>
              </a:lnSpc>
              <a:spcBef>
                <a:spcPts val="345"/>
              </a:spcBef>
              <a:spcAft>
                <a:spcPts val="2740"/>
              </a:spcAft>
            </a:pPr>
            <a:r>
              <a:rPr lang="it-IT" sz="2300" b="1" i="1" spc="15">
                <a:solidFill>
                  <a:srgbClr val="006600"/>
                </a:solidFill>
                <a:latin typeface="Arial" panose="02020603050405020304" pitchFamily="2"/>
              </a:rPr>
              <a:t>modello </a:t>
            </a:r>
          </a:p>
        </p:txBody>
      </p:sp>
      <p:sp>
        <p:nvSpPr>
          <p:cNvPr id="400" name="Segnaposto testo 399"/>
          <p:cNvSpPr>
            <a:spLocks noGrp="1"/>
          </p:cNvSpPr>
          <p:nvPr>
            <p:ph type="body" idx="10"/>
          </p:nvPr>
        </p:nvSpPr>
        <p:spPr>
          <a:xfrm>
            <a:off x="564515" y="6346825"/>
            <a:ext cx="8128000" cy="2698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4295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egnaposto testo 404"/>
          <p:cNvSpPr>
            <a:spLocks noGrp="1"/>
          </p:cNvSpPr>
          <p:nvPr>
            <p:ph type="body" idx="10"/>
          </p:nvPr>
        </p:nvSpPr>
        <p:spPr>
          <a:xfrm>
            <a:off x="831850" y="622300"/>
            <a:ext cx="7785100" cy="39865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6035" rIns="0" bIns="0" anchor="t">
            <a:normAutofit fontScale="95000"/>
          </a:bodyPr>
          <a:lstStyle/>
          <a:p>
            <a:pPr marL="0" marR="0" indent="0" algn="r">
              <a:lnSpc>
                <a:spcPts val="3600"/>
              </a:lnSpc>
              <a:spcAft>
                <a:spcPts val="0"/>
              </a:spcAft>
            </a:pPr>
            <a:r>
              <a:rPr lang="it-IT" sz="3100" b="1" spc="15">
                <a:solidFill>
                  <a:srgbClr val="FF0000"/>
                </a:solidFill>
                <a:latin typeface="Bookman Old Style" panose="02020603050405020304" pitchFamily="1"/>
              </a:rPr>
              <a:t>Anni '90 </a:t>
            </a:r>
          </a:p>
          <a:p>
            <a:pPr marL="0" marR="0" indent="0" algn="l">
              <a:lnSpc>
                <a:spcPts val="2900"/>
              </a:lnSpc>
              <a:spcBef>
                <a:spcPts val="1480"/>
              </a:spcBef>
              <a:spcAft>
                <a:spcPts val="0"/>
              </a:spcAft>
            </a:pPr>
            <a:r>
              <a:rPr lang="it-IT" sz="2100" b="1" spc="45">
                <a:solidFill>
                  <a:srgbClr val="000000"/>
                </a:solidFill>
                <a:latin typeface="Tahoma" panose="02020603050405020304" pitchFamily="2"/>
              </a:rPr>
              <a:t>Si sperimentano nuovi modelli di progettazione-</a:t>
            </a:r>
            <a:r>
              <a:rPr lang="it-IT" sz="100">
                <a:solidFill>
                  <a:srgbClr val="000000"/>
                </a:solidFill>
                <a:latin typeface="Bookman Old Style" panose="02020603050405020304" pitchFamily="1"/>
              </a:rPr>
              <a:t> </a:t>
            </a:r>
          </a:p>
          <a:p>
            <a:pPr marL="0" marR="0" indent="0" algn="l">
              <a:lnSpc>
                <a:spcPts val="2900"/>
              </a:lnSpc>
              <a:spcBef>
                <a:spcPts val="245"/>
              </a:spcBef>
              <a:spcAft>
                <a:spcPts val="0"/>
              </a:spcAft>
            </a:pPr>
            <a:r>
              <a:rPr lang="it-IT" sz="2100" b="1" spc="20">
                <a:solidFill>
                  <a:srgbClr val="000000"/>
                </a:solidFill>
                <a:latin typeface="Tahoma" panose="02020603050405020304" pitchFamily="2"/>
              </a:rPr>
              <a:t>programmazione: </a:t>
            </a:r>
          </a:p>
          <a:p>
            <a:pPr marL="548640" marR="0" indent="0" algn="l">
              <a:lnSpc>
                <a:spcPts val="3500"/>
              </a:lnSpc>
              <a:spcBef>
                <a:spcPts val="805"/>
              </a:spcBef>
              <a:spcAft>
                <a:spcPts val="0"/>
              </a:spcAft>
            </a:pPr>
            <a:r>
              <a:rPr lang="it-IT" sz="2600" b="1" spc="40">
                <a:solidFill>
                  <a:srgbClr val="000000"/>
                </a:solidFill>
                <a:latin typeface="Tahoma" panose="02020603050405020304" pitchFamily="2"/>
              </a:rPr>
              <a:t>Per concetti </a:t>
            </a:r>
          </a:p>
          <a:p>
            <a:pPr marL="548640" marR="0" indent="0" algn="l">
              <a:lnSpc>
                <a:spcPts val="3500"/>
              </a:lnSpc>
              <a:spcBef>
                <a:spcPts val="805"/>
              </a:spcBef>
              <a:spcAft>
                <a:spcPts val="0"/>
              </a:spcAft>
            </a:pPr>
            <a:r>
              <a:rPr lang="it-IT" sz="2600" b="1" spc="25">
                <a:solidFill>
                  <a:srgbClr val="000000"/>
                </a:solidFill>
                <a:latin typeface="Tahoma" panose="02020603050405020304" pitchFamily="2"/>
              </a:rPr>
              <a:t>Per situazioni-problema </a:t>
            </a:r>
          </a:p>
          <a:p>
            <a:pPr marL="548640" marR="0" indent="0" algn="l">
              <a:lnSpc>
                <a:spcPts val="3600"/>
              </a:lnSpc>
              <a:spcBef>
                <a:spcPts val="795"/>
              </a:spcBef>
              <a:spcAft>
                <a:spcPts val="0"/>
              </a:spcAft>
            </a:pPr>
            <a:r>
              <a:rPr lang="it-IT" sz="2600" b="1" spc="45">
                <a:solidFill>
                  <a:srgbClr val="000000"/>
                </a:solidFill>
                <a:latin typeface="Tahoma" panose="02020603050405020304" pitchFamily="2"/>
              </a:rPr>
              <a:t>Per sfondo integratore </a:t>
            </a:r>
          </a:p>
          <a:p>
            <a:pPr marL="548640" marR="0" indent="0" algn="l">
              <a:lnSpc>
                <a:spcPts val="3500"/>
              </a:lnSpc>
              <a:spcBef>
                <a:spcPts val="790"/>
              </a:spcBef>
              <a:spcAft>
                <a:spcPts val="2745"/>
              </a:spcAft>
            </a:pPr>
            <a:r>
              <a:rPr lang="it-IT" sz="2600" b="1" spc="35">
                <a:solidFill>
                  <a:srgbClr val="000000"/>
                </a:solidFill>
                <a:latin typeface="Tahoma" panose="02020603050405020304" pitchFamily="2"/>
              </a:rPr>
              <a:t>Per narrazione </a:t>
            </a:r>
          </a:p>
        </p:txBody>
      </p:sp>
      <p:sp>
        <p:nvSpPr>
          <p:cNvPr id="406" name="Segnaposto testo 405"/>
          <p:cNvSpPr>
            <a:spLocks noGrp="1"/>
          </p:cNvSpPr>
          <p:nvPr>
            <p:ph type="body" idx="10"/>
          </p:nvPr>
        </p:nvSpPr>
        <p:spPr>
          <a:xfrm>
            <a:off x="831850" y="4608830"/>
            <a:ext cx="7785100" cy="2044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/>
          <a:lstStyle/>
          <a:p>
            <a:pPr marL="548640" marR="0" indent="0" algn="l">
              <a:lnSpc>
                <a:spcPts val="600"/>
              </a:lnSpc>
              <a:spcAft>
                <a:spcPts val="975"/>
              </a:spcAft>
            </a:pPr>
            <a:r>
              <a:rPr lang="it-IT" sz="500" spc="315">
                <a:solidFill>
                  <a:srgbClr val="000000"/>
                </a:solidFill>
                <a:latin typeface="Tahoma" panose="02020603050405020304" pitchFamily="2"/>
              </a:rPr>
              <a:t>. . • </a:t>
            </a:r>
          </a:p>
        </p:txBody>
      </p:sp>
      <p:sp>
        <p:nvSpPr>
          <p:cNvPr id="407" name="Segnaposto testo 406"/>
          <p:cNvSpPr>
            <a:spLocks noGrp="1"/>
          </p:cNvSpPr>
          <p:nvPr>
            <p:ph type="body" idx="10"/>
          </p:nvPr>
        </p:nvSpPr>
        <p:spPr>
          <a:xfrm>
            <a:off x="831850" y="4813300"/>
            <a:ext cx="7785100" cy="16097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1910" rIns="0" bIns="0" anchor="t"/>
          <a:lstStyle/>
          <a:p>
            <a:pPr marL="0" marR="0" indent="0" algn="r">
              <a:lnSpc>
                <a:spcPts val="3000"/>
              </a:lnSpc>
              <a:spcAft>
                <a:spcPts val="0"/>
              </a:spcAft>
            </a:pPr>
            <a:r>
              <a:rPr lang="it-IT" sz="2450" b="1" i="1" spc="90">
                <a:solidFill>
                  <a:srgbClr val="006600"/>
                </a:solidFill>
                <a:latin typeface="Arial Narrow" panose="02020603050405020304" pitchFamily="2"/>
              </a:rPr>
              <a:t>La complessità dell'utenza con ingresso di altre culture, </a:t>
            </a:r>
          </a:p>
          <a:p>
            <a:pPr marL="0" marR="0" indent="0" algn="r">
              <a:lnSpc>
                <a:spcPts val="3000"/>
              </a:lnSpc>
              <a:spcBef>
                <a:spcPts val="340"/>
              </a:spcBef>
              <a:spcAft>
                <a:spcPts val="0"/>
              </a:spcAft>
            </a:pPr>
            <a:r>
              <a:rPr lang="it-IT" sz="2450" b="1" i="1" spc="160">
                <a:solidFill>
                  <a:srgbClr val="006600"/>
                </a:solidFill>
                <a:latin typeface="Arial Narrow" panose="02020603050405020304" pitchFamily="2"/>
              </a:rPr>
              <a:t>la modificazione della società, </a:t>
            </a:r>
            <a:r>
              <a:rPr lang="it-IT" sz="2450" b="1" spc="160">
                <a:solidFill>
                  <a:srgbClr val="006600"/>
                </a:solidFill>
                <a:latin typeface="Arial Narrow" panose="02020603050405020304" pitchFamily="2"/>
              </a:rPr>
              <a:t>le </a:t>
            </a:r>
            <a:r>
              <a:rPr lang="it-IT" sz="2450" b="1" i="1" spc="160">
                <a:solidFill>
                  <a:srgbClr val="006600"/>
                </a:solidFill>
                <a:latin typeface="Arial Narrow" panose="02020603050405020304" pitchFamily="2"/>
              </a:rPr>
              <a:t>tecnologie danno </a:t>
            </a:r>
          </a:p>
          <a:p>
            <a:pPr marL="548640" marR="0" indent="0" algn="l">
              <a:lnSpc>
                <a:spcPts val="3000"/>
              </a:lnSpc>
              <a:spcBef>
                <a:spcPts val="345"/>
              </a:spcBef>
              <a:spcAft>
                <a:spcPts val="2565"/>
              </a:spcAft>
            </a:pPr>
            <a:r>
              <a:rPr lang="it-IT" sz="2450" b="1" i="1" spc="85">
                <a:solidFill>
                  <a:srgbClr val="006600"/>
                </a:solidFill>
                <a:latin typeface="Arial Narrow" panose="02020603050405020304" pitchFamily="2"/>
              </a:rPr>
              <a:t>luogo a pluralità di studi </a:t>
            </a:r>
            <a:r>
              <a:rPr lang="it-IT" sz="2450" b="1" spc="85">
                <a:solidFill>
                  <a:srgbClr val="006600"/>
                </a:solidFill>
                <a:latin typeface="Arial Narrow" panose="02020603050405020304" pitchFamily="2"/>
              </a:rPr>
              <a:t>e </a:t>
            </a:r>
            <a:r>
              <a:rPr lang="it-IT" sz="2450" b="1" i="1" spc="85">
                <a:solidFill>
                  <a:srgbClr val="006600"/>
                </a:solidFill>
                <a:latin typeface="Arial Narrow" panose="02020603050405020304" pitchFamily="2"/>
              </a:rPr>
              <a:t>esigenze... </a:t>
            </a:r>
          </a:p>
        </p:txBody>
      </p:sp>
      <p:sp>
        <p:nvSpPr>
          <p:cNvPr id="408" name="Segnaposto testo 407"/>
          <p:cNvSpPr>
            <a:spLocks noGrp="1"/>
          </p:cNvSpPr>
          <p:nvPr>
            <p:ph type="body" idx="10"/>
          </p:nvPr>
        </p:nvSpPr>
        <p:spPr>
          <a:xfrm>
            <a:off x="831850" y="6423025"/>
            <a:ext cx="77851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egnaposto testo 410"/>
          <p:cNvSpPr>
            <a:spLocks noGrp="1"/>
          </p:cNvSpPr>
          <p:nvPr>
            <p:ph type="body" idx="10"/>
          </p:nvPr>
        </p:nvSpPr>
        <p:spPr>
          <a:xfrm>
            <a:off x="506730" y="622300"/>
            <a:ext cx="8128000" cy="58007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4130" rIns="0" bIns="0" anchor="t">
            <a:normAutofit fontScale="95000"/>
          </a:bodyPr>
          <a:lstStyle/>
          <a:p>
            <a:pPr marL="0" marR="22860" indent="0" algn="r">
              <a:lnSpc>
                <a:spcPts val="3600"/>
              </a:lnSpc>
              <a:spcAft>
                <a:spcPts val="0"/>
              </a:spcAft>
            </a:pPr>
            <a:r>
              <a:rPr lang="it-IT" sz="3100" b="1" spc="110">
                <a:solidFill>
                  <a:srgbClr val="FF0000"/>
                </a:solidFill>
                <a:latin typeface="Bookman Old Style" panose="02020603050405020304" pitchFamily="1"/>
              </a:rPr>
              <a:t>Anni 2000 </a:t>
            </a:r>
          </a:p>
          <a:p>
            <a:pPr marL="320040" marR="22860" indent="0" algn="l">
              <a:lnSpc>
                <a:spcPts val="2900"/>
              </a:lnSpc>
              <a:spcBef>
                <a:spcPts val="1430"/>
              </a:spcBef>
              <a:spcAft>
                <a:spcPts val="0"/>
              </a:spcAft>
            </a:pPr>
            <a:r>
              <a:rPr lang="it-IT" sz="2100" b="1" spc="45">
                <a:solidFill>
                  <a:srgbClr val="000000"/>
                </a:solidFill>
                <a:latin typeface="Tahoma" panose="02020603050405020304" pitchFamily="2"/>
              </a:rPr>
              <a:t>I modelli di progettazione vengono proposti da Riforme </a:t>
            </a:r>
          </a:p>
          <a:p>
            <a:pPr marL="320040" marR="22860" indent="0" algn="l">
              <a:lnSpc>
                <a:spcPts val="2900"/>
              </a:lnSpc>
              <a:spcBef>
                <a:spcPts val="245"/>
              </a:spcBef>
              <a:spcAft>
                <a:spcPts val="0"/>
              </a:spcAft>
            </a:pPr>
            <a:r>
              <a:rPr lang="it-IT" sz="2100" b="1" spc="25">
                <a:solidFill>
                  <a:srgbClr val="000000"/>
                </a:solidFill>
                <a:latin typeface="Tahoma" panose="02020603050405020304" pitchFamily="2"/>
              </a:rPr>
              <a:t>ordinamentali: autonomia scolastica, nuovo assetto dello </a:t>
            </a:r>
          </a:p>
          <a:p>
            <a:pPr marL="320040" marR="22860" indent="0" algn="l">
              <a:lnSpc>
                <a:spcPts val="2900"/>
              </a:lnSpc>
              <a:spcBef>
                <a:spcPts val="250"/>
              </a:spcBef>
              <a:spcAft>
                <a:spcPts val="0"/>
              </a:spcAft>
            </a:pPr>
            <a:r>
              <a:rPr lang="it-IT" sz="2100" b="1" spc="10">
                <a:solidFill>
                  <a:srgbClr val="000000"/>
                </a:solidFill>
                <a:latin typeface="Tahoma" panose="02020603050405020304" pitchFamily="2"/>
              </a:rPr>
              <a:t>Stato e della PA, accontability, logica di sistema </a:t>
            </a:r>
          </a:p>
          <a:p>
            <a:pPr marL="320040" marR="22860" indent="0" algn="l">
              <a:lnSpc>
                <a:spcPts val="2900"/>
              </a:lnSpc>
              <a:spcBef>
                <a:spcPts val="4550"/>
              </a:spcBef>
              <a:spcAft>
                <a:spcPts val="0"/>
              </a:spcAft>
            </a:pPr>
            <a:r>
              <a:rPr lang="it-IT" sz="2100" b="1" spc="40">
                <a:solidFill>
                  <a:srgbClr val="000000"/>
                </a:solidFill>
                <a:latin typeface="Tahoma" panose="02020603050405020304" pitchFamily="2"/>
              </a:rPr>
              <a:t>Progettazione per</a:t>
            </a:r>
            <a:r>
              <a:rPr lang="it-IT" sz="2100" b="1" spc="40">
                <a:solidFill>
                  <a:srgbClr val="FF0000"/>
                </a:solidFill>
                <a:latin typeface="Tahoma" panose="02020603050405020304" pitchFamily="2"/>
              </a:rPr>
              <a:t> unità di apprendimento</a:t>
            </a:r>
            <a:r>
              <a:rPr lang="it-IT" sz="2100" b="1" spc="40">
                <a:solidFill>
                  <a:srgbClr val="000000"/>
                </a:solidFill>
                <a:latin typeface="Tahoma" panose="02020603050405020304" pitchFamily="2"/>
              </a:rPr>
              <a:t> mirate alla </a:t>
            </a:r>
          </a:p>
          <a:p>
            <a:pPr marL="320040" marR="22860" indent="0" algn="l">
              <a:lnSpc>
                <a:spcPts val="2900"/>
              </a:lnSpc>
              <a:spcBef>
                <a:spcPts val="250"/>
              </a:spcBef>
              <a:spcAft>
                <a:spcPts val="0"/>
              </a:spcAft>
            </a:pPr>
            <a:r>
              <a:rPr lang="it-IT" sz="2100" b="1" spc="65">
                <a:solidFill>
                  <a:srgbClr val="000000"/>
                </a:solidFill>
                <a:latin typeface="Tahoma" panose="02020603050405020304" pitchFamily="2"/>
              </a:rPr>
              <a:t>costruzione di competenze </a:t>
            </a:r>
          </a:p>
          <a:p>
            <a:pPr marL="320040" marR="22860" indent="0" algn="l">
              <a:lnSpc>
                <a:spcPts val="2900"/>
              </a:lnSpc>
              <a:spcBef>
                <a:spcPts val="845"/>
              </a:spcBef>
              <a:spcAft>
                <a:spcPts val="0"/>
              </a:spcAft>
            </a:pPr>
            <a:r>
              <a:rPr lang="it-IT" sz="2100" b="1" spc="45">
                <a:solidFill>
                  <a:srgbClr val="000000"/>
                </a:solidFill>
                <a:latin typeface="Tahoma" panose="02020603050405020304" pitchFamily="2"/>
              </a:rPr>
              <a:t>Lavoro per progetti </a:t>
            </a:r>
          </a:p>
          <a:p>
            <a:pPr marL="320040" marR="22860" indent="0" algn="l">
              <a:lnSpc>
                <a:spcPts val="2900"/>
              </a:lnSpc>
              <a:spcBef>
                <a:spcPts val="830"/>
              </a:spcBef>
              <a:spcAft>
                <a:spcPts val="0"/>
              </a:spcAft>
            </a:pPr>
            <a:r>
              <a:rPr lang="it-IT" sz="2100" b="1" spc="20">
                <a:solidFill>
                  <a:srgbClr val="000000"/>
                </a:solidFill>
                <a:latin typeface="Tahoma" panose="02020603050405020304" pitchFamily="2"/>
              </a:rPr>
              <a:t>Didattiche riflessive </a:t>
            </a:r>
          </a:p>
          <a:p>
            <a:pPr marL="320040" marR="22860" indent="0" algn="l">
              <a:lnSpc>
                <a:spcPts val="2900"/>
              </a:lnSpc>
              <a:spcBef>
                <a:spcPts val="860"/>
              </a:spcBef>
              <a:spcAft>
                <a:spcPts val="0"/>
              </a:spcAft>
            </a:pPr>
            <a:r>
              <a:rPr lang="it-IT" sz="2100" b="1" spc="35">
                <a:solidFill>
                  <a:srgbClr val="000000"/>
                </a:solidFill>
                <a:latin typeface="Tahoma" panose="02020603050405020304" pitchFamily="2"/>
              </a:rPr>
              <a:t>Didattiche laboratoriali </a:t>
            </a:r>
          </a:p>
          <a:p>
            <a:pPr marL="0" marR="22860" indent="0" algn="l">
              <a:lnSpc>
                <a:spcPts val="3700"/>
              </a:lnSpc>
              <a:spcBef>
                <a:spcPts val="3710"/>
              </a:spcBef>
              <a:spcAft>
                <a:spcPts val="2085"/>
              </a:spcAft>
            </a:pPr>
            <a:r>
              <a:rPr lang="it-IT" sz="2100" b="1" i="1" spc="100">
                <a:solidFill>
                  <a:srgbClr val="006600"/>
                </a:solidFill>
                <a:latin typeface="Tahoma" panose="02020603050405020304" pitchFamily="2"/>
              </a:rPr>
              <a:t>Indicazioni Nazionali del I </a:t>
            </a:r>
            <a:r>
              <a:rPr lang="it-IT" sz="2100" b="1" spc="100">
                <a:solidFill>
                  <a:srgbClr val="006600"/>
                </a:solidFill>
                <a:latin typeface="Tahoma" panose="02020603050405020304" pitchFamily="2"/>
              </a:rPr>
              <a:t>e </a:t>
            </a:r>
            <a:r>
              <a:rPr lang="it-IT" sz="2100" b="1" i="1" spc="100">
                <a:solidFill>
                  <a:srgbClr val="006600"/>
                </a:solidFill>
                <a:latin typeface="Tahoma" panose="02020603050405020304" pitchFamily="2"/>
              </a:rPr>
              <a:t>2 ciclo, SNV, </a:t>
            </a:r>
            <a:r>
              <a:rPr lang="it-IT" sz="2350" b="1" spc="100">
                <a:solidFill>
                  <a:srgbClr val="006600"/>
                </a:solidFill>
                <a:latin typeface="Tahoma" panose="02020603050405020304" pitchFamily="2"/>
              </a:rPr>
              <a:t>PO! </a:t>
            </a:r>
            <a:r>
              <a:rPr lang="it-IT" sz="2100" b="1" i="1" spc="100">
                <a:solidFill>
                  <a:srgbClr val="006600"/>
                </a:solidFill>
                <a:latin typeface="Tahoma" panose="02020603050405020304" pitchFamily="2"/>
              </a:rPr>
              <a:t>Progetti </a:t>
            </a:r>
          </a:p>
        </p:txBody>
      </p:sp>
      <p:sp>
        <p:nvSpPr>
          <p:cNvPr id="412" name="Segnaposto testo 411"/>
          <p:cNvSpPr>
            <a:spLocks noGrp="1"/>
          </p:cNvSpPr>
          <p:nvPr>
            <p:ph type="body" idx="10"/>
          </p:nvPr>
        </p:nvSpPr>
        <p:spPr>
          <a:xfrm>
            <a:off x="506730" y="6423025"/>
            <a:ext cx="81280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2286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egnaposto testo 417"/>
          <p:cNvSpPr>
            <a:spLocks noGrp="1"/>
          </p:cNvSpPr>
          <p:nvPr>
            <p:ph type="body" idx="10"/>
          </p:nvPr>
        </p:nvSpPr>
        <p:spPr>
          <a:xfrm>
            <a:off x="758825" y="6422390"/>
            <a:ext cx="5562600" cy="1943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45"/>
              </a:spcAft>
            </a:pPr>
            <a:r>
              <a:rPr lang="it-IT" sz="1100" b="1" spc="-55">
                <a:solidFill>
                  <a:srgbClr val="464652"/>
                </a:solidFill>
                <a:latin typeface="Verdana" panose="02020603050405020304" pitchFamily="2"/>
              </a:rPr>
              <a:t>2 — 04 -2016 Dott.ssa</a:t>
            </a:r>
            <a:r>
              <a:rPr lang="it-IT" sz="1100" b="1" spc="-55">
                <a:solidFill>
                  <a:srgbClr val="000000"/>
                </a:solidFill>
                <a:latin typeface="Verdana" panose="02020603050405020304" pitchFamily="2"/>
              </a:rPr>
              <a:t> Laura</a:t>
            </a:r>
            <a:r>
              <a:rPr lang="it-IT" sz="1100" b="1" spc="-55">
                <a:solidFill>
                  <a:srgbClr val="464652"/>
                </a:solidFill>
                <a:latin typeface="Verdana" panose="02020603050405020304" pitchFamily="2"/>
              </a:rPr>
              <a:t> Donà </a:t>
            </a:r>
          </a:p>
        </p:txBody>
      </p:sp>
      <p:sp>
        <p:nvSpPr>
          <p:cNvPr id="419" name="Segnaposto testo 418"/>
          <p:cNvSpPr>
            <a:spLocks noGrp="1"/>
          </p:cNvSpPr>
          <p:nvPr>
            <p:ph type="body" idx="10"/>
          </p:nvPr>
        </p:nvSpPr>
        <p:spPr>
          <a:xfrm>
            <a:off x="6809105" y="2856230"/>
            <a:ext cx="1923415" cy="8216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ctr">
              <a:lnSpc>
                <a:spcPts val="2200"/>
              </a:lnSpc>
              <a:spcAft>
                <a:spcPts val="0"/>
              </a:spcAft>
            </a:pPr>
            <a:r>
              <a:rPr lang="it-IT" sz="1700" b="1" spc="-10">
                <a:solidFill>
                  <a:srgbClr val="FF0000"/>
                </a:solidFill>
                <a:latin typeface="Verdana" panose="02020603050405020304" pitchFamily="2"/>
              </a:rPr>
              <a:t>SCHEMA DI </a:t>
            </a:r>
          </a:p>
          <a:p>
            <a:pPr marL="0" marR="0" indent="0" algn="l">
              <a:lnSpc>
                <a:spcPts val="2200"/>
              </a:lnSpc>
              <a:spcBef>
                <a:spcPts val="20"/>
              </a:spcBef>
              <a:spcAft>
                <a:spcPts val="0"/>
              </a:spcAft>
            </a:pPr>
            <a:r>
              <a:rPr lang="it-IT" sz="1700" b="1" spc="-15">
                <a:solidFill>
                  <a:srgbClr val="FF0000"/>
                </a:solidFill>
                <a:latin typeface="Verdana" panose="02020603050405020304" pitchFamily="2"/>
              </a:rPr>
              <a:t>PROGETTAZIONE </a:t>
            </a:r>
          </a:p>
          <a:p>
            <a:pPr marL="0" marR="0" indent="0" algn="ctr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700" b="1" spc="-15">
                <a:solidFill>
                  <a:srgbClr val="FF0000"/>
                </a:solidFill>
                <a:latin typeface="Verdana" panose="02020603050405020304" pitchFamily="2"/>
              </a:rPr>
              <a:t>DELL' UdA 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egnaposto testo 421"/>
          <p:cNvSpPr>
            <a:spLocks noGrp="1"/>
          </p:cNvSpPr>
          <p:nvPr>
            <p:ph type="body" idx="10"/>
          </p:nvPr>
        </p:nvSpPr>
        <p:spPr>
          <a:xfrm>
            <a:off x="506730" y="609600"/>
            <a:ext cx="8128000" cy="6953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>
            <a:normAutofit fontScale="95000"/>
          </a:bodyPr>
          <a:lstStyle/>
          <a:p>
            <a:pPr marL="0" marR="0" indent="0" algn="r">
              <a:lnSpc>
                <a:spcPts val="4000"/>
              </a:lnSpc>
              <a:spcAft>
                <a:spcPts val="1405"/>
              </a:spcAft>
            </a:pPr>
            <a:r>
              <a:rPr lang="it-IT" sz="3550" b="1" spc="65">
                <a:solidFill>
                  <a:srgbClr val="FF0000"/>
                </a:solidFill>
                <a:latin typeface="Garamond" panose="02020603050405020304" pitchFamily="1"/>
              </a:rPr>
              <a:t>Profilo docente </a:t>
            </a:r>
          </a:p>
        </p:txBody>
      </p:sp>
      <p:sp>
        <p:nvSpPr>
          <p:cNvPr id="423" name="Segnaposto testo 422"/>
          <p:cNvSpPr>
            <a:spLocks noGrp="1"/>
          </p:cNvSpPr>
          <p:nvPr>
            <p:ph type="body" idx="10"/>
          </p:nvPr>
        </p:nvSpPr>
        <p:spPr>
          <a:xfrm>
            <a:off x="506730" y="1304925"/>
            <a:ext cx="8128000" cy="53117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320040" marR="0" indent="0" algn="l">
              <a:lnSpc>
                <a:spcPts val="2800"/>
              </a:lnSpc>
              <a:spcAft>
                <a:spcPts val="0"/>
              </a:spcAft>
            </a:pPr>
            <a:r>
              <a:rPr lang="it-IT" sz="2050" b="1" spc="75">
                <a:solidFill>
                  <a:srgbClr val="000000"/>
                </a:solidFill>
                <a:latin typeface="Tahoma" panose="02020603050405020304" pitchFamily="2"/>
              </a:rPr>
              <a:t>Progettazione e organizzazione sono correlate </a:t>
            </a:r>
          </a:p>
          <a:p>
            <a:pPr marL="320040" marR="0" indent="0" algn="l">
              <a:lnSpc>
                <a:spcPts val="2800"/>
              </a:lnSpc>
              <a:spcBef>
                <a:spcPts val="870"/>
              </a:spcBef>
              <a:spcAft>
                <a:spcPts val="0"/>
              </a:spcAft>
            </a:pPr>
            <a:r>
              <a:rPr lang="it-IT" sz="2050" b="1" spc="20">
                <a:solidFill>
                  <a:srgbClr val="000000"/>
                </a:solidFill>
                <a:latin typeface="Tahoma" panose="02020603050405020304" pitchFamily="2"/>
              </a:rPr>
              <a:t>L'organizzazione dell'aula, della scuola, dell'Istituto, del </a:t>
            </a:r>
          </a:p>
          <a:p>
            <a:pPr marL="320040" marR="0" indent="0" algn="l">
              <a:lnSpc>
                <a:spcPts val="2800"/>
              </a:lnSpc>
              <a:spcBef>
                <a:spcPts val="285"/>
              </a:spcBef>
              <a:spcAft>
                <a:spcPts val="0"/>
              </a:spcAft>
            </a:pPr>
            <a:r>
              <a:rPr lang="it-IT" sz="2050" b="1" spc="65">
                <a:solidFill>
                  <a:srgbClr val="000000"/>
                </a:solidFill>
                <a:latin typeface="Tahoma" panose="02020603050405020304" pitchFamily="2"/>
              </a:rPr>
              <a:t>sistema incidono nelle scelte di processo del sistema di </a:t>
            </a:r>
          </a:p>
          <a:p>
            <a:pPr marL="320040" marR="0" indent="0" algn="l">
              <a:lnSpc>
                <a:spcPts val="2800"/>
              </a:lnSpc>
              <a:spcBef>
                <a:spcPts val="285"/>
              </a:spcBef>
              <a:spcAft>
                <a:spcPts val="0"/>
              </a:spcAft>
            </a:pPr>
            <a:r>
              <a:rPr lang="it-IT" sz="2050" b="1" spc="60">
                <a:solidFill>
                  <a:srgbClr val="000000"/>
                </a:solidFill>
                <a:latin typeface="Tahoma" panose="02020603050405020304" pitchFamily="2"/>
              </a:rPr>
              <a:t>insegnamento e apprendimento </a:t>
            </a:r>
          </a:p>
          <a:p>
            <a:pPr marL="320040" marR="0" indent="0" algn="l">
              <a:lnSpc>
                <a:spcPts val="2800"/>
              </a:lnSpc>
              <a:spcBef>
                <a:spcPts val="885"/>
              </a:spcBef>
              <a:spcAft>
                <a:spcPts val="0"/>
              </a:spcAft>
            </a:pPr>
            <a:r>
              <a:rPr lang="it-IT" sz="2050" b="1" spc="65">
                <a:solidFill>
                  <a:srgbClr val="000000"/>
                </a:solidFill>
                <a:latin typeface="Tahoma" panose="02020603050405020304" pitchFamily="2"/>
              </a:rPr>
              <a:t>La figura docente non si occupa solo di lavoro in aula, </a:t>
            </a:r>
          </a:p>
          <a:p>
            <a:pPr marL="320040" marR="0" indent="0" algn="l">
              <a:lnSpc>
                <a:spcPts val="2800"/>
              </a:lnSpc>
              <a:spcBef>
                <a:spcPts val="270"/>
              </a:spcBef>
              <a:spcAft>
                <a:spcPts val="0"/>
              </a:spcAft>
            </a:pPr>
            <a:r>
              <a:rPr lang="it-IT" sz="2050" b="1" spc="70">
                <a:solidFill>
                  <a:srgbClr val="000000"/>
                </a:solidFill>
                <a:latin typeface="Tahoma" panose="02020603050405020304" pitchFamily="2"/>
              </a:rPr>
              <a:t>assume compiti di coordinamento di gruppi di docenti, di </a:t>
            </a:r>
          </a:p>
          <a:p>
            <a:pPr marL="320040" marR="0" indent="0" algn="l">
              <a:lnSpc>
                <a:spcPts val="2800"/>
              </a:lnSpc>
              <a:spcBef>
                <a:spcPts val="285"/>
              </a:spcBef>
              <a:spcAft>
                <a:spcPts val="0"/>
              </a:spcAft>
            </a:pPr>
            <a:r>
              <a:rPr lang="it-IT" sz="2050" b="1" spc="60">
                <a:solidFill>
                  <a:srgbClr val="000000"/>
                </a:solidFill>
                <a:latin typeface="Tahoma" panose="02020603050405020304" pitchFamily="2"/>
              </a:rPr>
              <a:t>responsabile di progetto, di referente su tematiche </a:t>
            </a:r>
          </a:p>
          <a:p>
            <a:pPr marL="320040" marR="0" indent="0" algn="l">
              <a:lnSpc>
                <a:spcPts val="2800"/>
              </a:lnSpc>
              <a:spcBef>
                <a:spcPts val="280"/>
              </a:spcBef>
              <a:spcAft>
                <a:spcPts val="0"/>
              </a:spcAft>
            </a:pPr>
            <a:r>
              <a:rPr lang="it-IT" sz="2050" b="1" spc="60">
                <a:solidFill>
                  <a:srgbClr val="000000"/>
                </a:solidFill>
                <a:latin typeface="Tahoma" panose="02020603050405020304" pitchFamily="2"/>
              </a:rPr>
              <a:t>strategiche... </a:t>
            </a:r>
          </a:p>
          <a:p>
            <a:pPr marL="0" marR="0" indent="0" algn="l">
              <a:lnSpc>
                <a:spcPts val="2800"/>
              </a:lnSpc>
              <a:spcBef>
                <a:spcPts val="4595"/>
              </a:spcBef>
              <a:spcAft>
                <a:spcPts val="0"/>
              </a:spcAft>
            </a:pPr>
            <a:r>
              <a:rPr lang="it-IT" sz="2050" b="1" i="1" spc="110">
                <a:solidFill>
                  <a:srgbClr val="006600"/>
                </a:solidFill>
                <a:latin typeface="Tahoma" panose="02020603050405020304" pitchFamily="2"/>
              </a:rPr>
              <a:t>La formazione iniziale </a:t>
            </a:r>
            <a:r>
              <a:rPr lang="it-IT" sz="2050" b="1" spc="110">
                <a:solidFill>
                  <a:srgbClr val="006600"/>
                </a:solidFill>
                <a:latin typeface="Tahoma" panose="02020603050405020304" pitchFamily="2"/>
              </a:rPr>
              <a:t>e </a:t>
            </a:r>
            <a:r>
              <a:rPr lang="it-IT" sz="2050" b="1" i="1" spc="110">
                <a:solidFill>
                  <a:srgbClr val="006600"/>
                </a:solidFill>
                <a:latin typeface="Tahoma" panose="02020603050405020304" pitchFamily="2"/>
              </a:rPr>
              <a:t>continua è la leva dell'innovazione </a:t>
            </a:r>
            <a:r>
              <a:rPr lang="it-IT" sz="2050" b="1" spc="110">
                <a:solidFill>
                  <a:srgbClr val="006600"/>
                </a:solidFill>
                <a:latin typeface="Tahoma" panose="02020603050405020304" pitchFamily="2"/>
              </a:rPr>
              <a:t>e </a:t>
            </a:r>
          </a:p>
          <a:p>
            <a:pPr marL="320040" marR="0" indent="0" algn="l">
              <a:lnSpc>
                <a:spcPts val="2800"/>
              </a:lnSpc>
              <a:spcBef>
                <a:spcPts val="300"/>
              </a:spcBef>
              <a:spcAft>
                <a:spcPts val="0"/>
              </a:spcAft>
            </a:pPr>
            <a:r>
              <a:rPr lang="it-IT" sz="2050" b="1" i="1" spc="120">
                <a:solidFill>
                  <a:srgbClr val="006600"/>
                </a:solidFill>
                <a:latin typeface="Tahoma" panose="02020603050405020304" pitchFamily="2"/>
              </a:rPr>
              <a:t>della regolazione nei cambiamenti </a:t>
            </a:r>
          </a:p>
          <a:p>
            <a:pPr marL="0" marR="0" indent="0" algn="ctr">
              <a:lnSpc>
                <a:spcPts val="1500"/>
              </a:lnSpc>
              <a:spcBef>
                <a:spcPts val="3885"/>
              </a:spcBef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egnaposto testo 433"/>
          <p:cNvSpPr>
            <a:spLocks noGrp="1"/>
          </p:cNvSpPr>
          <p:nvPr>
            <p:ph type="body" idx="10"/>
          </p:nvPr>
        </p:nvSpPr>
        <p:spPr>
          <a:xfrm>
            <a:off x="819785" y="609600"/>
            <a:ext cx="7772400" cy="58134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" rIns="0" bIns="0" anchor="t">
            <a:normAutofit fontScale="95000"/>
          </a:bodyPr>
          <a:lstStyle/>
          <a:p>
            <a:pPr marL="3977640" marR="0" indent="0" algn="just">
              <a:lnSpc>
                <a:spcPts val="3800"/>
              </a:lnSpc>
              <a:spcAft>
                <a:spcPts val="0"/>
              </a:spcAft>
            </a:pPr>
            <a:r>
              <a:rPr lang="it-IT" sz="3500" b="1" spc="95">
                <a:solidFill>
                  <a:srgbClr val="FF0000"/>
                </a:solidFill>
                <a:latin typeface="Garamond" panose="02020603050405020304" pitchFamily="1"/>
              </a:rPr>
              <a:t>Spunti bibliografici </a:t>
            </a:r>
          </a:p>
          <a:p>
            <a:pPr marL="0" marR="0" indent="0" algn="just">
              <a:lnSpc>
                <a:spcPts val="2900"/>
              </a:lnSpc>
              <a:spcBef>
                <a:spcPts val="1595"/>
              </a:spcBef>
              <a:spcAft>
                <a:spcPts val="0"/>
              </a:spcAft>
            </a:pPr>
            <a:r>
              <a:rPr lang="it-IT" sz="2100" b="1" spc="40">
                <a:solidFill>
                  <a:srgbClr val="000000"/>
                </a:solidFill>
                <a:latin typeface="Tahoma" panose="02020603050405020304" pitchFamily="2"/>
              </a:rPr>
              <a:t>Perrenoud R, Costruire competenze a partire dalla scuola, </a:t>
            </a:r>
          </a:p>
          <a:p>
            <a:pPr marL="0" marR="0" indent="0" algn="just">
              <a:lnSpc>
                <a:spcPts val="2700"/>
              </a:lnSpc>
              <a:spcBef>
                <a:spcPts val="230"/>
              </a:spcBef>
              <a:spcAft>
                <a:spcPts val="0"/>
              </a:spcAft>
            </a:pPr>
            <a:r>
              <a:rPr lang="it-IT" sz="2100" b="1" spc="60">
                <a:solidFill>
                  <a:srgbClr val="000000"/>
                </a:solidFill>
                <a:latin typeface="Tahoma" panose="02020603050405020304" pitchFamily="2"/>
              </a:rPr>
              <a:t>Anicia 2003 Roma </a:t>
            </a:r>
          </a:p>
          <a:p>
            <a:pPr marL="0" marR="0" indent="0" algn="just">
              <a:lnSpc>
                <a:spcPts val="2900"/>
              </a:lnSpc>
              <a:spcBef>
                <a:spcPts val="995"/>
              </a:spcBef>
              <a:spcAft>
                <a:spcPts val="0"/>
              </a:spcAft>
            </a:pPr>
            <a:r>
              <a:rPr lang="it-IT" sz="2100" b="1" spc="20">
                <a:solidFill>
                  <a:srgbClr val="000000"/>
                </a:solidFill>
                <a:latin typeface="Tahoma" panose="02020603050405020304" pitchFamily="2"/>
              </a:rPr>
              <a:t>Rizzolatti G. Sinigaglia C. , So quel che fai. Il cervello che </a:t>
            </a:r>
          </a:p>
          <a:p>
            <a:pPr marL="0" marR="0" indent="0" algn="just">
              <a:lnSpc>
                <a:spcPts val="2900"/>
              </a:lnSpc>
              <a:spcBef>
                <a:spcPts val="240"/>
              </a:spcBef>
              <a:spcAft>
                <a:spcPts val="0"/>
              </a:spcAft>
            </a:pPr>
            <a:r>
              <a:rPr lang="it-IT" sz="2100" b="1" spc="30">
                <a:solidFill>
                  <a:srgbClr val="000000"/>
                </a:solidFill>
                <a:latin typeface="Tahoma" panose="02020603050405020304" pitchFamily="2"/>
              </a:rPr>
              <a:t>agisce e i neuroni specchio, Raffaello Cortina ed. 2006, MI </a:t>
            </a:r>
          </a:p>
          <a:p>
            <a:pPr marL="0" marR="0" indent="0" algn="just">
              <a:lnSpc>
                <a:spcPts val="2900"/>
              </a:lnSpc>
              <a:spcBef>
                <a:spcPts val="850"/>
              </a:spcBef>
              <a:spcAft>
                <a:spcPts val="0"/>
              </a:spcAft>
            </a:pPr>
            <a:r>
              <a:rPr lang="it-IT" sz="2100" b="1" spc="65">
                <a:solidFill>
                  <a:srgbClr val="000000"/>
                </a:solidFill>
                <a:latin typeface="Tahoma" panose="02020603050405020304" pitchFamily="2"/>
              </a:rPr>
              <a:t>Pontecorvo ,C.Ajello A.M ., Zucchermaglio C., I contesti </a:t>
            </a:r>
          </a:p>
          <a:p>
            <a:pPr marL="0" marR="0" indent="0" algn="just">
              <a:lnSpc>
                <a:spcPts val="2900"/>
              </a:lnSpc>
              <a:spcBef>
                <a:spcPts val="225"/>
              </a:spcBef>
              <a:spcAft>
                <a:spcPts val="20685"/>
              </a:spcAft>
            </a:pPr>
            <a:r>
              <a:rPr lang="it-IT" sz="2100" b="1" spc="15">
                <a:solidFill>
                  <a:srgbClr val="000000"/>
                </a:solidFill>
                <a:latin typeface="Tahoma" panose="02020603050405020304" pitchFamily="2"/>
              </a:rPr>
              <a:t>sociali dell'appprendimento, 1994, LED, MI </a:t>
            </a:r>
          </a:p>
        </p:txBody>
      </p:sp>
      <p:sp>
        <p:nvSpPr>
          <p:cNvPr id="435" name="Segnaposto testo 434"/>
          <p:cNvSpPr>
            <a:spLocks noGrp="1"/>
          </p:cNvSpPr>
          <p:nvPr>
            <p:ph type="body" idx="10"/>
          </p:nvPr>
        </p:nvSpPr>
        <p:spPr>
          <a:xfrm>
            <a:off x="883920" y="6423025"/>
            <a:ext cx="754380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egnaposto testo 49"/>
          <p:cNvSpPr>
            <a:spLocks noGrp="1"/>
          </p:cNvSpPr>
          <p:nvPr>
            <p:ph type="body" idx="10"/>
          </p:nvPr>
        </p:nvSpPr>
        <p:spPr>
          <a:xfrm>
            <a:off x="450850" y="609600"/>
            <a:ext cx="8242300" cy="5295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145" rIns="0" bIns="0" anchor="t"/>
          <a:lstStyle/>
          <a:p>
            <a:pPr marL="0" marR="68580" indent="0" algn="r">
              <a:lnSpc>
                <a:spcPts val="3700"/>
              </a:lnSpc>
              <a:spcAft>
                <a:spcPts val="285"/>
              </a:spcAft>
            </a:pPr>
            <a:r>
              <a:rPr lang="it-IT" sz="3600" b="1" spc="20">
                <a:solidFill>
                  <a:srgbClr val="FF0000"/>
                </a:solidFill>
                <a:latin typeface="Garamond" panose="02020603050405020304" pitchFamily="1"/>
              </a:rPr>
              <a:t>La psicologia dell'educazione </a:t>
            </a:r>
          </a:p>
        </p:txBody>
      </p:sp>
      <p:sp>
        <p:nvSpPr>
          <p:cNvPr id="51" name="Segnaposto testo 50"/>
          <p:cNvSpPr>
            <a:spLocks noGrp="1"/>
          </p:cNvSpPr>
          <p:nvPr>
            <p:ph type="body" idx="10"/>
          </p:nvPr>
        </p:nvSpPr>
        <p:spPr>
          <a:xfrm>
            <a:off x="450850" y="1139190"/>
            <a:ext cx="8242300" cy="52076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56210" rIns="0" bIns="0" anchor="t">
            <a:normAutofit fontScale="90000"/>
          </a:bodyPr>
          <a:lstStyle/>
          <a:p>
            <a:pPr marL="365760" marR="0" indent="0" algn="just">
              <a:lnSpc>
                <a:spcPts val="3600"/>
              </a:lnSpc>
              <a:spcAft>
                <a:spcPts val="0"/>
              </a:spcAft>
            </a:pPr>
            <a:r>
              <a:rPr lang="it-IT" sz="2550" b="1" spc="95">
                <a:solidFill>
                  <a:srgbClr val="000000"/>
                </a:solidFill>
                <a:latin typeface="Tahoma" panose="02020603050405020304" pitchFamily="2"/>
              </a:rPr>
              <a:t>È un settore della psicologia, studia sia i </a:t>
            </a:r>
          </a:p>
          <a:p>
            <a:pPr marL="365760" marR="0" indent="0" algn="just">
              <a:lnSpc>
                <a:spcPts val="3600"/>
              </a:lnSpc>
              <a:spcBef>
                <a:spcPts val="265"/>
              </a:spcBef>
              <a:spcAft>
                <a:spcPts val="0"/>
              </a:spcAft>
            </a:pPr>
            <a:r>
              <a:rPr lang="it-IT" sz="2550" b="1" spc="120">
                <a:solidFill>
                  <a:srgbClr val="000000"/>
                </a:solidFill>
                <a:latin typeface="Tahoma" panose="02020603050405020304" pitchFamily="2"/>
              </a:rPr>
              <a:t>processi di</a:t>
            </a:r>
            <a:r>
              <a:rPr lang="it-IT" sz="2550" b="1" spc="120">
                <a:solidFill>
                  <a:srgbClr val="FF0000"/>
                </a:solidFill>
                <a:latin typeface="Tahoma" panose="02020603050405020304" pitchFamily="2"/>
              </a:rPr>
              <a:t> apprendimento,</a:t>
            </a:r>
            <a:r>
              <a:rPr lang="it-IT" sz="2550" b="1" spc="120">
                <a:solidFill>
                  <a:srgbClr val="000000"/>
                </a:solidFill>
                <a:latin typeface="Tahoma" panose="02020603050405020304" pitchFamily="2"/>
              </a:rPr>
              <a:t> sia i processi di </a:t>
            </a:r>
          </a:p>
          <a:p>
            <a:pPr marL="365760" marR="0" indent="0" algn="just">
              <a:lnSpc>
                <a:spcPts val="3600"/>
              </a:lnSpc>
              <a:spcBef>
                <a:spcPts val="275"/>
              </a:spcBef>
              <a:spcAft>
                <a:spcPts val="0"/>
              </a:spcAft>
            </a:pPr>
            <a:r>
              <a:rPr lang="it-IT" sz="2550" b="1" spc="95">
                <a:solidFill>
                  <a:srgbClr val="FF0000"/>
                </a:solidFill>
                <a:latin typeface="Tahoma" panose="02020603050405020304" pitchFamily="2"/>
              </a:rPr>
              <a:t>insegnamento </a:t>
            </a:r>
          </a:p>
          <a:p>
            <a:pPr marL="365760" marR="0" indent="0" algn="just">
              <a:lnSpc>
                <a:spcPts val="3600"/>
              </a:lnSpc>
              <a:spcBef>
                <a:spcPts val="885"/>
              </a:spcBef>
              <a:spcAft>
                <a:spcPts val="0"/>
              </a:spcAft>
            </a:pPr>
            <a:r>
              <a:rPr lang="it-IT" sz="2550" b="1" spc="120">
                <a:solidFill>
                  <a:srgbClr val="000000"/>
                </a:solidFill>
                <a:latin typeface="Tahoma" panose="02020603050405020304" pitchFamily="2"/>
              </a:rPr>
              <a:t>Si occupa dei</a:t>
            </a:r>
            <a:r>
              <a:rPr lang="it-IT" sz="2550" b="1" spc="120">
                <a:solidFill>
                  <a:srgbClr val="FF0000"/>
                </a:solidFill>
                <a:latin typeface="Tahoma" panose="02020603050405020304" pitchFamily="2"/>
              </a:rPr>
              <a:t> comportamenti, abitudini, valori e </a:t>
            </a:r>
          </a:p>
          <a:p>
            <a:pPr marL="365760" marR="0" indent="0" algn="just">
              <a:lnSpc>
                <a:spcPts val="3600"/>
              </a:lnSpc>
              <a:spcBef>
                <a:spcPts val="275"/>
              </a:spcBef>
              <a:spcAft>
                <a:spcPts val="0"/>
              </a:spcAft>
            </a:pPr>
            <a:r>
              <a:rPr lang="it-IT" sz="2550" b="1" spc="114">
                <a:solidFill>
                  <a:srgbClr val="FF0000"/>
                </a:solidFill>
                <a:latin typeface="Tahoma" panose="02020603050405020304" pitchFamily="2"/>
              </a:rPr>
              <a:t>norme,</a:t>
            </a:r>
            <a:r>
              <a:rPr lang="it-IT" sz="2550" b="1" spc="114">
                <a:solidFill>
                  <a:srgbClr val="000000"/>
                </a:solidFill>
                <a:latin typeface="Tahoma" panose="02020603050405020304" pitchFamily="2"/>
              </a:rPr>
              <a:t> nei contesti educativi </a:t>
            </a:r>
          </a:p>
          <a:p>
            <a:pPr marL="365760" marR="0" indent="0" algn="just">
              <a:lnSpc>
                <a:spcPts val="3600"/>
              </a:lnSpc>
              <a:spcBef>
                <a:spcPts val="885"/>
              </a:spcBef>
              <a:spcAft>
                <a:spcPts val="0"/>
              </a:spcAft>
            </a:pPr>
            <a:r>
              <a:rPr lang="it-IT" sz="2550" b="1" spc="130">
                <a:solidFill>
                  <a:srgbClr val="000000"/>
                </a:solidFill>
                <a:latin typeface="Tahoma" panose="02020603050405020304" pitchFamily="2"/>
              </a:rPr>
              <a:t>Studia</a:t>
            </a:r>
            <a:r>
              <a:rPr lang="it-IT" sz="2550" b="1" spc="130">
                <a:solidFill>
                  <a:srgbClr val="FF0000"/>
                </a:solidFill>
                <a:latin typeface="Tahoma" panose="02020603050405020304" pitchFamily="2"/>
              </a:rPr>
              <a:t> strumenti e metodologie</a:t>
            </a:r>
            <a:r>
              <a:rPr lang="it-IT" sz="2550" b="1" spc="130">
                <a:solidFill>
                  <a:srgbClr val="000000"/>
                </a:solidFill>
                <a:latin typeface="Tahoma" panose="02020603050405020304" pitchFamily="2"/>
              </a:rPr>
              <a:t> di </a:t>
            </a:r>
          </a:p>
          <a:p>
            <a:pPr marL="365760" marR="0" indent="0" algn="just">
              <a:lnSpc>
                <a:spcPts val="3600"/>
              </a:lnSpc>
              <a:spcBef>
                <a:spcPts val="275"/>
              </a:spcBef>
              <a:spcAft>
                <a:spcPts val="0"/>
              </a:spcAft>
            </a:pPr>
            <a:r>
              <a:rPr lang="it-IT" sz="2550" b="1" spc="110">
                <a:solidFill>
                  <a:srgbClr val="000000"/>
                </a:solidFill>
                <a:latin typeface="Tahoma" panose="02020603050405020304" pitchFamily="2"/>
              </a:rPr>
              <a:t>progettazione e valutazione, ecc. </a:t>
            </a:r>
          </a:p>
          <a:p>
            <a:pPr marL="91440" marR="0" indent="0" algn="just">
              <a:lnSpc>
                <a:spcPts val="2900"/>
              </a:lnSpc>
              <a:spcBef>
                <a:spcPts val="4545"/>
              </a:spcBef>
              <a:spcAft>
                <a:spcPts val="0"/>
              </a:spcAft>
            </a:pPr>
            <a:r>
              <a:rPr lang="it-IT" sz="2200" b="1" i="1" spc="-60">
                <a:solidFill>
                  <a:srgbClr val="6F2F9F"/>
                </a:solidFill>
                <a:latin typeface="Tahoma" panose="02020603050405020304" pitchFamily="2"/>
              </a:rPr>
              <a:t>Definita negli anni '80 dall'incrocio degli studi pedagogici </a:t>
            </a:r>
            <a:r>
              <a:rPr lang="it-IT" sz="1700" b="1" spc="-60">
                <a:solidFill>
                  <a:srgbClr val="6F2F9F"/>
                </a:solidFill>
                <a:latin typeface="Tahoma" panose="02020603050405020304" pitchFamily="2"/>
              </a:rPr>
              <a:t>e </a:t>
            </a:r>
          </a:p>
          <a:p>
            <a:pPr marL="365760" marR="0" indent="0" algn="just">
              <a:lnSpc>
                <a:spcPts val="2900"/>
              </a:lnSpc>
              <a:spcBef>
                <a:spcPts val="220"/>
              </a:spcBef>
              <a:spcAft>
                <a:spcPts val="1390"/>
              </a:spcAft>
            </a:pPr>
            <a:r>
              <a:rPr lang="it-IT" sz="2200" b="1" i="1" spc="-35">
                <a:solidFill>
                  <a:srgbClr val="6F2F9F"/>
                </a:solidFill>
                <a:latin typeface="Tahoma" panose="02020603050405020304" pitchFamily="2"/>
              </a:rPr>
              <a:t>psicologici </a:t>
            </a:r>
            <a:r>
              <a:rPr lang="it-IT" sz="1700" b="1" spc="-35">
                <a:solidFill>
                  <a:srgbClr val="6F2F9F"/>
                </a:solidFill>
                <a:latin typeface="Tahoma" panose="02020603050405020304" pitchFamily="2"/>
              </a:rPr>
              <a:t>...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egnaposto testo 58"/>
          <p:cNvSpPr>
            <a:spLocks noGrp="1"/>
          </p:cNvSpPr>
          <p:nvPr>
            <p:ph type="body" idx="10"/>
          </p:nvPr>
        </p:nvSpPr>
        <p:spPr>
          <a:xfrm>
            <a:off x="1530350" y="3149600"/>
            <a:ext cx="4216400" cy="31851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4765" rIns="0" bIns="0" anchor="t">
            <a:normAutofit fontScale="90000"/>
          </a:bodyPr>
          <a:lstStyle/>
          <a:p>
            <a:pPr marL="0" marR="0" indent="0" algn="l">
              <a:lnSpc>
                <a:spcPts val="6800"/>
              </a:lnSpc>
              <a:spcAft>
                <a:spcPts val="18040"/>
              </a:spcAft>
            </a:pPr>
            <a:r>
              <a:rPr lang="it-IT" sz="5750" b="1" spc="120">
                <a:solidFill>
                  <a:srgbClr val="FF0000"/>
                </a:solidFill>
                <a:latin typeface="Bookman Old Style" panose="02020603050405020304" pitchFamily="1"/>
              </a:rPr>
              <a:t>Lo sviluppo </a:t>
            </a:r>
          </a:p>
        </p:txBody>
      </p:sp>
      <p:sp>
        <p:nvSpPr>
          <p:cNvPr id="60" name="Segnaposto testo 59"/>
          <p:cNvSpPr>
            <a:spLocks noGrp="1"/>
          </p:cNvSpPr>
          <p:nvPr>
            <p:ph type="body" idx="10"/>
          </p:nvPr>
        </p:nvSpPr>
        <p:spPr>
          <a:xfrm>
            <a:off x="1938655" y="6344920"/>
            <a:ext cx="3962400" cy="2717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2390" rIns="0" bIns="0" anchor="t"/>
          <a:lstStyle/>
          <a:p>
            <a:pPr marL="0" marR="0" indent="0" algn="ctr">
              <a:lnSpc>
                <a:spcPts val="1500"/>
              </a:lnSpc>
              <a:spcAft>
                <a:spcPts val="30"/>
              </a:spcAft>
            </a:pPr>
            <a:r>
              <a:rPr lang="it-IT" sz="1150" b="1" spc="-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50" b="1" spc="-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50" b="1" spc="-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egnaposto testo 142"/>
          <p:cNvSpPr>
            <a:spLocks noGrp="1"/>
          </p:cNvSpPr>
          <p:nvPr>
            <p:ph type="body" idx="10"/>
          </p:nvPr>
        </p:nvSpPr>
        <p:spPr>
          <a:xfrm>
            <a:off x="455930" y="622300"/>
            <a:ext cx="8235950" cy="516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2860" rIns="0" bIns="0" anchor="t"/>
          <a:lstStyle/>
          <a:p>
            <a:pPr marL="0" marR="0" indent="0" algn="ctr">
              <a:lnSpc>
                <a:spcPts val="3700"/>
              </a:lnSpc>
              <a:spcAft>
                <a:spcPts val="20760"/>
              </a:spcAft>
            </a:pPr>
            <a:r>
              <a:rPr lang="it-IT" sz="3150" b="1" spc="25">
                <a:solidFill>
                  <a:srgbClr val="FF0000"/>
                </a:solidFill>
                <a:latin typeface="Bookman Old Style" panose="02020603050405020304" pitchFamily="1"/>
              </a:rPr>
              <a:t>Teorie dello Sviluppo Psicologico </a:t>
            </a:r>
          </a:p>
        </p:txBody>
      </p:sp>
      <p:sp>
        <p:nvSpPr>
          <p:cNvPr id="144" name="Segnaposto testo 143"/>
          <p:cNvSpPr>
            <a:spLocks noGrp="1"/>
          </p:cNvSpPr>
          <p:nvPr>
            <p:ph type="body" idx="10"/>
          </p:nvPr>
        </p:nvSpPr>
        <p:spPr>
          <a:xfrm>
            <a:off x="455930" y="1139190"/>
            <a:ext cx="5466080" cy="76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45" name="Segnaposto testo 144"/>
          <p:cNvSpPr>
            <a:spLocks noGrp="1"/>
          </p:cNvSpPr>
          <p:nvPr>
            <p:ph type="body" idx="10"/>
          </p:nvPr>
        </p:nvSpPr>
        <p:spPr>
          <a:xfrm>
            <a:off x="455930" y="1146810"/>
            <a:ext cx="8235950" cy="26073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46" name="Segnaposto testo 145"/>
          <p:cNvSpPr>
            <a:spLocks noGrp="1"/>
          </p:cNvSpPr>
          <p:nvPr>
            <p:ph type="body" idx="10"/>
          </p:nvPr>
        </p:nvSpPr>
        <p:spPr>
          <a:xfrm>
            <a:off x="4959350" y="3754120"/>
            <a:ext cx="3657600" cy="25927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l">
              <a:lnSpc>
                <a:spcPts val="4900"/>
              </a:lnSpc>
              <a:spcAft>
                <a:spcPts val="15460"/>
              </a:spcAft>
            </a:pPr>
            <a:r>
              <a:rPr lang="it-IT" sz="3950" b="1" spc="90">
                <a:solidFill>
                  <a:srgbClr val="000000"/>
                </a:solidFill>
                <a:latin typeface="Tahoma" panose="02020603050405020304" pitchFamily="2"/>
              </a:rPr>
              <a:t>Modelli e Studi </a:t>
            </a:r>
          </a:p>
        </p:txBody>
      </p:sp>
      <p:sp>
        <p:nvSpPr>
          <p:cNvPr id="147" name="Segnaposto testo 146"/>
          <p:cNvSpPr>
            <a:spLocks noGrp="1"/>
          </p:cNvSpPr>
          <p:nvPr>
            <p:ph type="body" idx="10"/>
          </p:nvPr>
        </p:nvSpPr>
        <p:spPr>
          <a:xfrm>
            <a:off x="446405" y="6346825"/>
            <a:ext cx="8248650" cy="3079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3660" rIns="0" bIns="0" anchor="t"/>
          <a:lstStyle/>
          <a:p>
            <a:pPr marL="0" marR="0" indent="0" algn="l">
              <a:lnSpc>
                <a:spcPts val="1600"/>
              </a:lnSpc>
              <a:spcAft>
                <a:spcPts val="190"/>
              </a:spcAft>
              <a:tabLst>
                <a:tab pos="2971800" algn="l"/>
              </a:tabLst>
            </a:pPr>
            <a:r>
              <a:rPr lang="it-IT" sz="1150" b="1" spc="-10">
                <a:solidFill>
                  <a:srgbClr val="9FB8CD"/>
                </a:solidFill>
                <a:latin typeface="Tahoma" panose="02020603050405020304" pitchFamily="2"/>
              </a:rPr>
              <a:t>P</a:t>
            </a:r>
            <a:r>
              <a:rPr lang="it-IT" sz="100" b="1" spc="-10">
                <a:solidFill>
                  <a:srgbClr val="464652"/>
                </a:solidFill>
                <a:latin typeface="Tahoma" panose="02020603050405020304" pitchFamily="2"/>
              </a:rPr>
              <a:t> </a:t>
            </a:r>
            <a:r>
              <a:rPr lang="it-IT" sz="1150" b="1" spc="-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50" b="1" spc="-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50" b="1" spc="-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egnaposto testo 154"/>
          <p:cNvSpPr>
            <a:spLocks noGrp="1"/>
          </p:cNvSpPr>
          <p:nvPr>
            <p:ph type="body" idx="10"/>
          </p:nvPr>
        </p:nvSpPr>
        <p:spPr>
          <a:xfrm>
            <a:off x="449580" y="685800"/>
            <a:ext cx="8248650" cy="1329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/>
          <a:lstStyle/>
          <a:p>
            <a:pPr marL="0" marR="0" indent="0" algn="ctr">
              <a:lnSpc>
                <a:spcPts val="3000"/>
              </a:lnSpc>
              <a:spcAft>
                <a:spcPts val="0"/>
              </a:spcAft>
            </a:pPr>
            <a:r>
              <a:rPr lang="it-IT" sz="2550" b="1" spc="95">
                <a:solidFill>
                  <a:srgbClr val="FF0000"/>
                </a:solidFill>
                <a:latin typeface="Tahoma" panose="02020603050405020304" pitchFamily="2"/>
              </a:rPr>
              <a:t>Modelli Deterministici lineari </a:t>
            </a:r>
          </a:p>
          <a:p>
            <a:pPr marL="0" marR="0" indent="0" algn="ctr">
              <a:lnSpc>
                <a:spcPts val="3000"/>
              </a:lnSpc>
              <a:spcBef>
                <a:spcPts val="120"/>
              </a:spcBef>
              <a:spcAft>
                <a:spcPts val="4200"/>
              </a:spcAft>
            </a:pPr>
            <a:r>
              <a:rPr lang="it-IT" sz="2550" b="1" spc="90">
                <a:solidFill>
                  <a:srgbClr val="FF0000"/>
                </a:solidFill>
                <a:latin typeface="Tahoma" panose="02020603050405020304" pitchFamily="2"/>
              </a:rPr>
              <a:t>(causa-effetto) </a:t>
            </a:r>
          </a:p>
        </p:txBody>
      </p:sp>
      <p:sp>
        <p:nvSpPr>
          <p:cNvPr id="158" name="Segnaposto testo 157"/>
          <p:cNvSpPr>
            <a:spLocks noGrp="1"/>
          </p:cNvSpPr>
          <p:nvPr>
            <p:ph type="body" idx="10"/>
          </p:nvPr>
        </p:nvSpPr>
        <p:spPr>
          <a:xfrm>
            <a:off x="449580" y="2487930"/>
            <a:ext cx="8248650" cy="14681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ctr">
              <a:lnSpc>
                <a:spcPts val="2200"/>
              </a:lnSpc>
              <a:spcAft>
                <a:spcPts val="0"/>
              </a:spcAft>
            </a:pPr>
            <a:r>
              <a:rPr lang="it-IT" sz="1750" b="1" spc="114">
                <a:solidFill>
                  <a:srgbClr val="000000"/>
                </a:solidFill>
                <a:latin typeface="Tahoma" panose="02020603050405020304" pitchFamily="2"/>
              </a:rPr>
              <a:t>Il comportamento umano viene </a:t>
            </a:r>
          </a:p>
          <a:p>
            <a:pPr marL="0" marR="0" indent="0" algn="ctr">
              <a:lnSpc>
                <a:spcPts val="2200"/>
              </a:lnSpc>
              <a:spcBef>
                <a:spcPts val="5"/>
              </a:spcBef>
              <a:spcAft>
                <a:spcPts val="0"/>
              </a:spcAft>
            </a:pPr>
            <a:r>
              <a:rPr lang="it-IT" sz="1750" b="1" spc="114">
                <a:solidFill>
                  <a:srgbClr val="000000"/>
                </a:solidFill>
                <a:latin typeface="Tahoma" panose="02020603050405020304" pitchFamily="2"/>
              </a:rPr>
              <a:t>spiegato in modo sequenziale e </a:t>
            </a:r>
          </a:p>
          <a:p>
            <a:pPr marL="0" marR="0" indent="0" algn="ctr">
              <a:lnSpc>
                <a:spcPts val="2200"/>
              </a:lnSpc>
              <a:spcBef>
                <a:spcPts val="5"/>
              </a:spcBef>
              <a:spcAft>
                <a:spcPts val="0"/>
              </a:spcAft>
            </a:pPr>
            <a:r>
              <a:rPr lang="it-IT" sz="1750" b="1" spc="100">
                <a:solidFill>
                  <a:srgbClr val="000000"/>
                </a:solidFill>
                <a:latin typeface="Tahoma" panose="02020603050405020304" pitchFamily="2"/>
              </a:rPr>
              <a:t>secondo metodi razionali o </a:t>
            </a:r>
          </a:p>
          <a:p>
            <a:pPr marL="0" marR="0" indent="0" algn="ctr">
              <a:lnSpc>
                <a:spcPts val="2200"/>
              </a:lnSpc>
              <a:spcBef>
                <a:spcPts val="0"/>
              </a:spcBef>
              <a:spcAft>
                <a:spcPts val="2885"/>
              </a:spcAft>
            </a:pPr>
            <a:r>
              <a:rPr lang="it-IT" sz="1750" b="1" spc="70">
                <a:solidFill>
                  <a:srgbClr val="000000"/>
                </a:solidFill>
                <a:latin typeface="Tahoma" panose="02020603050405020304" pitchFamily="2"/>
              </a:rPr>
              <a:t>dinamici </a:t>
            </a:r>
          </a:p>
        </p:txBody>
      </p:sp>
      <p:sp>
        <p:nvSpPr>
          <p:cNvPr id="159" name="Segnaposto testo 158"/>
          <p:cNvSpPr>
            <a:spLocks noGrp="1"/>
          </p:cNvSpPr>
          <p:nvPr>
            <p:ph type="body" idx="10"/>
          </p:nvPr>
        </p:nvSpPr>
        <p:spPr>
          <a:xfrm>
            <a:off x="449580" y="6423025"/>
            <a:ext cx="8248650" cy="1936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50"/>
              </a:spcAft>
            </a:pP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100" b="1" spc="10">
                <a:solidFill>
                  <a:srgbClr val="000000"/>
                </a:solidFill>
                <a:latin typeface="Tahoma" panose="02020603050405020304" pitchFamily="2"/>
              </a:rPr>
              <a:t> Laura</a:t>
            </a:r>
            <a:r>
              <a:rPr lang="it-IT" sz="1100" b="1" spc="10">
                <a:solidFill>
                  <a:srgbClr val="464652"/>
                </a:solidFill>
                <a:latin typeface="Tahoma" panose="02020603050405020304" pitchFamily="2"/>
              </a:rPr>
              <a:t> Donà </a:t>
            </a:r>
          </a:p>
        </p:txBody>
      </p:sp>
      <p:sp>
        <p:nvSpPr>
          <p:cNvPr id="160" name="Segnaposto testo 159"/>
          <p:cNvSpPr>
            <a:spLocks noGrp="1"/>
          </p:cNvSpPr>
          <p:nvPr>
            <p:ph type="body" idx="10"/>
          </p:nvPr>
        </p:nvSpPr>
        <p:spPr>
          <a:xfrm>
            <a:off x="449580" y="4495800"/>
            <a:ext cx="4012565" cy="9366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>
            <a:normAutofit fontScale="90000"/>
          </a:bodyPr>
          <a:lstStyle/>
          <a:p>
            <a:pPr marL="0" marR="0" indent="0" algn="r">
              <a:lnSpc>
                <a:spcPts val="2400"/>
              </a:lnSpc>
              <a:spcAft>
                <a:spcPts val="0"/>
              </a:spcAft>
            </a:pPr>
            <a:r>
              <a:rPr lang="it-IT" sz="1950" b="1" spc="114">
                <a:solidFill>
                  <a:srgbClr val="FF0000"/>
                </a:solidFill>
                <a:latin typeface="Tahoma" panose="02020603050405020304" pitchFamily="2"/>
              </a:rPr>
              <a:t>Comportamentismo </a:t>
            </a:r>
          </a:p>
          <a:p>
            <a:pPr marL="0" marR="457200" indent="0" algn="r">
              <a:lnSpc>
                <a:spcPts val="2400"/>
              </a:lnSpc>
              <a:spcBef>
                <a:spcPts val="15"/>
              </a:spcBef>
              <a:spcAft>
                <a:spcPts val="0"/>
              </a:spcAft>
            </a:pPr>
            <a:r>
              <a:rPr lang="it-IT" sz="1950" b="1" spc="55">
                <a:solidFill>
                  <a:srgbClr val="FF0000"/>
                </a:solidFill>
                <a:latin typeface="Tahoma" panose="02020603050405020304" pitchFamily="2"/>
              </a:rPr>
              <a:t>Psicoanalisi </a:t>
            </a:r>
          </a:p>
          <a:p>
            <a:pPr marL="0" marR="228600" indent="0" algn="r">
              <a:lnSpc>
                <a:spcPts val="1900"/>
              </a:lnSpc>
              <a:spcBef>
                <a:spcPts val="35"/>
              </a:spcBef>
              <a:spcAft>
                <a:spcPts val="1100"/>
              </a:spcAft>
            </a:pPr>
            <a:r>
              <a:rPr lang="it-IT" sz="1500" b="1" spc="30">
                <a:solidFill>
                  <a:srgbClr val="000000"/>
                </a:solidFill>
                <a:latin typeface="Tahoma" panose="02020603050405020304" pitchFamily="2"/>
              </a:rPr>
              <a:t>(periodo fine '800)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egnaposto testo 169"/>
          <p:cNvSpPr>
            <a:spLocks noGrp="1"/>
          </p:cNvSpPr>
          <p:nvPr>
            <p:ph type="body" idx="10"/>
          </p:nvPr>
        </p:nvSpPr>
        <p:spPr>
          <a:xfrm>
            <a:off x="2557145" y="622300"/>
            <a:ext cx="4013200" cy="13011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" rIns="0" bIns="0" anchor="t"/>
          <a:lstStyle/>
          <a:p>
            <a:pPr marL="0" marR="0" indent="0" algn="ctr">
              <a:lnSpc>
                <a:spcPts val="3300"/>
              </a:lnSpc>
              <a:spcAft>
                <a:spcPts val="6880"/>
              </a:spcAft>
            </a:pPr>
            <a:r>
              <a:rPr lang="it-IT" sz="2750" b="1" spc="95">
                <a:solidFill>
                  <a:srgbClr val="FF0000"/>
                </a:solidFill>
                <a:latin typeface="Tahoma" panose="02020603050405020304" pitchFamily="2"/>
              </a:rPr>
              <a:t>Modelli Multicausali </a:t>
            </a:r>
          </a:p>
        </p:txBody>
      </p:sp>
      <p:sp>
        <p:nvSpPr>
          <p:cNvPr id="171" name="Segnaposto testo 170"/>
          <p:cNvSpPr>
            <a:spLocks noGrp="1"/>
          </p:cNvSpPr>
          <p:nvPr>
            <p:ph type="body" idx="10"/>
          </p:nvPr>
        </p:nvSpPr>
        <p:spPr>
          <a:xfrm>
            <a:off x="768350" y="1923415"/>
            <a:ext cx="7872730" cy="18256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1645920" marR="0" indent="0" algn="l">
              <a:lnSpc>
                <a:spcPts val="1200"/>
              </a:lnSpc>
              <a:spcAft>
                <a:spcPts val="0"/>
              </a:spcAft>
            </a:pPr>
            <a:r>
              <a:rPr lang="it-IT" sz="1950" b="1" spc="0">
                <a:solidFill>
                  <a:srgbClr val="000000"/>
                </a:solidFill>
                <a:latin typeface="Tahoma" panose="02020603050405020304" pitchFamily="2"/>
              </a:rPr>
              <a:t>Si</a:t>
            </a:r>
            <a:r>
              <a:rPr lang="it-IT" sz="100">
                <a:solidFill>
                  <a:srgbClr val="000000"/>
                </a:solidFill>
                <a:latin typeface="Tahoma" panose="02020603050405020304" pitchFamily="2"/>
              </a:rPr>
              <a:t> </a:t>
            </a:r>
          </a:p>
          <a:p>
            <a:pPr marL="1645920" marR="0" indent="0"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950" b="1" spc="105">
                <a:solidFill>
                  <a:srgbClr val="000000"/>
                </a:solidFill>
                <a:latin typeface="Tahoma" panose="02020603050405020304" pitchFamily="2"/>
              </a:rPr>
              <a:t>Si sposta l'attenzione alle reciproche </a:t>
            </a:r>
          </a:p>
          <a:p>
            <a:pPr marL="96012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950" b="1" spc="100">
                <a:solidFill>
                  <a:srgbClr val="000000"/>
                </a:solidFill>
                <a:latin typeface="Tahoma" panose="02020603050405020304" pitchFamily="2"/>
              </a:rPr>
              <a:t>modificazioni ed interazioni delle variabili lungo </a:t>
            </a:r>
          </a:p>
          <a:p>
            <a:pPr marL="347472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950" b="1" spc="80">
                <a:solidFill>
                  <a:srgbClr val="000000"/>
                </a:solidFill>
                <a:latin typeface="Tahoma" panose="02020603050405020304" pitchFamily="2"/>
              </a:rPr>
              <a:t>il tempo </a:t>
            </a:r>
          </a:p>
          <a:p>
            <a:pPr marL="0" marR="0" indent="0" algn="ctr">
              <a:lnSpc>
                <a:spcPts val="2400"/>
              </a:lnSpc>
              <a:spcBef>
                <a:spcPts val="1215"/>
              </a:spcBef>
              <a:spcAft>
                <a:spcPts val="0"/>
              </a:spcAft>
            </a:pPr>
            <a:r>
              <a:rPr lang="it-IT" sz="1950" b="1" spc="120">
                <a:solidFill>
                  <a:srgbClr val="000000"/>
                </a:solidFill>
                <a:latin typeface="Tahoma" panose="02020603050405020304" pitchFamily="2"/>
              </a:rPr>
              <a:t>Ogni variabile è allo stesso tempo causa ed </a:t>
            </a:r>
          </a:p>
          <a:p>
            <a:pPr marL="0" marR="0" indent="0" algn="ctr">
              <a:lnSpc>
                <a:spcPts val="2400"/>
              </a:lnSpc>
              <a:spcBef>
                <a:spcPts val="0"/>
              </a:spcBef>
              <a:spcAft>
                <a:spcPts val="1235"/>
              </a:spcAft>
            </a:pPr>
            <a:r>
              <a:rPr lang="it-IT" sz="1950" b="1" spc="80">
                <a:solidFill>
                  <a:srgbClr val="000000"/>
                </a:solidFill>
                <a:latin typeface="Tahoma" panose="02020603050405020304" pitchFamily="2"/>
              </a:rPr>
              <a:t>effetto di altre </a:t>
            </a:r>
          </a:p>
        </p:txBody>
      </p:sp>
      <p:sp>
        <p:nvSpPr>
          <p:cNvPr id="174" name="Segnaposto testo 173"/>
          <p:cNvSpPr>
            <a:spLocks noGrp="1"/>
          </p:cNvSpPr>
          <p:nvPr>
            <p:ph type="body" idx="10"/>
          </p:nvPr>
        </p:nvSpPr>
        <p:spPr>
          <a:xfrm>
            <a:off x="768350" y="4509135"/>
            <a:ext cx="3581400" cy="7429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3025" rIns="0" bIns="0" anchor="t"/>
          <a:lstStyle/>
          <a:p>
            <a:pPr marL="0" marR="0" indent="0" algn="l">
              <a:lnSpc>
                <a:spcPts val="2200"/>
              </a:lnSpc>
              <a:spcAft>
                <a:spcPts val="835"/>
              </a:spcAft>
            </a:pPr>
            <a:r>
              <a:rPr lang="it-IT" sz="1650" b="1" spc="0">
                <a:solidFill>
                  <a:srgbClr val="000000"/>
                </a:solidFill>
                <a:latin typeface="Tahoma" panose="02020603050405020304" pitchFamily="2"/>
              </a:rPr>
              <a:t>Studi che hanno considerato il ruolo attivo della mente u</a:t>
            </a:r>
            <a:r>
              <a:rPr lang="it-IT" sz="1650" b="1" spc="0" baseline="-25000">
                <a:solidFill>
                  <a:srgbClr val="000000"/>
                </a:solidFill>
                <a:latin typeface="Tahoma" panose="02020603050405020304" pitchFamily="2"/>
              </a:rPr>
              <a:t>o</a:t>
            </a:r>
            <a:r>
              <a:rPr lang="it-IT" sz="1650" b="1" spc="0">
                <a:solidFill>
                  <a:srgbClr val="000000"/>
                </a:solidFill>
                <a:latin typeface="Tahoma" panose="02020603050405020304" pitchFamily="2"/>
              </a:rPr>
              <a:t>mana </a:t>
            </a:r>
          </a:p>
        </p:txBody>
      </p:sp>
      <p:sp>
        <p:nvSpPr>
          <p:cNvPr id="175" name="Segnaposto testo 174"/>
          <p:cNvSpPr>
            <a:spLocks noGrp="1"/>
          </p:cNvSpPr>
          <p:nvPr>
            <p:ph type="body" idx="10"/>
          </p:nvPr>
        </p:nvSpPr>
        <p:spPr>
          <a:xfrm>
            <a:off x="5251450" y="4509135"/>
            <a:ext cx="3389630" cy="8737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735" rIns="0" bIns="0" anchor="t"/>
          <a:lstStyle/>
          <a:p>
            <a:pPr marL="457200" marR="0" indent="0" algn="l">
              <a:lnSpc>
                <a:spcPts val="2200"/>
              </a:lnSpc>
              <a:spcAft>
                <a:spcPts val="0"/>
              </a:spcAft>
            </a:pPr>
            <a:r>
              <a:rPr lang="it-IT" sz="1650" b="1" spc="0">
                <a:solidFill>
                  <a:srgbClr val="000000"/>
                </a:solidFill>
                <a:latin typeface="Tahoma" panose="02020603050405020304" pitchFamily="2"/>
              </a:rPr>
              <a:t>Studi che hanno adottato una prbettiva interazionista e </a:t>
            </a:r>
            <a:r>
              <a:rPr lang="it-IT" sz="2200" b="1" spc="0" baseline="-25000">
                <a:solidFill>
                  <a:srgbClr val="000000"/>
                </a:solidFill>
                <a:latin typeface="Tahoma" panose="02020603050405020304" pitchFamily="2"/>
              </a:rPr>
              <a:t>o</a:t>
            </a:r>
            <a:r>
              <a:rPr lang="it-IT" sz="1650" b="1" spc="0">
                <a:solidFill>
                  <a:srgbClr val="000000"/>
                </a:solidFill>
                <a:latin typeface="Tahoma" panose="02020603050405020304" pitchFamily="2"/>
              </a:rPr>
              <a:t> sistemica </a:t>
            </a:r>
          </a:p>
        </p:txBody>
      </p:sp>
      <p:sp>
        <p:nvSpPr>
          <p:cNvPr id="176" name="Segnaposto testo 175"/>
          <p:cNvSpPr>
            <a:spLocks noGrp="1"/>
          </p:cNvSpPr>
          <p:nvPr>
            <p:ph type="body" idx="10"/>
          </p:nvPr>
        </p:nvSpPr>
        <p:spPr>
          <a:xfrm>
            <a:off x="5974080" y="5382895"/>
            <a:ext cx="2667000" cy="9448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100"/>
              </a:lnSpc>
              <a:spcAft>
                <a:spcPts val="0"/>
              </a:spcAft>
              <a:tabLst>
                <a:tab pos="-402590" algn="l"/>
              </a:tabLst>
            </a:pPr>
            <a:r>
              <a:rPr lang="it-IT" sz="100" b="1" spc="300">
                <a:solidFill>
                  <a:srgbClr val="000000"/>
                </a:solidFill>
                <a:latin typeface="Tahoma" panose="02020603050405020304" pitchFamily="2"/>
              </a:rPr>
              <a:t> </a:t>
            </a:r>
            <a:r>
              <a:rPr lang="it-IT" sz="1650" b="1" spc="300">
                <a:solidFill>
                  <a:srgbClr val="000000"/>
                </a:solidFill>
                <a:latin typeface="Tahoma" panose="02020603050405020304" pitchFamily="2"/>
              </a:rPr>
              <a:t>---- </a:t>
            </a:r>
          </a:p>
          <a:p>
            <a:pPr marL="457200" marR="0" indent="0" algn="l">
              <a:lnSpc>
                <a:spcPts val="2100"/>
              </a:lnSpc>
              <a:spcBef>
                <a:spcPts val="135"/>
              </a:spcBef>
              <a:spcAft>
                <a:spcPts val="0"/>
              </a:spcAft>
            </a:pPr>
            <a:r>
              <a:rPr lang="it-IT" sz="1650" b="1" spc="-5">
                <a:solidFill>
                  <a:srgbClr val="FF0000"/>
                </a:solidFill>
                <a:latin typeface="Tahoma" panose="02020603050405020304" pitchFamily="2"/>
              </a:rPr>
              <a:t>Lewin </a:t>
            </a:r>
          </a:p>
          <a:p>
            <a:pPr marL="0" marR="0"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650" b="1" spc="245">
                <a:solidFill>
                  <a:srgbClr val="FF0000"/>
                </a:solidFill>
                <a:latin typeface="Tahoma" panose="02020603050405020304" pitchFamily="2"/>
              </a:rPr>
              <a:t>Scuola di Palo </a:t>
            </a:r>
            <a:r>
              <a:t/>
            </a:r>
            <a:br/>
            <a:r>
              <a:rPr lang="it-IT" sz="1650" b="1" spc="245">
                <a:solidFill>
                  <a:srgbClr val="FF0000"/>
                </a:solidFill>
                <a:latin typeface="Tahoma" panose="02020603050405020304" pitchFamily="2"/>
              </a:rPr>
              <a:t>Alto </a:t>
            </a:r>
          </a:p>
        </p:txBody>
      </p:sp>
      <p:sp>
        <p:nvSpPr>
          <p:cNvPr id="177" name="Segnaposto testo 176"/>
          <p:cNvSpPr>
            <a:spLocks noGrp="1"/>
          </p:cNvSpPr>
          <p:nvPr>
            <p:ph type="body" idx="10"/>
          </p:nvPr>
        </p:nvSpPr>
        <p:spPr>
          <a:xfrm>
            <a:off x="6812280" y="6327775"/>
            <a:ext cx="1828800" cy="933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78" name="Segnaposto testo 177"/>
          <p:cNvSpPr>
            <a:spLocks noGrp="1"/>
          </p:cNvSpPr>
          <p:nvPr>
            <p:ph type="body" idx="10"/>
          </p:nvPr>
        </p:nvSpPr>
        <p:spPr>
          <a:xfrm>
            <a:off x="768350" y="5513705"/>
            <a:ext cx="2191385" cy="771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325880" marR="0" indent="0" algn="r">
              <a:lnSpc>
                <a:spcPts val="2100"/>
              </a:lnSpc>
              <a:spcAft>
                <a:spcPts val="0"/>
              </a:spcAft>
            </a:pPr>
            <a:r>
              <a:rPr lang="it-IT" sz="1650" b="1" spc="0">
                <a:solidFill>
                  <a:srgbClr val="FF0000"/>
                </a:solidFill>
                <a:latin typeface="Tahoma" panose="02020603050405020304" pitchFamily="2"/>
              </a:rPr>
              <a:t>Piaget Bruner </a:t>
            </a:r>
          </a:p>
          <a:p>
            <a:pPr marL="731520" marR="0" indent="0" algn="l">
              <a:lnSpc>
                <a:spcPts val="2100"/>
              </a:lnSpc>
              <a:spcBef>
                <a:spcPts val="65"/>
              </a:spcBef>
              <a:spcAft>
                <a:spcPts val="0"/>
              </a:spcAft>
              <a:tabLst>
                <a:tab pos="2194560" algn="r"/>
              </a:tabLst>
            </a:pPr>
            <a:r>
              <a:rPr lang="it-IT" sz="100" b="1" spc="0">
                <a:solidFill>
                  <a:srgbClr val="FF0000"/>
                </a:solidFill>
                <a:latin typeface="Tahoma" panose="02020603050405020304" pitchFamily="2"/>
              </a:rPr>
              <a:t> </a:t>
            </a:r>
            <a:r>
              <a:rPr lang="it-IT" sz="1650" b="1" spc="0">
                <a:solidFill>
                  <a:srgbClr val="FF0000"/>
                </a:solidFill>
                <a:latin typeface="Tahoma" panose="02020603050405020304" pitchFamily="2"/>
              </a:rPr>
              <a:t> Vygotskij </a:t>
            </a:r>
          </a:p>
        </p:txBody>
      </p:sp>
      <p:sp>
        <p:nvSpPr>
          <p:cNvPr id="179" name="Segnaposto testo 178"/>
          <p:cNvSpPr>
            <a:spLocks noGrp="1"/>
          </p:cNvSpPr>
          <p:nvPr>
            <p:ph type="body" idx="10"/>
          </p:nvPr>
        </p:nvSpPr>
        <p:spPr>
          <a:xfrm>
            <a:off x="2752090" y="6285230"/>
            <a:ext cx="3221990" cy="425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80" name="Segnaposto testo 179"/>
          <p:cNvSpPr>
            <a:spLocks noGrp="1"/>
          </p:cNvSpPr>
          <p:nvPr>
            <p:ph type="body" idx="10"/>
          </p:nvPr>
        </p:nvSpPr>
        <p:spPr>
          <a:xfrm>
            <a:off x="2752090" y="6327775"/>
            <a:ext cx="4060190" cy="335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3505" rIns="0" bIns="0" anchor="t"/>
          <a:lstStyle/>
          <a:p>
            <a:pPr marL="0" marR="0" indent="0" algn="r">
              <a:lnSpc>
                <a:spcPts val="1400"/>
              </a:lnSpc>
              <a:spcAft>
                <a:spcPts val="415"/>
              </a:spcAft>
            </a:pPr>
            <a:r>
              <a:rPr lang="it-IT" sz="1050" b="1" spc="45">
                <a:solidFill>
                  <a:srgbClr val="464652"/>
                </a:solidFill>
                <a:latin typeface="Tahoma" panose="02020603050405020304" pitchFamily="2"/>
              </a:rPr>
              <a:t>2 — 04 -2016 Dott.ssa</a:t>
            </a:r>
            <a:r>
              <a:rPr lang="it-IT" sz="1050" b="1" spc="45">
                <a:solidFill>
                  <a:srgbClr val="000000"/>
                </a:solidFill>
                <a:latin typeface="Tahoma" panose="02020603050405020304" pitchFamily="2"/>
              </a:rPr>
              <a:t> Laura Donà</a:t>
            </a:r>
            <a:r>
              <a:rPr lang="it-IT" sz="1050" b="1" spc="45" baseline="30000">
                <a:solidFill>
                  <a:srgbClr val="000000"/>
                </a:solidFill>
                <a:latin typeface="Verdana" panose="02020603050405020304" pitchFamily="2"/>
              </a:rPr>
              <a:t>---------</a:t>
            </a:r>
            <a:r>
              <a:rPr lang="it-IT" sz="1050" b="1" spc="45">
                <a:solidFill>
                  <a:srgbClr val="000000"/>
                </a:solidFill>
                <a:latin typeface="Tahoma" panose="02020603050405020304" pitchFamily="2"/>
              </a:rPr>
              <a:t>----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3" r:id="rId21"/>
    <p:sldLayoutId id="2147483674" r:id="rId22"/>
    <p:sldLayoutId id="2147483675" r:id="rId23"/>
    <p:sldLayoutId id="2147483676" r:id="rId24"/>
    <p:sldLayoutId id="2147483677" r:id="rId25"/>
    <p:sldLayoutId id="2147483678" r:id="rId26"/>
    <p:sldLayoutId id="2147483679" r:id="rId27"/>
    <p:sldLayoutId id="2147483680" r:id="rId28"/>
    <p:sldLayoutId id="2147483681" r:id="rId29"/>
    <p:sldLayoutId id="2147483682" r:id="rId30"/>
    <p:sldLayoutId id="2147483683" r:id="rId31"/>
    <p:sldLayoutId id="2147483684" r:id="rId32"/>
    <p:sldLayoutId id="2147483685" r:id="rId33"/>
    <p:sldLayoutId id="2147483686" r:id="rId34"/>
    <p:sldLayoutId id="2147483687" r:id="rId35"/>
    <p:sldLayoutId id="2147483688" r:id="rId36"/>
    <p:sldLayoutId id="2147483689" r:id="rId37"/>
    <p:sldLayoutId id="2147483690" r:id="rId38"/>
    <p:sldLayoutId id="2147483691" r:id="rId39"/>
    <p:sldLayoutId id="2147483692" r:id="rId40"/>
    <p:sldLayoutId id="2147483693" r:id="rId41"/>
    <p:sldLayoutId id="2147483694" r:id="rId42"/>
    <p:sldLayoutId id="2147483695" r:id="rId43"/>
    <p:sldLayoutId id="2147483696" r:id="rId44"/>
    <p:sldLayoutId id="2147483697" r:id="rId45"/>
    <p:sldLayoutId id="2147483698" r:id="rId46"/>
    <p:sldLayoutId id="2147483700" r:id="rId47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0"/>
          </p:nvPr>
        </p:nvSpPr>
        <p:spPr>
          <a:xfrm>
            <a:off x="463550" y="1785926"/>
            <a:ext cx="7924800" cy="456089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7500"/>
          </a:bodyPr>
          <a:lstStyle/>
          <a:p>
            <a:pPr marL="0" marR="0" indent="0" algn="ctr">
              <a:lnSpc>
                <a:spcPts val="2900"/>
              </a:lnSpc>
              <a:spcAft>
                <a:spcPts val="0"/>
              </a:spcAft>
            </a:pPr>
            <a:endParaRPr lang="it-IT" sz="2350" b="1" spc="-50" dirty="0" smtClean="0">
              <a:solidFill>
                <a:srgbClr val="FF0000"/>
              </a:solidFill>
              <a:latin typeface="Verdana" panose="02020603050405020304" pitchFamily="2"/>
            </a:endParaRPr>
          </a:p>
          <a:p>
            <a:pPr marL="0" marR="0" indent="0" algn="ctr">
              <a:lnSpc>
                <a:spcPts val="2900"/>
              </a:lnSpc>
              <a:spcAft>
                <a:spcPts val="0"/>
              </a:spcAft>
            </a:pPr>
            <a:r>
              <a:rPr lang="it-IT" sz="2350" b="1" spc="-50" dirty="0" smtClean="0">
                <a:solidFill>
                  <a:schemeClr val="tx1"/>
                </a:solidFill>
                <a:latin typeface="Verdana" panose="02020603050405020304" pitchFamily="2"/>
              </a:rPr>
              <a:t>CORSO </a:t>
            </a:r>
            <a:r>
              <a:rPr lang="it-IT" sz="2350" b="1" spc="-50" dirty="0" err="1">
                <a:solidFill>
                  <a:schemeClr val="tx1"/>
                </a:solidFill>
                <a:latin typeface="Verdana" panose="02020603050405020304" pitchFamily="2"/>
              </a:rPr>
              <a:t>DI</a:t>
            </a:r>
            <a:r>
              <a:rPr lang="it-IT" sz="2350" b="1" spc="-50" dirty="0">
                <a:solidFill>
                  <a:schemeClr val="tx1"/>
                </a:solidFill>
                <a:latin typeface="Verdana" panose="02020603050405020304" pitchFamily="2"/>
              </a:rPr>
              <a:t> PREPARAZIONE AL </a:t>
            </a:r>
          </a:p>
          <a:p>
            <a:pPr marL="0" marR="0" indent="0" algn="ctr">
              <a:lnSpc>
                <a:spcPts val="2900"/>
              </a:lnSpc>
              <a:spcBef>
                <a:spcPts val="265"/>
              </a:spcBef>
              <a:spcAft>
                <a:spcPts val="0"/>
              </a:spcAft>
            </a:pPr>
            <a:r>
              <a:rPr lang="it-IT" sz="2350" b="1" spc="30" dirty="0">
                <a:solidFill>
                  <a:schemeClr val="tx1"/>
                </a:solidFill>
                <a:latin typeface="Verdana" panose="02020603050405020304" pitchFamily="2"/>
              </a:rPr>
              <a:t>CONCORSO DOCENTI </a:t>
            </a:r>
            <a:endParaRPr lang="it-IT" sz="2350" b="1" spc="30" dirty="0" smtClean="0">
              <a:solidFill>
                <a:schemeClr val="tx1"/>
              </a:solidFill>
              <a:latin typeface="Verdana" panose="02020603050405020304" pitchFamily="2"/>
            </a:endParaRPr>
          </a:p>
          <a:p>
            <a:pPr marL="0" marR="0" indent="0" algn="ctr">
              <a:lnSpc>
                <a:spcPts val="2900"/>
              </a:lnSpc>
              <a:spcBef>
                <a:spcPts val="265"/>
              </a:spcBef>
              <a:spcAft>
                <a:spcPts val="0"/>
              </a:spcAft>
            </a:pPr>
            <a:endParaRPr lang="it-IT" sz="2350" b="1" spc="30" dirty="0">
              <a:solidFill>
                <a:schemeClr val="tx1"/>
              </a:solidFill>
              <a:latin typeface="Verdana" panose="02020603050405020304" pitchFamily="2"/>
            </a:endParaRPr>
          </a:p>
          <a:p>
            <a:pPr marL="0" marR="0" indent="0" algn="ctr">
              <a:lnSpc>
                <a:spcPts val="2900"/>
              </a:lnSpc>
              <a:spcBef>
                <a:spcPts val="265"/>
              </a:spcBef>
              <a:spcAft>
                <a:spcPts val="0"/>
              </a:spcAft>
            </a:pPr>
            <a:endParaRPr lang="it-IT" sz="2350" b="1" spc="30" dirty="0" smtClean="0">
              <a:solidFill>
                <a:schemeClr val="tx1"/>
              </a:solidFill>
              <a:latin typeface="Verdana" panose="02020603050405020304" pitchFamily="2"/>
            </a:endParaRPr>
          </a:p>
          <a:p>
            <a:pPr marL="0" marR="0" indent="0" algn="ctr">
              <a:lnSpc>
                <a:spcPts val="2900"/>
              </a:lnSpc>
              <a:spcBef>
                <a:spcPts val="265"/>
              </a:spcBef>
              <a:spcAft>
                <a:spcPts val="0"/>
              </a:spcAft>
            </a:pPr>
            <a:endParaRPr lang="it-IT" sz="2350" b="1" spc="30" dirty="0">
              <a:solidFill>
                <a:schemeClr val="tx1"/>
              </a:solidFill>
              <a:latin typeface="Verdana" panose="02020603050405020304" pitchFamily="2"/>
            </a:endParaRPr>
          </a:p>
          <a:p>
            <a:pPr marL="0" marR="0" indent="0" algn="ctr">
              <a:lnSpc>
                <a:spcPts val="2900"/>
              </a:lnSpc>
              <a:spcBef>
                <a:spcPts val="265"/>
              </a:spcBef>
              <a:spcAft>
                <a:spcPts val="0"/>
              </a:spcAft>
            </a:pPr>
            <a:r>
              <a:rPr lang="it-IT" sz="1900" b="1" spc="10" dirty="0" smtClean="0">
                <a:solidFill>
                  <a:srgbClr val="000000"/>
                </a:solidFill>
                <a:latin typeface="Verdana" panose="02020603050405020304" pitchFamily="2"/>
              </a:rPr>
              <a:t>LA </a:t>
            </a:r>
            <a:r>
              <a:rPr lang="it-IT" sz="1900" b="1" spc="10" dirty="0">
                <a:solidFill>
                  <a:srgbClr val="000000"/>
                </a:solidFill>
                <a:latin typeface="Verdana" panose="02020603050405020304" pitchFamily="2"/>
              </a:rPr>
              <a:t>PSICOLOGIA DELLO SVILUPPO E DELL'APPRENDIMENTO 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63550" y="6346825"/>
            <a:ext cx="7924800" cy="269875"/>
          </a:xfrm>
          <a:prstGeom prst="rect">
            <a:avLst/>
          </a:prstGeom>
          <a:noFill/>
          <a:ln w="0" cmpd="sng">
            <a:solidFill>
              <a:schemeClr val="tx2"/>
            </a:solidFill>
            <a:prstDash val="solid"/>
          </a:ln>
        </p:spPr>
        <p:txBody>
          <a:bodyPr vert="horz" lIns="0" tIns="73660" rIns="0" bIns="0" anchor="t">
            <a:normAutofit fontScale="97500"/>
          </a:bodyPr>
          <a:lstStyle/>
          <a:p>
            <a:pPr marL="0" marR="0" indent="0" algn="ctr">
              <a:lnSpc>
                <a:spcPts val="1500"/>
              </a:lnSpc>
              <a:spcAft>
                <a:spcPts val="45"/>
              </a:spcAft>
            </a:pPr>
            <a:r>
              <a:rPr lang="it-IT" sz="1100" b="1" spc="-55" dirty="0" smtClean="0">
                <a:solidFill>
                  <a:srgbClr val="464652"/>
                </a:solidFill>
                <a:latin typeface="Verdana" panose="02020603050405020304" pitchFamily="2"/>
              </a:rPr>
              <a:t>Dott.ssa</a:t>
            </a:r>
            <a:r>
              <a:rPr lang="it-IT" sz="1100" b="1" spc="-55" dirty="0" smtClean="0">
                <a:solidFill>
                  <a:srgbClr val="000000"/>
                </a:solidFill>
                <a:latin typeface="Verdana" panose="02020603050405020304" pitchFamily="2"/>
              </a:rPr>
              <a:t> CARMELA AVALLONE</a:t>
            </a:r>
            <a:endParaRPr lang="it-IT" sz="1100" b="1" spc="-55" dirty="0">
              <a:solidFill>
                <a:srgbClr val="464652"/>
              </a:solidFill>
              <a:latin typeface="Verdana" panose="02020603050405020304" pitchFamily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2191385" y="4572000"/>
            <a:ext cx="2743200" cy="1377950"/>
          </a:xfrm>
          <a:prstGeom prst="rect">
            <a:avLst/>
          </a:prstGeom>
        </p:spPr>
      </p:pic>
      <p:sp>
        <p:nvSpPr>
          <p:cNvPr id="189" name="Segnaposto testo 188"/>
          <p:cNvSpPr>
            <a:spLocks noGrp="1"/>
          </p:cNvSpPr>
          <p:nvPr>
            <p:ph type="body" idx="10"/>
          </p:nvPr>
        </p:nvSpPr>
        <p:spPr>
          <a:xfrm>
            <a:off x="1286510" y="330200"/>
            <a:ext cx="7150100" cy="42418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>
            <a:normAutofit fontScale="90000"/>
          </a:bodyPr>
          <a:lstStyle/>
          <a:p>
            <a:pPr marL="0" marR="0" indent="0" algn="ctr">
              <a:lnSpc>
                <a:spcPts val="3300"/>
              </a:lnSpc>
              <a:spcAft>
                <a:spcPts val="0"/>
              </a:spcAft>
            </a:pPr>
            <a:r>
              <a:rPr lang="it-IT" sz="2750" b="1" spc="85" dirty="0">
                <a:solidFill>
                  <a:schemeClr val="tx1"/>
                </a:solidFill>
                <a:latin typeface="Tahoma" panose="02020603050405020304" pitchFamily="2"/>
              </a:rPr>
              <a:t>Modello Olistico, </a:t>
            </a:r>
          </a:p>
          <a:p>
            <a:pPr marL="0" marR="0" indent="0" algn="ctr">
              <a:lnSpc>
                <a:spcPts val="3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2750" b="1" spc="105" dirty="0">
                <a:solidFill>
                  <a:schemeClr val="tx1"/>
                </a:solidFill>
                <a:latin typeface="Tahoma" panose="02020603050405020304" pitchFamily="2"/>
              </a:rPr>
              <a:t>Interazionista, Costruttivista </a:t>
            </a:r>
          </a:p>
          <a:p>
            <a:pPr marL="0" marR="0" indent="0" algn="l">
              <a:lnSpc>
                <a:spcPts val="2100"/>
              </a:lnSpc>
              <a:spcBef>
                <a:spcPts val="4720"/>
              </a:spcBef>
              <a:spcAft>
                <a:spcPts val="0"/>
              </a:spcAft>
            </a:pPr>
            <a:r>
              <a:rPr lang="it-IT" sz="1750" b="1" spc="120" dirty="0">
                <a:solidFill>
                  <a:srgbClr val="000000"/>
                </a:solidFill>
                <a:latin typeface="Tahoma" panose="02020603050405020304" pitchFamily="2"/>
              </a:rPr>
              <a:t>Prospettiva che considera la</a:t>
            </a:r>
            <a:r>
              <a:rPr lang="it-IT" sz="1750" b="1" spc="120" dirty="0">
                <a:solidFill>
                  <a:srgbClr val="FF0000"/>
                </a:solidFill>
                <a:latin typeface="Tahoma" panose="02020603050405020304" pitchFamily="2"/>
              </a:rPr>
              <a:t> complessità</a:t>
            </a:r>
            <a:r>
              <a:rPr lang="it-IT" sz="1750" b="1" spc="120" dirty="0">
                <a:solidFill>
                  <a:srgbClr val="000000"/>
                </a:solidFill>
                <a:latin typeface="Tahoma" panose="02020603050405020304" pitchFamily="2"/>
              </a:rPr>
              <a:t> del comportamento </a:t>
            </a:r>
          </a:p>
          <a:p>
            <a:pPr marL="0" marR="0" indent="0" algn="l">
              <a:lnSpc>
                <a:spcPts val="2100"/>
              </a:lnSpc>
              <a:spcBef>
                <a:spcPts val="20"/>
              </a:spcBef>
              <a:spcAft>
                <a:spcPts val="0"/>
              </a:spcAft>
            </a:pPr>
            <a:r>
              <a:rPr lang="it-IT" sz="1750" b="1" spc="105" dirty="0">
                <a:solidFill>
                  <a:srgbClr val="000000"/>
                </a:solidFill>
                <a:latin typeface="Tahoma" panose="02020603050405020304" pitchFamily="2"/>
              </a:rPr>
              <a:t>e dello sviluppo umano lungo tutto il ciclo di vita in relazione </a:t>
            </a:r>
          </a:p>
          <a:p>
            <a:pPr marL="2926080" marR="0" indent="0" algn="l">
              <a:lnSpc>
                <a:spcPts val="2100"/>
              </a:lnSpc>
              <a:spcBef>
                <a:spcPts val="30"/>
              </a:spcBef>
              <a:spcAft>
                <a:spcPts val="0"/>
              </a:spcAft>
            </a:pPr>
            <a:r>
              <a:rPr lang="it-IT" sz="1750" b="1" spc="75" dirty="0">
                <a:solidFill>
                  <a:srgbClr val="000000"/>
                </a:solidFill>
                <a:latin typeface="Tahoma" panose="02020603050405020304" pitchFamily="2"/>
              </a:rPr>
              <a:t>al contesto. </a:t>
            </a:r>
          </a:p>
          <a:p>
            <a:pPr marL="0" marR="0" indent="0" algn="ctr">
              <a:lnSpc>
                <a:spcPts val="2100"/>
              </a:lnSpc>
              <a:spcBef>
                <a:spcPts val="1095"/>
              </a:spcBef>
              <a:spcAft>
                <a:spcPts val="0"/>
              </a:spcAft>
            </a:pPr>
            <a:r>
              <a:rPr lang="it-IT" sz="1750" b="1" spc="105" dirty="0">
                <a:solidFill>
                  <a:srgbClr val="000000"/>
                </a:solidFill>
                <a:latin typeface="Tahoma" panose="02020603050405020304" pitchFamily="2"/>
              </a:rPr>
              <a:t>L'individuo e il suo ambiente sono in</a:t>
            </a:r>
            <a:r>
              <a:rPr lang="it-IT" sz="1750" b="1" spc="105" dirty="0">
                <a:solidFill>
                  <a:srgbClr val="FF0000"/>
                </a:solidFill>
                <a:latin typeface="Tahoma" panose="02020603050405020304" pitchFamily="2"/>
              </a:rPr>
              <a:t> relazione reciproca</a:t>
            </a:r>
            <a:r>
              <a:rPr lang="it-IT" sz="1750" b="1" spc="105" dirty="0">
                <a:solidFill>
                  <a:srgbClr val="000000"/>
                </a:solidFill>
                <a:latin typeface="Tahoma" panose="02020603050405020304" pitchFamily="2"/>
              </a:rPr>
              <a:t> e </a:t>
            </a:r>
          </a:p>
          <a:p>
            <a:pPr marL="0" marR="0" indent="0" algn="l">
              <a:lnSpc>
                <a:spcPts val="2100"/>
              </a:lnSpc>
              <a:spcBef>
                <a:spcPts val="15"/>
              </a:spcBef>
              <a:spcAft>
                <a:spcPts val="0"/>
              </a:spcAft>
            </a:pPr>
            <a:r>
              <a:rPr lang="it-IT" sz="1750" b="1" spc="95" dirty="0">
                <a:solidFill>
                  <a:srgbClr val="000000"/>
                </a:solidFill>
                <a:latin typeface="Tahoma" panose="02020603050405020304" pitchFamily="2"/>
              </a:rPr>
              <a:t>formano un sistema integrato e dinamico, di cui sia l'individuo </a:t>
            </a:r>
          </a:p>
          <a:p>
            <a:pPr marL="137160" marR="0" indent="0" algn="l">
              <a:lnSpc>
                <a:spcPts val="2100"/>
              </a:lnSpc>
              <a:spcBef>
                <a:spcPts val="15"/>
              </a:spcBef>
              <a:spcAft>
                <a:spcPts val="0"/>
              </a:spcAft>
            </a:pPr>
            <a:r>
              <a:rPr lang="it-IT" sz="1750" b="1" spc="105" dirty="0">
                <a:solidFill>
                  <a:srgbClr val="000000"/>
                </a:solidFill>
                <a:latin typeface="Tahoma" panose="02020603050405020304" pitchFamily="2"/>
              </a:rPr>
              <a:t>che l'ambiente sono elementi inseparabili che si influenzano </a:t>
            </a:r>
          </a:p>
          <a:p>
            <a:pPr marL="2606040" marR="0" indent="0" algn="l">
              <a:lnSpc>
                <a:spcPts val="22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1750" b="1" spc="95" dirty="0">
                <a:solidFill>
                  <a:srgbClr val="000000"/>
                </a:solidFill>
                <a:latin typeface="Tahoma" panose="02020603050405020304" pitchFamily="2"/>
              </a:rPr>
              <a:t>reciprocamente . </a:t>
            </a:r>
          </a:p>
          <a:p>
            <a:pPr marL="0" marR="0" indent="0" algn="ctr">
              <a:lnSpc>
                <a:spcPts val="2100"/>
              </a:lnSpc>
              <a:spcBef>
                <a:spcPts val="1095"/>
              </a:spcBef>
              <a:spcAft>
                <a:spcPts val="2575"/>
              </a:spcAft>
            </a:pPr>
            <a:r>
              <a:rPr lang="it-IT" sz="1750" b="1" spc="95" dirty="0">
                <a:solidFill>
                  <a:srgbClr val="000000"/>
                </a:solidFill>
                <a:latin typeface="Tahoma" panose="02020603050405020304" pitchFamily="2"/>
              </a:rPr>
              <a:t>L'interazione è dinamica e in continua evoluzione... </a:t>
            </a:r>
          </a:p>
        </p:txBody>
      </p:sp>
      <p:sp>
        <p:nvSpPr>
          <p:cNvPr id="190" name="Segnaposto testo 189"/>
          <p:cNvSpPr>
            <a:spLocks noGrp="1"/>
          </p:cNvSpPr>
          <p:nvPr>
            <p:ph type="body" idx="10"/>
          </p:nvPr>
        </p:nvSpPr>
        <p:spPr>
          <a:xfrm>
            <a:off x="1286510" y="4913630"/>
            <a:ext cx="2316480" cy="9271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>
            <a:normAutofit fontScale="97500"/>
          </a:bodyPr>
          <a:lstStyle/>
          <a:p>
            <a:pPr marL="1051560" marR="0" indent="0" algn="l">
              <a:lnSpc>
                <a:spcPts val="1900"/>
              </a:lnSpc>
              <a:spcAft>
                <a:spcPts val="0"/>
              </a:spcAft>
            </a:pP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Bronfenbrenner, Vygotskij </a:t>
            </a:r>
          </a:p>
          <a:p>
            <a:pPr marL="0" marR="91440" indent="0" algn="r">
              <a:lnSpc>
                <a:spcPts val="1900"/>
              </a:lnSpc>
              <a:spcBef>
                <a:spcPts val="0"/>
              </a:spcBef>
              <a:spcAft>
                <a:spcPts val="1890"/>
              </a:spcAft>
            </a:pPr>
            <a:r>
              <a:rPr lang="it-IT" sz="1450" b="1" spc="-20">
                <a:solidFill>
                  <a:srgbClr val="000000"/>
                </a:solidFill>
                <a:latin typeface="Tahoma" panose="02020603050405020304" pitchFamily="2"/>
              </a:rPr>
              <a:t>Watzlawick, ... </a:t>
            </a:r>
          </a:p>
        </p:txBody>
      </p:sp>
      <p:cxnSp>
        <p:nvCxnSpPr>
          <p:cNvPr id="193" name="Connettore 1 192"/>
          <p:cNvCxnSpPr/>
          <p:nvPr/>
        </p:nvCxnSpPr>
        <p:spPr>
          <a:xfrm>
            <a:off x="1746250" y="4733290"/>
            <a:ext cx="445770" cy="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egnaposto testo 199"/>
          <p:cNvSpPr>
            <a:spLocks noGrp="1"/>
          </p:cNvSpPr>
          <p:nvPr>
            <p:ph type="body" idx="10"/>
          </p:nvPr>
        </p:nvSpPr>
        <p:spPr>
          <a:xfrm>
            <a:off x="650875" y="342900"/>
            <a:ext cx="7150100" cy="6978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985" rIns="0" bIns="0" anchor="t">
            <a:normAutofit/>
          </a:bodyPr>
          <a:lstStyle/>
          <a:p>
            <a:pPr marL="91440" marR="0" indent="0" algn="l">
              <a:lnSpc>
                <a:spcPts val="4900"/>
              </a:lnSpc>
              <a:spcAft>
                <a:spcPts val="490"/>
              </a:spcAft>
            </a:pPr>
            <a:r>
              <a:rPr lang="it-IT" sz="4300" b="1" spc="50" dirty="0">
                <a:solidFill>
                  <a:schemeClr val="tx1"/>
                </a:solidFill>
                <a:latin typeface="Times New Roman" panose="02020603050405020304" pitchFamily="2"/>
              </a:rPr>
              <a:t>Gli studi </a:t>
            </a:r>
          </a:p>
        </p:txBody>
      </p:sp>
      <p:sp>
        <p:nvSpPr>
          <p:cNvPr id="201" name="Segnaposto testo 200"/>
          <p:cNvSpPr>
            <a:spLocks noGrp="1"/>
          </p:cNvSpPr>
          <p:nvPr>
            <p:ph type="body" idx="10"/>
          </p:nvPr>
        </p:nvSpPr>
        <p:spPr>
          <a:xfrm>
            <a:off x="650875" y="1040765"/>
            <a:ext cx="7150100" cy="53822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215" rIns="0" bIns="0" anchor="t">
            <a:normAutofit/>
          </a:bodyPr>
          <a:lstStyle/>
          <a:p>
            <a:pPr marL="365760" marR="0" indent="0" algn="l">
              <a:lnSpc>
                <a:spcPts val="2800"/>
              </a:lnSpc>
              <a:spcAft>
                <a:spcPts val="0"/>
              </a:spcAft>
            </a:pPr>
            <a:r>
              <a:rPr lang="it-IT" sz="2400" spc="-5">
                <a:solidFill>
                  <a:srgbClr val="000000"/>
                </a:solidFill>
                <a:latin typeface="Times New Roman" panose="02020603050405020304" pitchFamily="1"/>
              </a:rPr>
              <a:t>Teoria degli stadi cognitivi di Piaget </a:t>
            </a:r>
          </a:p>
          <a:p>
            <a:pPr marL="365760" marR="0" indent="0" algn="l">
              <a:lnSpc>
                <a:spcPts val="2800"/>
              </a:lnSpc>
              <a:spcBef>
                <a:spcPts val="1605"/>
              </a:spcBef>
              <a:spcAft>
                <a:spcPts val="0"/>
              </a:spcAft>
            </a:pPr>
            <a:r>
              <a:rPr lang="it-IT" sz="2400" spc="-10">
                <a:solidFill>
                  <a:srgbClr val="000000"/>
                </a:solidFill>
                <a:latin typeface="Times New Roman" panose="02020603050405020304" pitchFamily="1"/>
              </a:rPr>
              <a:t>Teoria di Vygotskij e della zona di sviluppo prossimale </a:t>
            </a:r>
          </a:p>
          <a:p>
            <a:pPr marL="365760" marR="0" indent="0" algn="l">
              <a:lnSpc>
                <a:spcPts val="2800"/>
              </a:lnSpc>
              <a:spcBef>
                <a:spcPts val="1565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Teoria dell'apprendimento tradizionale e sociale </a:t>
            </a:r>
          </a:p>
          <a:p>
            <a:pPr marL="365760" marR="0" indent="0" algn="l">
              <a:lnSpc>
                <a:spcPts val="2800"/>
              </a:lnSpc>
              <a:spcBef>
                <a:spcPts val="153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Teoria dell'elaborazione dell'informazione </a:t>
            </a:r>
            <a:r>
              <a:rPr lang="it-IT" sz="2400" b="1" spc="0">
                <a:solidFill>
                  <a:srgbClr val="000000"/>
                </a:solidFill>
                <a:latin typeface="Times New Roman" panose="02020603050405020304" pitchFamily="1"/>
              </a:rPr>
              <a:t>(HIP) </a:t>
            </a:r>
          </a:p>
          <a:p>
            <a:pPr marL="365760" marR="0" indent="0" algn="l">
              <a:lnSpc>
                <a:spcPts val="2800"/>
              </a:lnSpc>
              <a:spcBef>
                <a:spcPts val="1565"/>
              </a:spcBef>
              <a:spcAft>
                <a:spcPts val="0"/>
              </a:spcAft>
            </a:pPr>
            <a:r>
              <a:rPr lang="it-IT" sz="2400" spc="-10">
                <a:solidFill>
                  <a:srgbClr val="000000"/>
                </a:solidFill>
                <a:latin typeface="Times New Roman" panose="02020603050405020304" pitchFamily="1"/>
              </a:rPr>
              <a:t>Teoria etologica </a:t>
            </a:r>
          </a:p>
          <a:p>
            <a:pPr marL="365760" marR="0" indent="0" algn="l">
              <a:lnSpc>
                <a:spcPts val="2800"/>
              </a:lnSpc>
              <a:spcBef>
                <a:spcPts val="1565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Teoria psicoanalitica (Freud, Winnicott, Klein...) </a:t>
            </a:r>
          </a:p>
          <a:p>
            <a:pPr marL="365760" marR="0" indent="0" algn="l">
              <a:lnSpc>
                <a:spcPts val="2800"/>
              </a:lnSpc>
              <a:spcBef>
                <a:spcPts val="1575"/>
              </a:spcBef>
              <a:spcAft>
                <a:spcPts val="0"/>
              </a:spcAft>
            </a:pPr>
            <a:r>
              <a:rPr lang="it-IT" sz="2400" spc="-5">
                <a:solidFill>
                  <a:srgbClr val="000000"/>
                </a:solidFill>
                <a:latin typeface="Times New Roman" panose="02020603050405020304" pitchFamily="1"/>
              </a:rPr>
              <a:t>Teoria dello sviluppo percettivo di Gibson </a:t>
            </a:r>
          </a:p>
          <a:p>
            <a:pPr marL="1874520" marR="274320" indent="0" algn="l">
              <a:lnSpc>
                <a:spcPts val="2200"/>
              </a:lnSpc>
              <a:spcBef>
                <a:spcPts val="2995"/>
              </a:spcBef>
              <a:spcAft>
                <a:spcPts val="4790"/>
              </a:spcAft>
            </a:pPr>
            <a:r>
              <a:rPr lang="it-IT" sz="1750" spc="0">
                <a:solidFill>
                  <a:srgbClr val="000000"/>
                </a:solidFill>
                <a:latin typeface="Times New Roman" panose="02020603050405020304" pitchFamily="1"/>
              </a:rPr>
              <a:t>Fonte: P.H. Miller, Teorie dello Sviluppo Psicologico, collana strumenti, Il Mulino 2011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egnaposto testo 204"/>
          <p:cNvSpPr>
            <a:spLocks noGrp="1"/>
          </p:cNvSpPr>
          <p:nvPr>
            <p:ph type="body" idx="10"/>
          </p:nvPr>
        </p:nvSpPr>
        <p:spPr>
          <a:xfrm>
            <a:off x="768350" y="711200"/>
            <a:ext cx="7175500" cy="8902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0" marR="0" indent="0" algn="ctr">
              <a:lnSpc>
                <a:spcPts val="4100"/>
              </a:lnSpc>
              <a:spcAft>
                <a:spcPts val="2900"/>
              </a:spcAft>
            </a:pPr>
            <a:r>
              <a:rPr lang="it-IT" sz="3550" b="1" spc="0" dirty="0">
                <a:solidFill>
                  <a:schemeClr val="tx1"/>
                </a:solidFill>
                <a:latin typeface="Times New Roman" panose="02020603050405020304" pitchFamily="1"/>
              </a:rPr>
              <a:t>Scuole riconducibili ad un fondatore </a:t>
            </a:r>
          </a:p>
        </p:txBody>
      </p:sp>
      <p:sp>
        <p:nvSpPr>
          <p:cNvPr id="206" name="Segnaposto testo 205"/>
          <p:cNvSpPr>
            <a:spLocks noGrp="1"/>
          </p:cNvSpPr>
          <p:nvPr>
            <p:ph type="body" idx="10"/>
          </p:nvPr>
        </p:nvSpPr>
        <p:spPr>
          <a:xfrm>
            <a:off x="768350" y="1601470"/>
            <a:ext cx="7175500" cy="50152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2075" rIns="0" bIns="0" anchor="t"/>
          <a:lstStyle/>
          <a:p>
            <a:pPr marL="320040" marR="0" indent="0" algn="l">
              <a:lnSpc>
                <a:spcPts val="2300"/>
              </a:lnSpc>
              <a:spcAft>
                <a:spcPts val="0"/>
              </a:spcAft>
            </a:pPr>
            <a:r>
              <a:rPr lang="it-IT" sz="2000" spc="-5" dirty="0" err="1">
                <a:solidFill>
                  <a:srgbClr val="000000"/>
                </a:solidFill>
                <a:latin typeface="Times New Roman" panose="02020603050405020304" pitchFamily="1"/>
              </a:rPr>
              <a:t>Wertheimer</a:t>
            </a: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 -&gt; Gestalt </a:t>
            </a:r>
          </a:p>
          <a:p>
            <a:pPr marL="320040" marR="0" indent="0" algn="l">
              <a:lnSpc>
                <a:spcPts val="2300"/>
              </a:lnSpc>
              <a:spcBef>
                <a:spcPts val="725"/>
              </a:spcBef>
              <a:spcAft>
                <a:spcPts val="0"/>
              </a:spcAft>
            </a:pP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Watson </a:t>
            </a:r>
            <a:r>
              <a:rPr lang="it-IT" sz="2000" spc="-5" dirty="0" err="1">
                <a:solidFill>
                  <a:srgbClr val="000000"/>
                </a:solidFill>
                <a:latin typeface="Times New Roman" panose="02020603050405020304" pitchFamily="1"/>
              </a:rPr>
              <a:t>-Skinner</a:t>
            </a: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&gt; Comportamentismo </a:t>
            </a:r>
          </a:p>
          <a:p>
            <a:pPr marL="320040" marR="0" indent="0" algn="l">
              <a:lnSpc>
                <a:spcPts val="2300"/>
              </a:lnSpc>
              <a:spcBef>
                <a:spcPts val="725"/>
              </a:spcBef>
              <a:spcAft>
                <a:spcPts val="0"/>
              </a:spcAft>
            </a:pPr>
            <a:r>
              <a:rPr lang="it-IT" sz="2000" spc="0" dirty="0" err="1">
                <a:solidFill>
                  <a:srgbClr val="000000"/>
                </a:solidFill>
                <a:latin typeface="Times New Roman" panose="02020603050405020304" pitchFamily="1"/>
              </a:rPr>
              <a:t>Galton</a:t>
            </a: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 -&gt; Psicometria </a:t>
            </a:r>
          </a:p>
          <a:p>
            <a:pPr marL="320040" marR="0" indent="0" algn="l">
              <a:lnSpc>
                <a:spcPts val="2300"/>
              </a:lnSpc>
              <a:spcBef>
                <a:spcPts val="710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Freud -&gt; Psicoanalisi </a:t>
            </a:r>
          </a:p>
          <a:p>
            <a:pPr marL="320040" marR="0" indent="0" algn="l">
              <a:lnSpc>
                <a:spcPts val="2300"/>
              </a:lnSpc>
              <a:spcBef>
                <a:spcPts val="735"/>
              </a:spcBef>
              <a:spcAft>
                <a:spcPts val="0"/>
              </a:spcAft>
            </a:pPr>
            <a:r>
              <a:rPr lang="it-IT" sz="2000" spc="0" dirty="0" err="1">
                <a:solidFill>
                  <a:srgbClr val="000000"/>
                </a:solidFill>
                <a:latin typeface="Times New Roman" panose="02020603050405020304" pitchFamily="1"/>
              </a:rPr>
              <a:t>Piaget</a:t>
            </a: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 -&gt; Psicologia genetica (strutturalisti) </a:t>
            </a:r>
          </a:p>
          <a:p>
            <a:pPr marL="320040" marR="0" indent="0" algn="l">
              <a:lnSpc>
                <a:spcPts val="2300"/>
              </a:lnSpc>
              <a:spcBef>
                <a:spcPts val="740"/>
              </a:spcBef>
              <a:spcAft>
                <a:spcPts val="0"/>
              </a:spcAft>
            </a:pPr>
            <a:r>
              <a:rPr lang="it-IT" sz="2000" spc="-5" dirty="0" err="1">
                <a:solidFill>
                  <a:srgbClr val="000000"/>
                </a:solidFill>
                <a:latin typeface="Times New Roman" panose="02020603050405020304" pitchFamily="1"/>
              </a:rPr>
              <a:t>Vygotskij</a:t>
            </a: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 -&gt; scuola </a:t>
            </a:r>
            <a:r>
              <a:rPr lang="it-IT" sz="2000" spc="-5" dirty="0" err="1">
                <a:solidFill>
                  <a:srgbClr val="000000"/>
                </a:solidFill>
                <a:latin typeface="Times New Roman" panose="02020603050405020304" pitchFamily="1"/>
              </a:rPr>
              <a:t>storico-culturale</a:t>
            </a: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 russa (</a:t>
            </a:r>
            <a:r>
              <a:rPr lang="it-IT" sz="2000" spc="-5" dirty="0" err="1">
                <a:solidFill>
                  <a:srgbClr val="000000"/>
                </a:solidFill>
                <a:latin typeface="Times New Roman" panose="02020603050405020304" pitchFamily="1"/>
              </a:rPr>
              <a:t>contestualisti</a:t>
            </a: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) </a:t>
            </a:r>
          </a:p>
          <a:p>
            <a:pPr marL="0" marR="0" indent="0" algn="l">
              <a:lnSpc>
                <a:spcPts val="2100"/>
              </a:lnSpc>
              <a:spcBef>
                <a:spcPts val="6700"/>
              </a:spcBef>
              <a:spcAft>
                <a:spcPts val="0"/>
              </a:spcAft>
            </a:pPr>
            <a:r>
              <a:rPr lang="it-IT" sz="1800" i="1" spc="0" dirty="0">
                <a:solidFill>
                  <a:srgbClr val="000000"/>
                </a:solidFill>
                <a:latin typeface="Times New Roman" panose="02020603050405020304" pitchFamily="1"/>
              </a:rPr>
              <a:t>La psicologia cognitiva non è ancora una scuola ma una modalità di studio.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egnaposto testo 208"/>
          <p:cNvSpPr>
            <a:spLocks noGrp="1"/>
          </p:cNvSpPr>
          <p:nvPr>
            <p:ph type="body" idx="10"/>
          </p:nvPr>
        </p:nvSpPr>
        <p:spPr>
          <a:xfrm>
            <a:off x="993775" y="749300"/>
            <a:ext cx="7315200" cy="56711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795" rIns="0" bIns="0" anchor="t"/>
          <a:lstStyle/>
          <a:p>
            <a:pPr marL="0" marR="45720" indent="0" algn="r">
              <a:lnSpc>
                <a:spcPts val="2300"/>
              </a:lnSpc>
              <a:spcAft>
                <a:spcPts val="0"/>
              </a:spcAft>
            </a:pPr>
            <a:r>
              <a:rPr lang="it-IT" sz="1950" b="1" spc="35">
                <a:solidFill>
                  <a:srgbClr val="000000"/>
                </a:solidFill>
                <a:latin typeface="Bookman Old Style" panose="02020603050405020304" pitchFamily="1"/>
              </a:rPr>
              <a:t>MODELLO COMPORTAMENTISTA </a:t>
            </a:r>
          </a:p>
          <a:p>
            <a:pPr marL="0" marR="45720" indent="0" algn="r">
              <a:lnSpc>
                <a:spcPts val="2300"/>
              </a:lnSpc>
              <a:spcBef>
                <a:spcPts val="710"/>
              </a:spcBef>
              <a:spcAft>
                <a:spcPts val="0"/>
              </a:spcAft>
            </a:pPr>
            <a:r>
              <a:rPr lang="it-IT" sz="1950" b="1" spc="25">
                <a:solidFill>
                  <a:srgbClr val="000000"/>
                </a:solidFill>
                <a:latin typeface="Bookman Old Style" panose="02020603050405020304" pitchFamily="1"/>
              </a:rPr>
              <a:t>Condizionamento </a:t>
            </a:r>
          </a:p>
          <a:p>
            <a:pPr marL="0" marR="0" indent="0" algn="l">
              <a:lnSpc>
                <a:spcPts val="2300"/>
              </a:lnSpc>
              <a:spcBef>
                <a:spcPts val="6660"/>
              </a:spcBef>
              <a:spcAft>
                <a:spcPts val="0"/>
              </a:spcAft>
            </a:pPr>
            <a:r>
              <a:rPr lang="it-IT" sz="1950" spc="25">
                <a:solidFill>
                  <a:srgbClr val="000000"/>
                </a:solidFill>
                <a:latin typeface="Bookman Old Style" panose="02020603050405020304" pitchFamily="1"/>
              </a:rPr>
              <a:t>Watson (1878-1958) = nel 1913 disse che lo scopo della </a:t>
            </a:r>
          </a:p>
          <a:p>
            <a:pPr marL="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1950" spc="20">
                <a:solidFill>
                  <a:srgbClr val="000000"/>
                </a:solidFill>
                <a:latin typeface="Bookman Old Style" panose="02020603050405020304" pitchFamily="1"/>
              </a:rPr>
              <a:t>psicologia è quello di</a:t>
            </a:r>
            <a:r>
              <a:rPr lang="it-IT" sz="1950" spc="20">
                <a:solidFill>
                  <a:srgbClr val="FF0000"/>
                </a:solidFill>
                <a:latin typeface="Bookman Old Style" panose="02020603050405020304" pitchFamily="1"/>
              </a:rPr>
              <a:t> controllare e di prevedere il </a:t>
            </a:r>
          </a:p>
          <a:p>
            <a:pPr marL="0" marR="0" indent="0" algn="l">
              <a:lnSpc>
                <a:spcPts val="2300"/>
              </a:lnSpc>
              <a:spcBef>
                <a:spcPts val="85"/>
              </a:spcBef>
              <a:spcAft>
                <a:spcPts val="0"/>
              </a:spcAft>
            </a:pPr>
            <a:r>
              <a:rPr lang="it-IT" sz="1950" spc="0">
                <a:solidFill>
                  <a:srgbClr val="FF0000"/>
                </a:solidFill>
                <a:latin typeface="Bookman Old Style" panose="02020603050405020304" pitchFamily="1"/>
              </a:rPr>
              <a:t>comportamento. </a:t>
            </a:r>
          </a:p>
          <a:p>
            <a:pPr marL="320040" marR="0" indent="0" algn="l">
              <a:lnSpc>
                <a:spcPts val="23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1950" spc="20">
                <a:solidFill>
                  <a:srgbClr val="000000"/>
                </a:solidFill>
                <a:latin typeface="Bookman Old Style" panose="02020603050405020304" pitchFamily="1"/>
              </a:rPr>
              <a:t>Nasce la corrente del comportamentismo </a:t>
            </a:r>
          </a:p>
          <a:p>
            <a:pPr marL="320040" marR="0" indent="0" algn="l">
              <a:lnSpc>
                <a:spcPts val="2300"/>
              </a:lnSpc>
              <a:spcBef>
                <a:spcPts val="685"/>
              </a:spcBef>
              <a:spcAft>
                <a:spcPts val="0"/>
              </a:spcAft>
            </a:pPr>
            <a:r>
              <a:rPr lang="it-IT" sz="1950" spc="15">
                <a:solidFill>
                  <a:srgbClr val="000000"/>
                </a:solidFill>
                <a:latin typeface="Bookman Old Style" panose="02020603050405020304" pitchFamily="1"/>
              </a:rPr>
              <a:t>Critica l'innatismo </a:t>
            </a:r>
          </a:p>
          <a:p>
            <a:pPr marL="320040" marR="0" indent="0" algn="l">
              <a:lnSpc>
                <a:spcPts val="23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1950" spc="20">
                <a:solidFill>
                  <a:srgbClr val="000000"/>
                </a:solidFill>
                <a:latin typeface="Bookman Old Style" panose="02020603050405020304" pitchFamily="1"/>
              </a:rPr>
              <a:t>Adotta un punto di vista ambientalistico per spiegare il </a:t>
            </a:r>
          </a:p>
          <a:p>
            <a:pPr marL="32004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1950" spc="20">
                <a:solidFill>
                  <a:srgbClr val="000000"/>
                </a:solidFill>
                <a:latin typeface="Bookman Old Style" panose="02020603050405020304" pitchFamily="1"/>
              </a:rPr>
              <a:t>comportamento umano </a:t>
            </a:r>
          </a:p>
          <a:p>
            <a:pPr marL="320040" marR="0" indent="0" algn="l">
              <a:lnSpc>
                <a:spcPts val="2300"/>
              </a:lnSpc>
              <a:spcBef>
                <a:spcPts val="680"/>
              </a:spcBef>
              <a:spcAft>
                <a:spcPts val="0"/>
              </a:spcAft>
            </a:pPr>
            <a:r>
              <a:rPr lang="it-IT" sz="1950" i="1" spc="25">
                <a:solidFill>
                  <a:srgbClr val="000000"/>
                </a:solidFill>
                <a:latin typeface="Bookman Old Style" panose="02020603050405020304" pitchFamily="1"/>
              </a:rPr>
              <a:t>L'apprendimento avviene su istruzioni e a seguito di </a:t>
            </a:r>
          </a:p>
          <a:p>
            <a:pPr marL="320040" marR="0" indent="0" algn="l">
              <a:lnSpc>
                <a:spcPts val="2300"/>
              </a:lnSpc>
              <a:spcBef>
                <a:spcPts val="125"/>
              </a:spcBef>
              <a:spcAft>
                <a:spcPts val="8660"/>
              </a:spcAft>
            </a:pPr>
            <a:r>
              <a:rPr lang="it-IT" sz="1950" i="1" spc="10">
                <a:solidFill>
                  <a:srgbClr val="000000"/>
                </a:solidFill>
                <a:latin typeface="Bookman Old Style" panose="02020603050405020304" pitchFamily="1"/>
              </a:rPr>
              <a:t>stimoli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egnaposto testo 212"/>
          <p:cNvSpPr>
            <a:spLocks noGrp="1"/>
          </p:cNvSpPr>
          <p:nvPr>
            <p:ph type="body" idx="10"/>
          </p:nvPr>
        </p:nvSpPr>
        <p:spPr>
          <a:xfrm>
            <a:off x="785786" y="647701"/>
            <a:ext cx="7677494" cy="5210192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" rIns="0" bIns="0" anchor="t">
            <a:normAutofit fontScale="95000"/>
          </a:bodyPr>
          <a:lstStyle/>
          <a:p>
            <a:pPr marL="4983480" marR="0" indent="0" algn="just">
              <a:lnSpc>
                <a:spcPts val="3200"/>
              </a:lnSpc>
              <a:spcAft>
                <a:spcPts val="0"/>
              </a:spcAft>
            </a:pPr>
            <a:r>
              <a:rPr lang="it-IT" sz="2700" b="1" spc="65" dirty="0">
                <a:solidFill>
                  <a:schemeClr val="tx1"/>
                </a:solidFill>
                <a:latin typeface="Times New Roman" panose="02020603050405020304" pitchFamily="1"/>
              </a:rPr>
              <a:t>Condizionamento </a:t>
            </a:r>
          </a:p>
          <a:p>
            <a:pPr marL="0" marR="0" indent="0" algn="just">
              <a:lnSpc>
                <a:spcPts val="3200"/>
              </a:lnSpc>
              <a:spcBef>
                <a:spcPts val="4190"/>
              </a:spcBef>
              <a:spcAft>
                <a:spcPts val="0"/>
              </a:spcAft>
            </a:pPr>
            <a:r>
              <a:rPr lang="it-IT" sz="2700" b="1" spc="50" dirty="0">
                <a:solidFill>
                  <a:srgbClr val="000000"/>
                </a:solidFill>
                <a:latin typeface="Times New Roman" panose="02020603050405020304" pitchFamily="1"/>
              </a:rPr>
              <a:t>Per i comportamentisti l'apprendimento è un </a:t>
            </a:r>
          </a:p>
          <a:p>
            <a:pPr marL="0" marR="0" indent="0" algn="just">
              <a:lnSpc>
                <a:spcPts val="3200"/>
              </a:lnSpc>
              <a:spcBef>
                <a:spcPts val="290"/>
              </a:spcBef>
              <a:spcAft>
                <a:spcPts val="0"/>
              </a:spcAft>
            </a:pPr>
            <a:r>
              <a:rPr lang="it-IT" sz="2700" b="1" spc="30" dirty="0">
                <a:solidFill>
                  <a:srgbClr val="FF0000"/>
                </a:solidFill>
                <a:latin typeface="Times New Roman" panose="02020603050405020304" pitchFamily="1"/>
              </a:rPr>
              <a:t>cambiamento del comportamento</a:t>
            </a:r>
            <a:r>
              <a:rPr lang="it-IT" sz="2700" b="1" spc="30" dirty="0">
                <a:solidFill>
                  <a:srgbClr val="000000"/>
                </a:solidFill>
                <a:latin typeface="Times New Roman" panose="02020603050405020304" pitchFamily="1"/>
              </a:rPr>
              <a:t> che ha luogo come </a:t>
            </a:r>
          </a:p>
          <a:p>
            <a:pPr marL="0" marR="0" indent="0" algn="just">
              <a:lnSpc>
                <a:spcPts val="3200"/>
              </a:lnSpc>
              <a:spcBef>
                <a:spcPts val="175"/>
              </a:spcBef>
              <a:spcAft>
                <a:spcPts val="0"/>
              </a:spcAft>
            </a:pPr>
            <a:r>
              <a:rPr lang="it-IT" sz="2700" b="1" spc="20" dirty="0">
                <a:solidFill>
                  <a:srgbClr val="000000"/>
                </a:solidFill>
                <a:latin typeface="Times New Roman" panose="02020603050405020304" pitchFamily="1"/>
              </a:rPr>
              <a:t>risultato di un condizionamento classico (Teoria di </a:t>
            </a:r>
          </a:p>
          <a:p>
            <a:pPr marL="0" marR="0" indent="0" algn="just">
              <a:lnSpc>
                <a:spcPts val="3200"/>
              </a:lnSpc>
              <a:spcBef>
                <a:spcPts val="200"/>
              </a:spcBef>
              <a:spcAft>
                <a:spcPts val="0"/>
              </a:spcAft>
            </a:pPr>
            <a:r>
              <a:rPr lang="it-IT" sz="2700" b="1" spc="15" dirty="0" err="1">
                <a:solidFill>
                  <a:srgbClr val="000000"/>
                </a:solidFill>
                <a:latin typeface="Times New Roman" panose="02020603050405020304" pitchFamily="1"/>
              </a:rPr>
              <a:t>Pavlov</a:t>
            </a:r>
            <a:r>
              <a:rPr lang="it-IT" sz="2700" b="1" spc="15" dirty="0">
                <a:solidFill>
                  <a:srgbClr val="000000"/>
                </a:solidFill>
                <a:latin typeface="Times New Roman" panose="02020603050405020304" pitchFamily="1"/>
              </a:rPr>
              <a:t>) o operante (Teoria di </a:t>
            </a:r>
            <a:r>
              <a:rPr lang="it-IT" sz="2700" b="1" spc="15" dirty="0" err="1">
                <a:solidFill>
                  <a:srgbClr val="000000"/>
                </a:solidFill>
                <a:latin typeface="Times New Roman" panose="02020603050405020304" pitchFamily="1"/>
              </a:rPr>
              <a:t>Skinner</a:t>
            </a:r>
            <a:r>
              <a:rPr lang="it-IT" sz="2700" b="1" spc="15" dirty="0">
                <a:solidFill>
                  <a:srgbClr val="000000"/>
                </a:solidFill>
                <a:latin typeface="Times New Roman" panose="02020603050405020304" pitchFamily="1"/>
              </a:rPr>
              <a:t>). </a:t>
            </a:r>
          </a:p>
          <a:p>
            <a:pPr marL="0" marR="0" indent="0" algn="just">
              <a:lnSpc>
                <a:spcPts val="2900"/>
              </a:lnSpc>
              <a:spcBef>
                <a:spcPts val="6630"/>
              </a:spcBef>
              <a:spcAft>
                <a:spcPts val="0"/>
              </a:spcAft>
            </a:pPr>
            <a:r>
              <a:rPr lang="it-IT" sz="2400" i="1" spc="10" dirty="0">
                <a:solidFill>
                  <a:srgbClr val="000000"/>
                </a:solidFill>
                <a:latin typeface="Times New Roman" panose="02020603050405020304" pitchFamily="1"/>
              </a:rPr>
              <a:t>Il </a:t>
            </a:r>
            <a:r>
              <a:rPr lang="it-IT" sz="2400" b="1" i="1" spc="10" dirty="0">
                <a:solidFill>
                  <a:srgbClr val="000000"/>
                </a:solidFill>
                <a:latin typeface="Times New Roman" panose="02020603050405020304" pitchFamily="1"/>
              </a:rPr>
              <a:t>comportamentismo si </a:t>
            </a:r>
            <a:r>
              <a:rPr lang="it-IT" sz="1950" i="1" spc="10" dirty="0">
                <a:solidFill>
                  <a:srgbClr val="000000"/>
                </a:solidFill>
                <a:latin typeface="Times New Roman" panose="02020603050405020304" pitchFamily="1"/>
              </a:rPr>
              <a:t>è fondato </a:t>
            </a:r>
            <a:r>
              <a:rPr lang="it-IT" sz="2400" i="1" spc="10" dirty="0">
                <a:solidFill>
                  <a:srgbClr val="000000"/>
                </a:solidFill>
                <a:latin typeface="Times New Roman" panose="02020603050405020304" pitchFamily="1"/>
              </a:rPr>
              <a:t>sulle teorie di </a:t>
            </a:r>
            <a:r>
              <a:rPr lang="it-IT" sz="2400" i="1" spc="10" dirty="0" err="1">
                <a:solidFill>
                  <a:srgbClr val="000000"/>
                </a:solidFill>
                <a:latin typeface="Times New Roman" panose="02020603050405020304" pitchFamily="1"/>
              </a:rPr>
              <a:t>Pavlov</a:t>
            </a:r>
            <a:r>
              <a:rPr lang="it-IT" sz="2400" i="1" spc="10" dirty="0">
                <a:solidFill>
                  <a:srgbClr val="000000"/>
                </a:solidFill>
                <a:latin typeface="Times New Roman" panose="02020603050405020304" pitchFamily="1"/>
              </a:rPr>
              <a:t> e sulla </a:t>
            </a:r>
          </a:p>
          <a:p>
            <a:pPr marL="0" marR="0" indent="0" algn="just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i="1" spc="0" dirty="0">
                <a:solidFill>
                  <a:srgbClr val="000000"/>
                </a:solidFill>
                <a:latin typeface="Times New Roman" panose="02020603050405020304" pitchFamily="1"/>
              </a:rPr>
              <a:t>sua idea di condizionamento. Non c'erano testi di </a:t>
            </a:r>
            <a:r>
              <a:rPr lang="it-IT" sz="2400" i="1" spc="0" dirty="0" err="1">
                <a:solidFill>
                  <a:srgbClr val="000000"/>
                </a:solidFill>
                <a:latin typeface="Times New Roman" panose="02020603050405020304" pitchFamily="1"/>
              </a:rPr>
              <a:t>Pavlov</a:t>
            </a:r>
            <a:r>
              <a:rPr lang="it-IT" sz="2400" i="1" spc="0" dirty="0">
                <a:solidFill>
                  <a:srgbClr val="000000"/>
                </a:solidFill>
                <a:latin typeface="Times New Roman" panose="02020603050405020304" pitchFamily="1"/>
              </a:rPr>
              <a:t>, </a:t>
            </a:r>
          </a:p>
          <a:p>
            <a:pPr marL="0" marR="0" indent="0" algn="just">
              <a:lnSpc>
                <a:spcPts val="2900"/>
              </a:lnSpc>
              <a:spcBef>
                <a:spcPts val="0"/>
              </a:spcBef>
              <a:spcAft>
                <a:spcPts val="9495"/>
              </a:spcAft>
            </a:pPr>
            <a:r>
              <a:rPr lang="it-IT" sz="2400" i="1" spc="0" dirty="0">
                <a:solidFill>
                  <a:srgbClr val="000000"/>
                </a:solidFill>
                <a:latin typeface="Times New Roman" panose="02020603050405020304" pitchFamily="1"/>
              </a:rPr>
              <a:t>ciononostante le sue idee si sono diffuse anche in USA.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egnaposto testo 216"/>
          <p:cNvSpPr>
            <a:spLocks noGrp="1"/>
          </p:cNvSpPr>
          <p:nvPr>
            <p:ph type="body" idx="10"/>
          </p:nvPr>
        </p:nvSpPr>
        <p:spPr>
          <a:xfrm>
            <a:off x="746760" y="698500"/>
            <a:ext cx="7696200" cy="5724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45720" marR="0" indent="0" algn="r">
              <a:lnSpc>
                <a:spcPts val="3200"/>
              </a:lnSpc>
              <a:spcAft>
                <a:spcPts val="0"/>
              </a:spcAft>
            </a:pPr>
            <a:r>
              <a:rPr lang="it-IT" sz="2750" b="1" spc="15" dirty="0">
                <a:solidFill>
                  <a:schemeClr val="tx1"/>
                </a:solidFill>
                <a:latin typeface="Times New Roman" panose="02020603050405020304" pitchFamily="1"/>
              </a:rPr>
              <a:t>Condizionamento classico </a:t>
            </a:r>
          </a:p>
          <a:p>
            <a:pPr marL="45720" marR="0" indent="0" algn="l">
              <a:lnSpc>
                <a:spcPts val="2200"/>
              </a:lnSpc>
              <a:spcBef>
                <a:spcPts val="575"/>
              </a:spcBef>
              <a:spcAft>
                <a:spcPts val="0"/>
              </a:spcAft>
            </a:pPr>
            <a:r>
              <a:rPr lang="it-IT" sz="1750" spc="0" dirty="0" err="1">
                <a:solidFill>
                  <a:srgbClr val="000000"/>
                </a:solidFill>
                <a:latin typeface="Times New Roman" panose="02020603050405020304" pitchFamily="1"/>
              </a:rPr>
              <a:t>Pavlov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 (1849-1936) studiò alcuni aspetti del processo digestivo nei cani. </a:t>
            </a:r>
            <a:r>
              <a:rPr lang="it-IT" sz="1750" spc="0" dirty="0" err="1">
                <a:solidFill>
                  <a:srgbClr val="000000"/>
                </a:solidFill>
                <a:latin typeface="Times New Roman" panose="02020603050405020304" pitchFamily="1"/>
              </a:rPr>
              <a:t>Pavlov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 notò come la reazione automatica di salivazione del cane aumentava in condizioni particolari: </a:t>
            </a:r>
          </a:p>
          <a:p>
            <a:pPr marL="1143000" marR="0" indent="0" algn="l">
              <a:lnSpc>
                <a:spcPts val="2100"/>
              </a:lnSpc>
              <a:spcBef>
                <a:spcPts val="700"/>
              </a:spcBef>
              <a:spcAft>
                <a:spcPts val="0"/>
              </a:spcAft>
            </a:pPr>
            <a:r>
              <a:rPr lang="it-IT" sz="1750" spc="-10" dirty="0">
                <a:solidFill>
                  <a:srgbClr val="000000"/>
                </a:solidFill>
                <a:latin typeface="Times New Roman" panose="02020603050405020304" pitchFamily="1"/>
              </a:rPr>
              <a:t>In presenza del cibo in bocca, </a:t>
            </a:r>
          </a:p>
          <a:p>
            <a:pPr marL="1143000" marR="0" indent="0" algn="l">
              <a:lnSpc>
                <a:spcPts val="2100"/>
              </a:lnSpc>
              <a:spcBef>
                <a:spcPts val="695"/>
              </a:spcBef>
              <a:spcAft>
                <a:spcPts val="0"/>
              </a:spcAft>
            </a:pPr>
            <a:r>
              <a:rPr lang="it-IT" sz="1750" spc="-15" dirty="0">
                <a:solidFill>
                  <a:srgbClr val="000000"/>
                </a:solidFill>
                <a:latin typeface="Times New Roman" panose="02020603050405020304" pitchFamily="1"/>
              </a:rPr>
              <a:t>In presenza del cibo, </a:t>
            </a:r>
          </a:p>
          <a:p>
            <a:pPr marL="1143000" marR="0" indent="0" algn="l">
              <a:lnSpc>
                <a:spcPts val="2100"/>
              </a:lnSpc>
              <a:spcBef>
                <a:spcPts val="705"/>
              </a:spcBef>
              <a:spcAft>
                <a:spcPts val="0"/>
              </a:spcAft>
            </a:pPr>
            <a:r>
              <a:rPr lang="it-IT" sz="1750" spc="-5" dirty="0">
                <a:solidFill>
                  <a:srgbClr val="000000"/>
                </a:solidFill>
                <a:latin typeface="Times New Roman" panose="02020603050405020304" pitchFamily="1"/>
              </a:rPr>
              <a:t>Alla presenza dell'uomo che porta il cibo </a:t>
            </a:r>
          </a:p>
          <a:p>
            <a:pPr marL="45720" marR="0" indent="0" algn="l">
              <a:lnSpc>
                <a:spcPts val="2100"/>
              </a:lnSpc>
              <a:spcBef>
                <a:spcPts val="700"/>
              </a:spcBef>
              <a:spcAft>
                <a:spcPts val="0"/>
              </a:spcAft>
            </a:pPr>
            <a:r>
              <a:rPr lang="it-IT" sz="1750" spc="-15" dirty="0">
                <a:solidFill>
                  <a:srgbClr val="000000"/>
                </a:solidFill>
                <a:latin typeface="Times New Roman" panose="02020603050405020304" pitchFamily="1"/>
              </a:rPr>
              <a:t>[Reazioni automatiche apprese] </a:t>
            </a:r>
          </a:p>
          <a:p>
            <a:pPr marL="274320" marR="0" indent="0" algn="l">
              <a:lnSpc>
                <a:spcPts val="2100"/>
              </a:lnSpc>
              <a:spcBef>
                <a:spcPts val="3455"/>
              </a:spcBef>
              <a:spcAft>
                <a:spcPts val="0"/>
              </a:spcAft>
            </a:pPr>
            <a:r>
              <a:rPr lang="it-IT" sz="1750" spc="-15" dirty="0">
                <a:solidFill>
                  <a:srgbClr val="000000"/>
                </a:solidFill>
                <a:latin typeface="Times New Roman" panose="02020603050405020304" pitchFamily="1"/>
              </a:rPr>
              <a:t>La riflessione finale di </a:t>
            </a:r>
            <a:r>
              <a:rPr lang="it-IT" sz="1750" spc="-15" dirty="0" err="1">
                <a:solidFill>
                  <a:srgbClr val="000000"/>
                </a:solidFill>
                <a:latin typeface="Times New Roman" panose="02020603050405020304" pitchFamily="1"/>
              </a:rPr>
              <a:t>Pavlov</a:t>
            </a:r>
            <a:r>
              <a:rPr lang="it-IT" sz="1750" spc="-15" dirty="0">
                <a:solidFill>
                  <a:srgbClr val="000000"/>
                </a:solidFill>
                <a:latin typeface="Times New Roman" panose="02020603050405020304" pitchFamily="1"/>
              </a:rPr>
              <a:t> era : </a:t>
            </a:r>
          </a:p>
          <a:p>
            <a:pPr marL="45720" marR="0" indent="0" algn="l">
              <a:lnSpc>
                <a:spcPts val="2400"/>
              </a:lnSpc>
              <a:spcBef>
                <a:spcPts val="650"/>
              </a:spcBef>
              <a:spcAft>
                <a:spcPts val="0"/>
              </a:spcAft>
            </a:pPr>
            <a:r>
              <a:rPr lang="it-IT" sz="1950" i="1" spc="-15" dirty="0">
                <a:solidFill>
                  <a:srgbClr val="000000"/>
                </a:solidFill>
                <a:latin typeface="Times New Roman" panose="02020603050405020304" pitchFamily="1"/>
              </a:rPr>
              <a:t>perché si produca un riflesso condizionato</a:t>
            </a:r>
            <a:r>
              <a:rPr lang="it-IT" sz="1950" i="1" spc="-15" dirty="0">
                <a:solidFill>
                  <a:srgbClr val="FF0000"/>
                </a:solidFill>
                <a:latin typeface="Times New Roman" panose="02020603050405020304" pitchFamily="1"/>
              </a:rPr>
              <a:t> non è necessario che esista una </a:t>
            </a:r>
          </a:p>
          <a:p>
            <a:pPr marL="45720" marR="0" indent="0" algn="l">
              <a:lnSpc>
                <a:spcPts val="24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1950" i="1" spc="-5" dirty="0">
                <a:solidFill>
                  <a:srgbClr val="FF0000"/>
                </a:solidFill>
                <a:latin typeface="Times New Roman" panose="02020603050405020304" pitchFamily="1"/>
              </a:rPr>
              <a:t>relazione significativa fra ciò che origina la risposta dell'organismo </a:t>
            </a:r>
          </a:p>
          <a:p>
            <a:pPr marL="45720" marR="0" indent="0" algn="l">
              <a:lnSpc>
                <a:spcPts val="24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1950" i="1" spc="-15" dirty="0">
                <a:solidFill>
                  <a:srgbClr val="000000"/>
                </a:solidFill>
                <a:latin typeface="Times New Roman" panose="02020603050405020304" pitchFamily="1"/>
              </a:rPr>
              <a:t>(salivazione) e il nuovo stimolo. (sintomatica la salivazione alla sola vista </a:t>
            </a:r>
          </a:p>
          <a:p>
            <a:pPr marL="45720" marR="0" indent="0" algn="l">
              <a:lnSpc>
                <a:spcPts val="2400"/>
              </a:lnSpc>
              <a:spcBef>
                <a:spcPts val="0"/>
              </a:spcBef>
              <a:spcAft>
                <a:spcPts val="8050"/>
              </a:spcAft>
            </a:pPr>
            <a:r>
              <a:rPr lang="it-IT" sz="1950" i="1" spc="-15" dirty="0">
                <a:solidFill>
                  <a:srgbClr val="000000"/>
                </a:solidFill>
                <a:latin typeface="Times New Roman" panose="02020603050405020304" pitchFamily="1"/>
              </a:rPr>
              <a:t>dell'uomo e non del cibo!)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egnaposto testo 220"/>
          <p:cNvSpPr>
            <a:spLocks noGrp="1"/>
          </p:cNvSpPr>
          <p:nvPr>
            <p:ph type="body" idx="10"/>
          </p:nvPr>
        </p:nvSpPr>
        <p:spPr>
          <a:xfrm>
            <a:off x="688975" y="622300"/>
            <a:ext cx="7772400" cy="5800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r">
              <a:lnSpc>
                <a:spcPts val="2700"/>
              </a:lnSpc>
              <a:spcAft>
                <a:spcPts val="0"/>
              </a:spcAft>
            </a:pPr>
            <a:r>
              <a:rPr lang="it-IT" sz="2350" b="1" spc="15" dirty="0">
                <a:solidFill>
                  <a:schemeClr val="tx1"/>
                </a:solidFill>
                <a:latin typeface="Times New Roman" panose="02020603050405020304" pitchFamily="1"/>
              </a:rPr>
              <a:t>Condizionamento classico </a:t>
            </a:r>
          </a:p>
          <a:p>
            <a:pPr marL="0" marR="0" indent="0" algn="l">
              <a:lnSpc>
                <a:spcPts val="2300"/>
              </a:lnSpc>
              <a:spcBef>
                <a:spcPts val="670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Watson (condivideva studi di </a:t>
            </a:r>
            <a:r>
              <a:rPr lang="it-IT" sz="2000" spc="0" dirty="0" err="1">
                <a:solidFill>
                  <a:srgbClr val="000000"/>
                </a:solidFill>
                <a:latin typeface="Times New Roman" panose="02020603050405020304" pitchFamily="1"/>
              </a:rPr>
              <a:t>Pavlov</a:t>
            </a: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) riteneva di poter condizionare </a:t>
            </a:r>
          </a:p>
          <a:p>
            <a:pPr marL="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2000" spc="5" dirty="0">
                <a:solidFill>
                  <a:srgbClr val="000000"/>
                </a:solidFill>
                <a:latin typeface="Times New Roman" panose="02020603050405020304" pitchFamily="1"/>
              </a:rPr>
              <a:t>qualsiasi bambino a qualsiasi comportamento. Un es. con </a:t>
            </a:r>
            <a:r>
              <a:rPr lang="it-IT" sz="2000" b="1" spc="5" dirty="0">
                <a:solidFill>
                  <a:srgbClr val="000000"/>
                </a:solidFill>
                <a:latin typeface="Times New Roman" panose="02020603050405020304" pitchFamily="1"/>
              </a:rPr>
              <a:t>l'Esperimento </a:t>
            </a:r>
          </a:p>
          <a:p>
            <a:pPr marL="0" marR="0" indent="0" algn="l">
              <a:lnSpc>
                <a:spcPts val="2300"/>
              </a:lnSpc>
              <a:spcBef>
                <a:spcPts val="110"/>
              </a:spcBef>
              <a:spcAft>
                <a:spcPts val="0"/>
              </a:spcAft>
            </a:pPr>
            <a:r>
              <a:rPr lang="it-IT" sz="2000" b="1" spc="-10" dirty="0">
                <a:solidFill>
                  <a:srgbClr val="000000"/>
                </a:solidFill>
                <a:latin typeface="Times New Roman" panose="02020603050405020304" pitchFamily="1"/>
              </a:rPr>
              <a:t>del piccolo Albert. </a:t>
            </a:r>
          </a:p>
          <a:p>
            <a:pPr marL="0" marR="0" indent="0" algn="l">
              <a:lnSpc>
                <a:spcPts val="2300"/>
              </a:lnSpc>
              <a:spcBef>
                <a:spcPts val="705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Watson fece uno studio sull'apprendimento delle emozioni con il piccolo </a:t>
            </a:r>
          </a:p>
          <a:p>
            <a:pPr marL="0" marR="0" indent="0" algn="l">
              <a:lnSpc>
                <a:spcPts val="2300"/>
              </a:lnSpc>
              <a:spcBef>
                <a:spcPts val="95"/>
              </a:spcBef>
              <a:spcAft>
                <a:spcPts val="0"/>
              </a:spcAft>
            </a:pPr>
            <a:r>
              <a:rPr lang="it-IT" sz="2000" spc="-15" dirty="0">
                <a:solidFill>
                  <a:srgbClr val="000000"/>
                </a:solidFill>
                <a:latin typeface="Times New Roman" panose="02020603050405020304" pitchFamily="1"/>
              </a:rPr>
              <a:t>Albert. </a:t>
            </a:r>
          </a:p>
          <a:p>
            <a:pPr marL="0" marR="0" indent="0" algn="l">
              <a:lnSpc>
                <a:spcPts val="23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Aveva posto uno</a:t>
            </a:r>
            <a:r>
              <a:rPr lang="it-IT" sz="2000" b="1" spc="0" dirty="0">
                <a:solidFill>
                  <a:srgbClr val="006FC0"/>
                </a:solidFill>
                <a:latin typeface="Times New Roman" panose="02020603050405020304" pitchFamily="1"/>
              </a:rPr>
              <a:t> stimolo incondizionato</a:t>
            </a: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 (suono sgradevole) che dava </a:t>
            </a:r>
          </a:p>
          <a:p>
            <a:pPr marL="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2000" spc="5" dirty="0">
                <a:solidFill>
                  <a:srgbClr val="000000"/>
                </a:solidFill>
                <a:latin typeface="Times New Roman" panose="02020603050405020304" pitchFamily="1"/>
              </a:rPr>
              <a:t>luogo a un</a:t>
            </a:r>
            <a:r>
              <a:rPr lang="it-IT" sz="2000" b="1" spc="5" dirty="0">
                <a:solidFill>
                  <a:srgbClr val="006FC0"/>
                </a:solidFill>
                <a:latin typeface="Times New Roman" panose="02020603050405020304" pitchFamily="1"/>
              </a:rPr>
              <a:t> riflesso incondizionato</a:t>
            </a:r>
            <a:r>
              <a:rPr lang="it-IT" sz="2000" spc="5" dirty="0">
                <a:solidFill>
                  <a:srgbClr val="000000"/>
                </a:solidFill>
                <a:latin typeface="Times New Roman" panose="02020603050405020304" pitchFamily="1"/>
              </a:rPr>
              <a:t> (dolore, fastidio all'orecchio). </a:t>
            </a:r>
          </a:p>
          <a:p>
            <a:pPr marL="0" marR="0" indent="0" algn="l">
              <a:lnSpc>
                <a:spcPts val="2300"/>
              </a:lnSpc>
              <a:spcBef>
                <a:spcPts val="705"/>
              </a:spcBef>
              <a:spcAft>
                <a:spcPts val="0"/>
              </a:spcAft>
            </a:pPr>
            <a:r>
              <a:rPr lang="it-IT" sz="2000" i="1" spc="0" dirty="0">
                <a:solidFill>
                  <a:srgbClr val="000000"/>
                </a:solidFill>
                <a:latin typeface="Times New Roman" panose="02020603050405020304" pitchFamily="1"/>
              </a:rPr>
              <a:t>Procedura di associazione: </a:t>
            </a: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topo </a:t>
            </a:r>
            <a:r>
              <a:rPr lang="it-IT" sz="2000" spc="0" dirty="0" err="1">
                <a:solidFill>
                  <a:srgbClr val="000000"/>
                </a:solidFill>
                <a:latin typeface="Times New Roman" panose="02020603050405020304" pitchFamily="1"/>
              </a:rPr>
              <a:t>bianco+suono</a:t>
            </a: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 sgradevole </a:t>
            </a:r>
          </a:p>
          <a:p>
            <a:pPr marL="0" marR="0" indent="0" algn="l">
              <a:lnSpc>
                <a:spcPts val="2300"/>
              </a:lnSpc>
              <a:spcBef>
                <a:spcPts val="670"/>
              </a:spcBef>
              <a:spcAft>
                <a:spcPts val="0"/>
              </a:spcAft>
            </a:pPr>
            <a:r>
              <a:rPr lang="it-IT" sz="2000" b="1" spc="20" dirty="0">
                <a:solidFill>
                  <a:srgbClr val="006FC0"/>
                </a:solidFill>
                <a:latin typeface="Times New Roman" panose="02020603050405020304" pitchFamily="1"/>
              </a:rPr>
              <a:t>Risposta condizionata</a:t>
            </a:r>
            <a:r>
              <a:rPr lang="it-IT" sz="2000" spc="20" dirty="0">
                <a:solidFill>
                  <a:srgbClr val="000000"/>
                </a:solidFill>
                <a:latin typeface="Times New Roman" panose="02020603050405020304" pitchFamily="1"/>
              </a:rPr>
              <a:t> con emozione di paura </a:t>
            </a:r>
          </a:p>
          <a:p>
            <a:pPr marL="0" marR="0" indent="0" algn="l">
              <a:lnSpc>
                <a:spcPts val="2300"/>
              </a:lnSpc>
              <a:spcBef>
                <a:spcPts val="705"/>
              </a:spcBef>
              <a:spcAft>
                <a:spcPts val="0"/>
              </a:spcAft>
            </a:pPr>
            <a:r>
              <a:rPr lang="it-IT" sz="2000" i="1" spc="0" dirty="0">
                <a:solidFill>
                  <a:srgbClr val="FF0000"/>
                </a:solidFill>
                <a:latin typeface="Times New Roman" panose="02020603050405020304" pitchFamily="1"/>
              </a:rPr>
              <a:t>Albert inizialmente gioca con il topo tranquillamente, ma poi ha paura di </a:t>
            </a:r>
          </a:p>
          <a:p>
            <a:pPr marL="0" marR="0" indent="0" algn="l">
              <a:lnSpc>
                <a:spcPts val="2300"/>
              </a:lnSpc>
              <a:spcBef>
                <a:spcPts val="670"/>
              </a:spcBef>
              <a:spcAft>
                <a:spcPts val="0"/>
              </a:spcAft>
            </a:pPr>
            <a:r>
              <a:rPr lang="it-IT" sz="2000" i="1" spc="-5" dirty="0">
                <a:solidFill>
                  <a:srgbClr val="FF0000"/>
                </a:solidFill>
                <a:latin typeface="Times New Roman" panose="02020603050405020304" pitchFamily="1"/>
              </a:rPr>
              <a:t>lui, poiché sa che con il suo arrivo, arriva anche un suono sgradevole. </a:t>
            </a:r>
          </a:p>
          <a:p>
            <a:pPr marL="0" marR="137160" indent="0" algn="l">
              <a:lnSpc>
                <a:spcPts val="2800"/>
              </a:lnSpc>
              <a:spcBef>
                <a:spcPts val="2960"/>
              </a:spcBef>
              <a:spcAft>
                <a:spcPts val="3810"/>
              </a:spcAft>
            </a:pPr>
            <a:r>
              <a:rPr lang="it-IT" sz="1750" b="1" i="1" spc="0" dirty="0">
                <a:solidFill>
                  <a:srgbClr val="006600"/>
                </a:solidFill>
                <a:latin typeface="Times New Roman" panose="02020603050405020304" pitchFamily="1"/>
              </a:rPr>
              <a:t>Watson era convinto che tutto venisse appreso, che non ci fossero istinti di base, innati. L' apprendimento è raggiunto tramite catena di condizionamento.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egnaposto testo 224"/>
          <p:cNvSpPr>
            <a:spLocks noGrp="1"/>
          </p:cNvSpPr>
          <p:nvPr>
            <p:ph type="body" idx="10"/>
          </p:nvPr>
        </p:nvSpPr>
        <p:spPr>
          <a:xfrm>
            <a:off x="640080" y="622300"/>
            <a:ext cx="8026400" cy="58007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985" rIns="0" bIns="0" anchor="t"/>
          <a:lstStyle/>
          <a:p>
            <a:pPr marL="0" marR="0" indent="0" algn="r">
              <a:lnSpc>
                <a:spcPts val="3200"/>
              </a:lnSpc>
              <a:spcAft>
                <a:spcPts val="0"/>
              </a:spcAft>
            </a:pPr>
            <a:r>
              <a:rPr lang="it-IT" sz="2750" b="1" spc="15" dirty="0">
                <a:solidFill>
                  <a:schemeClr val="tx1"/>
                </a:solidFill>
                <a:latin typeface="Times New Roman" panose="02020603050405020304" pitchFamily="1"/>
              </a:rPr>
              <a:t>Condizionamento operante </a:t>
            </a:r>
          </a:p>
          <a:p>
            <a:pPr marL="320040" marR="0" indent="0" algn="l">
              <a:lnSpc>
                <a:spcPts val="2300"/>
              </a:lnSpc>
              <a:spcBef>
                <a:spcPts val="700"/>
              </a:spcBef>
              <a:spcAft>
                <a:spcPts val="0"/>
              </a:spcAft>
            </a:pPr>
            <a:r>
              <a:rPr lang="it-IT" sz="2000" spc="0" dirty="0" err="1">
                <a:solidFill>
                  <a:srgbClr val="FF0000"/>
                </a:solidFill>
                <a:latin typeface="Times New Roman" panose="02020603050405020304" pitchFamily="1"/>
              </a:rPr>
              <a:t>Skinner</a:t>
            </a: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 (1904-1990)= applica i principi del condizionamento classico non </a:t>
            </a:r>
          </a:p>
          <a:p>
            <a:pPr marL="320040" marR="0" indent="0" algn="l">
              <a:lnSpc>
                <a:spcPts val="2300"/>
              </a:lnSpc>
              <a:spcBef>
                <a:spcPts val="145"/>
              </a:spcBef>
              <a:spcAft>
                <a:spcPts val="0"/>
              </a:spcAft>
            </a:pPr>
            <a:r>
              <a:rPr lang="it-IT" sz="2000" spc="80" dirty="0">
                <a:solidFill>
                  <a:srgbClr val="000000"/>
                </a:solidFill>
                <a:latin typeface="Times New Roman" panose="02020603050405020304" pitchFamily="1"/>
              </a:rPr>
              <a:t>solo ai riflessi, ma anche al comportamento che il bambino produce </a:t>
            </a:r>
          </a:p>
          <a:p>
            <a:pPr marL="320040" marR="0" indent="0" algn="l">
              <a:lnSpc>
                <a:spcPts val="2300"/>
              </a:lnSpc>
              <a:spcBef>
                <a:spcPts val="140"/>
              </a:spcBef>
              <a:spcAft>
                <a:spcPts val="0"/>
              </a:spcAft>
            </a:pPr>
            <a:r>
              <a:rPr lang="it-IT" sz="2000" spc="-10" dirty="0">
                <a:solidFill>
                  <a:srgbClr val="000000"/>
                </a:solidFill>
                <a:latin typeface="Times New Roman" panose="02020603050405020304" pitchFamily="1"/>
              </a:rPr>
              <a:t>spontaneamente. </a:t>
            </a:r>
          </a:p>
          <a:p>
            <a:pPr marL="320040" marR="0" indent="0" algn="l">
              <a:lnSpc>
                <a:spcPts val="2300"/>
              </a:lnSpc>
              <a:spcBef>
                <a:spcPts val="720"/>
              </a:spcBef>
              <a:spcAft>
                <a:spcPts val="0"/>
              </a:spcAft>
            </a:pPr>
            <a:r>
              <a:rPr lang="it-IT" sz="2000" spc="65" dirty="0">
                <a:solidFill>
                  <a:srgbClr val="000000"/>
                </a:solidFill>
                <a:latin typeface="Times New Roman" panose="02020603050405020304" pitchFamily="1"/>
              </a:rPr>
              <a:t>Condizionamento</a:t>
            </a:r>
            <a:r>
              <a:rPr lang="it-IT" sz="2000" spc="65" dirty="0">
                <a:solidFill>
                  <a:srgbClr val="FF0000"/>
                </a:solidFill>
                <a:latin typeface="Times New Roman" panose="02020603050405020304" pitchFamily="1"/>
              </a:rPr>
              <a:t> operante</a:t>
            </a:r>
            <a:r>
              <a:rPr lang="it-IT" sz="2000" spc="65" dirty="0">
                <a:solidFill>
                  <a:srgbClr val="000000"/>
                </a:solidFill>
                <a:latin typeface="Times New Roman" panose="02020603050405020304" pitchFamily="1"/>
              </a:rPr>
              <a:t> (strutturale): permette</a:t>
            </a:r>
            <a:r>
              <a:rPr lang="it-IT" sz="2000" spc="65" dirty="0">
                <a:solidFill>
                  <a:srgbClr val="006FC0"/>
                </a:solidFill>
                <a:latin typeface="Times New Roman" panose="02020603050405020304" pitchFamily="1"/>
              </a:rPr>
              <a:t> l'apprendimento di </a:t>
            </a:r>
          </a:p>
          <a:p>
            <a:pPr marL="320040" marR="0" indent="0" algn="l">
              <a:lnSpc>
                <a:spcPts val="2300"/>
              </a:lnSpc>
              <a:spcBef>
                <a:spcPts val="125"/>
              </a:spcBef>
              <a:spcAft>
                <a:spcPts val="0"/>
              </a:spcAft>
            </a:pPr>
            <a:r>
              <a:rPr lang="it-IT" sz="2000" spc="10" dirty="0">
                <a:solidFill>
                  <a:srgbClr val="006FC0"/>
                </a:solidFill>
                <a:latin typeface="Times New Roman" panose="02020603050405020304" pitchFamily="1"/>
              </a:rPr>
              <a:t>risposte nuove.</a:t>
            </a:r>
            <a:r>
              <a:rPr lang="it-IT" sz="2000" spc="10" dirty="0">
                <a:solidFill>
                  <a:srgbClr val="000000"/>
                </a:solidFill>
                <a:latin typeface="Times New Roman" panose="02020603050405020304" pitchFamily="1"/>
              </a:rPr>
              <a:t> Si osserva il bambino mentre "opera" nell'ambiente e lo si </a:t>
            </a:r>
          </a:p>
          <a:p>
            <a:pPr marL="320040" marR="0" indent="0" algn="l">
              <a:lnSpc>
                <a:spcPts val="2300"/>
              </a:lnSpc>
              <a:spcBef>
                <a:spcPts val="140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condiziona partendo dal suo comportamento spontaneo. </a:t>
            </a:r>
          </a:p>
          <a:p>
            <a:pPr marL="320040" marR="0" indent="0" algn="l">
              <a:lnSpc>
                <a:spcPts val="2300"/>
              </a:lnSpc>
              <a:spcBef>
                <a:spcPts val="725"/>
              </a:spcBef>
              <a:spcAft>
                <a:spcPts val="0"/>
              </a:spcAft>
            </a:pPr>
            <a:r>
              <a:rPr lang="it-IT" sz="2000" spc="170" dirty="0">
                <a:solidFill>
                  <a:srgbClr val="FF0000"/>
                </a:solidFill>
                <a:latin typeface="Times New Roman" panose="02020603050405020304" pitchFamily="1"/>
              </a:rPr>
              <a:t>Rinforzo:</a:t>
            </a:r>
            <a:r>
              <a:rPr lang="it-IT" sz="2000" spc="170" dirty="0">
                <a:solidFill>
                  <a:srgbClr val="000000"/>
                </a:solidFill>
                <a:latin typeface="Times New Roman" panose="02020603050405020304" pitchFamily="1"/>
              </a:rPr>
              <a:t> evento che provoca un aumento della frequenza del </a:t>
            </a:r>
          </a:p>
          <a:p>
            <a:pPr marL="320040" marR="0" indent="0" algn="l">
              <a:lnSpc>
                <a:spcPts val="2300"/>
              </a:lnSpc>
              <a:spcBef>
                <a:spcPts val="140"/>
              </a:spcBef>
              <a:spcAft>
                <a:spcPts val="0"/>
              </a:spcAft>
            </a:pP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comportamento (esempio: lodare). </a:t>
            </a:r>
          </a:p>
          <a:p>
            <a:pPr marL="320040" marR="0" indent="0" algn="l">
              <a:lnSpc>
                <a:spcPts val="23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2000" spc="114" dirty="0">
                <a:solidFill>
                  <a:srgbClr val="000000"/>
                </a:solidFill>
                <a:latin typeface="Times New Roman" panose="02020603050405020304" pitchFamily="1"/>
              </a:rPr>
              <a:t>Non rinforzo o</a:t>
            </a:r>
            <a:r>
              <a:rPr lang="it-IT" sz="2000" spc="114" dirty="0">
                <a:solidFill>
                  <a:srgbClr val="FF0000"/>
                </a:solidFill>
                <a:latin typeface="Times New Roman" panose="02020603050405020304" pitchFamily="1"/>
              </a:rPr>
              <a:t> punizione:</a:t>
            </a:r>
            <a:r>
              <a:rPr lang="it-IT" sz="2000" spc="114" dirty="0">
                <a:solidFill>
                  <a:srgbClr val="000000"/>
                </a:solidFill>
                <a:latin typeface="Times New Roman" panose="02020603050405020304" pitchFamily="1"/>
              </a:rPr>
              <a:t> evento che provoca la diminuzione del </a:t>
            </a:r>
          </a:p>
          <a:p>
            <a:pPr marL="320040" marR="0" indent="0" algn="l">
              <a:lnSpc>
                <a:spcPts val="2300"/>
              </a:lnSpc>
              <a:spcBef>
                <a:spcPts val="140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comportamento (anche se con la punizione può anche continuare sentendo </a:t>
            </a:r>
          </a:p>
          <a:p>
            <a:pPr marL="320040" marR="0" indent="0" algn="l">
              <a:lnSpc>
                <a:spcPts val="2300"/>
              </a:lnSpc>
              <a:spcBef>
                <a:spcPts val="125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l'attenzione su di sé). </a:t>
            </a:r>
          </a:p>
          <a:p>
            <a:pPr marL="0" marR="0" indent="320040" algn="l">
              <a:lnSpc>
                <a:spcPts val="2500"/>
              </a:lnSpc>
              <a:spcBef>
                <a:spcPts val="490"/>
              </a:spcBef>
              <a:spcAft>
                <a:spcPts val="0"/>
              </a:spcAft>
              <a:buFont typeface="Times New Roman"/>
              <a:buChar char="·"/>
            </a:pPr>
            <a:r>
              <a:rPr lang="it-IT" sz="2000" spc="20" dirty="0">
                <a:solidFill>
                  <a:srgbClr val="FF0000"/>
                </a:solidFill>
                <a:latin typeface="Times New Roman" panose="02020603050405020304" pitchFamily="1"/>
              </a:rPr>
              <a:t>Estinzione:</a:t>
            </a:r>
            <a:r>
              <a:rPr lang="it-IT" sz="2000" spc="20" dirty="0">
                <a:solidFill>
                  <a:srgbClr val="000000"/>
                </a:solidFill>
                <a:latin typeface="Times New Roman" panose="02020603050405020304" pitchFamily="1"/>
              </a:rPr>
              <a:t> scomparsa del comportamento causata dal non-rinforzo dalla </a:t>
            </a:r>
          </a:p>
          <a:p>
            <a:pPr marL="320040" marR="0" indent="0" algn="l">
              <a:lnSpc>
                <a:spcPts val="2300"/>
              </a:lnSpc>
              <a:spcBef>
                <a:spcPts val="110"/>
              </a:spcBef>
              <a:spcAft>
                <a:spcPts val="8275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punizione.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egnaposto testo 228"/>
          <p:cNvSpPr>
            <a:spLocks noGrp="1"/>
          </p:cNvSpPr>
          <p:nvPr>
            <p:ph type="body" idx="10"/>
          </p:nvPr>
        </p:nvSpPr>
        <p:spPr>
          <a:xfrm>
            <a:off x="673100" y="546100"/>
            <a:ext cx="7670800" cy="58769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>
            <a:normAutofit fontScale="95000"/>
          </a:bodyPr>
          <a:lstStyle/>
          <a:p>
            <a:pPr marL="45720" marR="0" indent="0" algn="r">
              <a:lnSpc>
                <a:spcPts val="2800"/>
              </a:lnSpc>
              <a:spcAft>
                <a:spcPts val="0"/>
              </a:spcAft>
            </a:pPr>
            <a:r>
              <a:rPr lang="it-IT" sz="2350" b="1" spc="-30" dirty="0">
                <a:solidFill>
                  <a:schemeClr val="tx1"/>
                </a:solidFill>
                <a:latin typeface="Times New Roman" panose="02020603050405020304" pitchFamily="1"/>
              </a:rPr>
              <a:t>Teoria dell'Apprendimento Tradizionale </a:t>
            </a:r>
          </a:p>
          <a:p>
            <a:pPr marL="45720" marR="0" indent="0" algn="l">
              <a:lnSpc>
                <a:spcPts val="2800"/>
              </a:lnSpc>
              <a:spcBef>
                <a:spcPts val="4205"/>
              </a:spcBef>
              <a:spcAft>
                <a:spcPts val="0"/>
              </a:spcAft>
            </a:pPr>
            <a:r>
              <a:rPr lang="it-IT" sz="2350" spc="155" dirty="0">
                <a:solidFill>
                  <a:srgbClr val="000000"/>
                </a:solidFill>
                <a:latin typeface="Times New Roman" panose="02020603050405020304" pitchFamily="1"/>
              </a:rPr>
              <a:t>Da questi principi è nata la</a:t>
            </a:r>
            <a:r>
              <a:rPr lang="it-IT" sz="2350" spc="155" dirty="0">
                <a:solidFill>
                  <a:srgbClr val="FF0000"/>
                </a:solidFill>
                <a:latin typeface="Times New Roman" panose="02020603050405020304" pitchFamily="1"/>
              </a:rPr>
              <a:t> Teoria dell'apprendimento </a:t>
            </a:r>
          </a:p>
          <a:p>
            <a:pPr marL="45720" marR="0" indent="0" algn="l">
              <a:lnSpc>
                <a:spcPts val="2800"/>
              </a:lnSpc>
              <a:spcBef>
                <a:spcPts val="120"/>
              </a:spcBef>
              <a:spcAft>
                <a:spcPts val="0"/>
              </a:spcAft>
            </a:pPr>
            <a:r>
              <a:rPr lang="it-IT" sz="2350" spc="0" dirty="0">
                <a:solidFill>
                  <a:srgbClr val="FF0000"/>
                </a:solidFill>
                <a:latin typeface="Times New Roman" panose="02020603050405020304" pitchFamily="1"/>
              </a:rPr>
              <a:t>Tradizionale</a:t>
            </a:r>
            <a:r>
              <a:rPr lang="it-IT" sz="2350" spc="0" dirty="0">
                <a:solidFill>
                  <a:srgbClr val="464652"/>
                </a:solidFill>
                <a:latin typeface="Times New Roman" panose="02020603050405020304" pitchFamily="1"/>
              </a:rPr>
              <a:t> .</a:t>
            </a:r>
            <a:r>
              <a:rPr lang="it-IT" sz="2350" spc="0" dirty="0">
                <a:solidFill>
                  <a:srgbClr val="000000"/>
                </a:solidFill>
                <a:latin typeface="Times New Roman" panose="02020603050405020304" pitchFamily="1"/>
              </a:rPr>
              <a:t> È caratterizzata da : </a:t>
            </a:r>
          </a:p>
          <a:p>
            <a:pPr marL="45720" marR="0" indent="0" algn="l">
              <a:lnSpc>
                <a:spcPts val="2800"/>
              </a:lnSpc>
              <a:spcBef>
                <a:spcPts val="745"/>
              </a:spcBef>
              <a:spcAft>
                <a:spcPts val="0"/>
              </a:spcAft>
            </a:pPr>
            <a:r>
              <a:rPr lang="it-IT" sz="2350" spc="50" dirty="0">
                <a:solidFill>
                  <a:srgbClr val="000000"/>
                </a:solidFill>
                <a:latin typeface="Times New Roman" panose="02020603050405020304" pitchFamily="1"/>
              </a:rPr>
              <a:t>1.</a:t>
            </a:r>
            <a:r>
              <a:rPr lang="it-IT" sz="2350" spc="50" dirty="0">
                <a:solidFill>
                  <a:srgbClr val="006FC0"/>
                </a:solidFill>
                <a:latin typeface="Times New Roman" panose="02020603050405020304" pitchFamily="1"/>
              </a:rPr>
              <a:t> </a:t>
            </a:r>
            <a:r>
              <a:rPr lang="it-IT" sz="2350" spc="50" dirty="0">
                <a:solidFill>
                  <a:schemeClr val="tx1"/>
                </a:solidFill>
                <a:latin typeface="Times New Roman" panose="02020603050405020304" pitchFamily="1"/>
              </a:rPr>
              <a:t>Enfasi sui comportamenti appresi:</a:t>
            </a:r>
            <a:r>
              <a:rPr lang="it-IT" sz="2350" spc="50" dirty="0">
                <a:solidFill>
                  <a:srgbClr val="000000"/>
                </a:solidFill>
                <a:latin typeface="Times New Roman" panose="02020603050405020304" pitchFamily="1"/>
              </a:rPr>
              <a:t> il bambino si sviluppa </a:t>
            </a:r>
          </a:p>
          <a:p>
            <a:pPr marL="365760" marR="0" indent="0" algn="l">
              <a:lnSpc>
                <a:spcPts val="2800"/>
              </a:lnSpc>
              <a:spcBef>
                <a:spcPts val="135"/>
              </a:spcBef>
              <a:spcAft>
                <a:spcPts val="0"/>
              </a:spcAft>
            </a:pPr>
            <a:r>
              <a:rPr lang="it-IT" sz="2350" spc="50" dirty="0">
                <a:solidFill>
                  <a:srgbClr val="000000"/>
                </a:solidFill>
                <a:latin typeface="Times New Roman" panose="02020603050405020304" pitchFamily="1"/>
              </a:rPr>
              <a:t>con l'accumulo di esperienze e apprendimenti specifici (e </a:t>
            </a:r>
          </a:p>
          <a:p>
            <a:pPr marL="365760" marR="0" indent="0" algn="l">
              <a:lnSpc>
                <a:spcPts val="2800"/>
              </a:lnSpc>
              <a:spcBef>
                <a:spcPts val="120"/>
              </a:spcBef>
              <a:spcAft>
                <a:spcPts val="0"/>
              </a:spcAft>
            </a:pPr>
            <a:r>
              <a:rPr lang="it-IT" sz="2350" spc="150" dirty="0">
                <a:solidFill>
                  <a:srgbClr val="000000"/>
                </a:solidFill>
                <a:latin typeface="Times New Roman" panose="02020603050405020304" pitchFamily="1"/>
              </a:rPr>
              <a:t>non seguendo degli stadi come propongono </a:t>
            </a:r>
            <a:r>
              <a:rPr lang="it-IT" sz="2350" spc="150" dirty="0" err="1">
                <a:solidFill>
                  <a:srgbClr val="000000"/>
                </a:solidFill>
                <a:latin typeface="Times New Roman" panose="02020603050405020304" pitchFamily="1"/>
              </a:rPr>
              <a:t>Piaget</a:t>
            </a:r>
            <a:r>
              <a:rPr lang="it-IT" sz="2350" spc="150" dirty="0">
                <a:solidFill>
                  <a:srgbClr val="000000"/>
                </a:solidFill>
                <a:latin typeface="Times New Roman" panose="02020603050405020304" pitchFamily="1"/>
              </a:rPr>
              <a:t> e </a:t>
            </a:r>
          </a:p>
          <a:p>
            <a:pPr marL="365760" marR="45720" indent="0" algn="just">
              <a:lnSpc>
                <a:spcPts val="2500"/>
              </a:lnSpc>
              <a:spcBef>
                <a:spcPts val="270"/>
              </a:spcBef>
              <a:spcAft>
                <a:spcPts val="0"/>
              </a:spcAft>
            </a:pPr>
            <a:r>
              <a:rPr lang="it-IT" sz="2350" spc="0" dirty="0">
                <a:solidFill>
                  <a:srgbClr val="000000"/>
                </a:solidFill>
                <a:latin typeface="Times New Roman" panose="02020603050405020304" pitchFamily="1"/>
              </a:rPr>
              <a:t>Freud). </a:t>
            </a:r>
            <a:r>
              <a:rPr lang="it-IT" sz="1800" i="1" spc="0" dirty="0">
                <a:solidFill>
                  <a:srgbClr val="000000"/>
                </a:solidFill>
                <a:latin typeface="Times New Roman" panose="02020603050405020304" pitchFamily="1"/>
              </a:rPr>
              <a:t>Lo sviluppo dell'apprendimento implica l'accumulo di risposte condizionate. </a:t>
            </a:r>
          </a:p>
          <a:p>
            <a:pPr marL="45720" marR="0" indent="0" algn="l">
              <a:lnSpc>
                <a:spcPts val="2800"/>
              </a:lnSpc>
              <a:spcBef>
                <a:spcPts val="4235"/>
              </a:spcBef>
              <a:spcAft>
                <a:spcPts val="0"/>
              </a:spcAft>
            </a:pPr>
            <a:r>
              <a:rPr lang="it-IT" sz="2350" spc="15" dirty="0">
                <a:solidFill>
                  <a:srgbClr val="000000"/>
                </a:solidFill>
                <a:latin typeface="Times New Roman" panose="02020603050405020304" pitchFamily="1"/>
              </a:rPr>
              <a:t>L'apprendimento è stato studiato su due tipologie: </a:t>
            </a:r>
          </a:p>
          <a:p>
            <a:pPr marL="457200" marR="0" indent="0" algn="l">
              <a:lnSpc>
                <a:spcPts val="2800"/>
              </a:lnSpc>
              <a:spcBef>
                <a:spcPts val="725"/>
              </a:spcBef>
              <a:spcAft>
                <a:spcPts val="0"/>
              </a:spcAft>
            </a:pPr>
            <a:r>
              <a:rPr lang="it-IT" sz="2350" spc="30" dirty="0">
                <a:solidFill>
                  <a:srgbClr val="000000"/>
                </a:solidFill>
                <a:latin typeface="Times New Roman" panose="02020603050405020304" pitchFamily="1"/>
              </a:rPr>
              <a:t>Condizionamento classico </a:t>
            </a:r>
            <a:r>
              <a:rPr lang="it-IT" sz="1800" i="1" spc="30" dirty="0">
                <a:solidFill>
                  <a:srgbClr val="000000"/>
                </a:solidFill>
                <a:latin typeface="Times New Roman" panose="02020603050405020304" pitchFamily="1"/>
              </a:rPr>
              <a:t>(che comincia con un riflesso) </a:t>
            </a:r>
          </a:p>
          <a:p>
            <a:pPr marL="457200" marR="45720" indent="0" algn="l">
              <a:lnSpc>
                <a:spcPts val="2900"/>
              </a:lnSpc>
              <a:spcBef>
                <a:spcPts val="510"/>
              </a:spcBef>
              <a:spcAft>
                <a:spcPts val="2415"/>
              </a:spcAft>
            </a:pPr>
            <a:r>
              <a:rPr lang="it-IT" sz="2350" spc="0" dirty="0">
                <a:solidFill>
                  <a:srgbClr val="000000"/>
                </a:solidFill>
                <a:latin typeface="Times New Roman" panose="02020603050405020304" pitchFamily="1"/>
              </a:rPr>
              <a:t>Condizionamento operante </a:t>
            </a:r>
            <a:r>
              <a:rPr lang="it-IT" sz="1800" i="1" spc="0" dirty="0">
                <a:solidFill>
                  <a:srgbClr val="000000"/>
                </a:solidFill>
                <a:latin typeface="Times New Roman" panose="02020603050405020304" pitchFamily="1"/>
              </a:rPr>
              <a:t>(che inizia con un comportamento che il bambino produce spontaneamente)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egnaposto testo 232"/>
          <p:cNvSpPr>
            <a:spLocks noGrp="1"/>
          </p:cNvSpPr>
          <p:nvPr>
            <p:ph type="body" idx="10"/>
          </p:nvPr>
        </p:nvSpPr>
        <p:spPr>
          <a:xfrm>
            <a:off x="2907665" y="622300"/>
            <a:ext cx="5257800" cy="8159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" rIns="0" bIns="0" anchor="t"/>
          <a:lstStyle/>
          <a:p>
            <a:pPr marL="0" marR="0" indent="0" algn="l">
              <a:lnSpc>
                <a:spcPts val="2700"/>
              </a:lnSpc>
              <a:spcAft>
                <a:spcPts val="3665"/>
              </a:spcAft>
            </a:pPr>
            <a:r>
              <a:rPr lang="it-IT" sz="2350" b="1" spc="0" dirty="0">
                <a:solidFill>
                  <a:schemeClr val="tx1"/>
                </a:solidFill>
                <a:latin typeface="Times New Roman" panose="02020603050405020304" pitchFamily="1"/>
              </a:rPr>
              <a:t>Teoria dell'Apprendimento Tradizionale </a:t>
            </a:r>
          </a:p>
        </p:txBody>
      </p:sp>
      <p:sp>
        <p:nvSpPr>
          <p:cNvPr id="234" name="Segnaposto testo 233"/>
          <p:cNvSpPr>
            <a:spLocks noGrp="1"/>
          </p:cNvSpPr>
          <p:nvPr>
            <p:ph type="body" idx="10"/>
          </p:nvPr>
        </p:nvSpPr>
        <p:spPr>
          <a:xfrm>
            <a:off x="920750" y="1438275"/>
            <a:ext cx="7315200" cy="49847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it-IT" sz="2000" spc="10">
                <a:solidFill>
                  <a:srgbClr val="000000"/>
                </a:solidFill>
                <a:latin typeface="Times New Roman" panose="02020603050405020304" pitchFamily="1"/>
              </a:rPr>
              <a:t>2.</a:t>
            </a:r>
            <a:r>
              <a:rPr lang="it-IT" sz="2000" spc="10">
                <a:solidFill>
                  <a:srgbClr val="006FC0"/>
                </a:solidFill>
                <a:latin typeface="Times New Roman" panose="02020603050405020304" pitchFamily="1"/>
              </a:rPr>
              <a:t> Controllo del comportamento da parte dell'ambiente </a:t>
            </a:r>
          </a:p>
          <a:p>
            <a:pPr marL="0" marR="0" indent="0" algn="l">
              <a:lnSpc>
                <a:spcPts val="23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Modello causale =&gt; cambiamento/apprendimento &gt; ambiente (insieme </a:t>
            </a:r>
          </a:p>
          <a:p>
            <a:pPr marL="0" marR="0" indent="0" algn="l">
              <a:lnSpc>
                <a:spcPts val="2300"/>
              </a:lnSpc>
              <a:spcBef>
                <a:spcPts val="90"/>
              </a:spcBef>
              <a:spcAft>
                <a:spcPts val="0"/>
              </a:spcAft>
            </a:pPr>
            <a:r>
              <a:rPr lang="it-IT" sz="2000" spc="-10">
                <a:solidFill>
                  <a:srgbClr val="000000"/>
                </a:solidFill>
                <a:latin typeface="Times New Roman" panose="02020603050405020304" pitchFamily="1"/>
              </a:rPr>
              <a:t>di stimoli) </a:t>
            </a:r>
          </a:p>
          <a:p>
            <a:pPr marL="320040" marR="0" indent="0" algn="l">
              <a:lnSpc>
                <a:spcPts val="2300"/>
              </a:lnSpc>
              <a:spcBef>
                <a:spcPts val="6705"/>
              </a:spcBef>
              <a:spcAft>
                <a:spcPts val="0"/>
              </a:spcAft>
            </a:pPr>
            <a:r>
              <a:rPr lang="it-IT" sz="2000" i="1" spc="-5">
                <a:solidFill>
                  <a:srgbClr val="000000"/>
                </a:solidFill>
                <a:latin typeface="Times New Roman" panose="02020603050405020304" pitchFamily="1"/>
              </a:rPr>
              <a:t>Gli stimoli dirigono lo sviluppo del bambino </a:t>
            </a:r>
          </a:p>
          <a:p>
            <a:pPr marL="320040" marR="0" indent="0" algn="l">
              <a:lnSpc>
                <a:spcPts val="2300"/>
              </a:lnSpc>
              <a:spcBef>
                <a:spcPts val="700"/>
              </a:spcBef>
              <a:spcAft>
                <a:spcPts val="0"/>
              </a:spcAft>
            </a:pPr>
            <a:r>
              <a:rPr lang="it-IT" sz="2000" i="1" spc="5">
                <a:solidFill>
                  <a:srgbClr val="000000"/>
                </a:solidFill>
                <a:latin typeface="Times New Roman" panose="02020603050405020304" pitchFamily="1"/>
              </a:rPr>
              <a:t>Il rinforzo controlla il comportamento tramite modellamento </a:t>
            </a:r>
          </a:p>
          <a:p>
            <a:pPr marL="914400" marR="0" indent="0" algn="l">
              <a:lnSpc>
                <a:spcPts val="2300"/>
              </a:lnSpc>
              <a:spcBef>
                <a:spcPts val="100"/>
              </a:spcBef>
              <a:spcAft>
                <a:spcPts val="17120"/>
              </a:spcAft>
            </a:pPr>
            <a:r>
              <a:rPr lang="it-IT" sz="2000" i="1" spc="-5">
                <a:solidFill>
                  <a:srgbClr val="000000"/>
                </a:solidFill>
                <a:latin typeface="Times New Roman" panose="02020603050405020304" pitchFamily="1"/>
              </a:rPr>
              <a:t>(attuazione di rinforzi al momento opportuno)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9"/>
          <p:cNvGraphicFramePr>
            <a:graphicFrameLocks noGrp="1"/>
          </p:cNvGraphicFramePr>
          <p:nvPr/>
        </p:nvGraphicFramePr>
        <p:xfrm>
          <a:off x="428596" y="428604"/>
          <a:ext cx="7000924" cy="914061"/>
        </p:xfrm>
        <a:graphic>
          <a:graphicData uri="http://schemas.openxmlformats.org/drawingml/2006/table">
            <a:tbl>
              <a:tblPr/>
              <a:tblGrid>
                <a:gridCol w="4257605"/>
                <a:gridCol w="958133"/>
                <a:gridCol w="1337017"/>
                <a:gridCol w="448169"/>
              </a:tblGrid>
              <a:tr h="709957">
                <a:tc gridSpan="3">
                  <a:txBody>
                    <a:bodyPr/>
                    <a:lstStyle/>
                    <a:p>
                      <a:pPr marL="0" marR="317500" indent="0" algn="r">
                        <a:lnSpc>
                          <a:spcPts val="3300"/>
                        </a:lnSpc>
                        <a:spcBef>
                          <a:spcPts val="0"/>
                        </a:spcBef>
                        <a:spcAft>
                          <a:spcPts val="285"/>
                        </a:spcAft>
                      </a:pPr>
                      <a:r>
                        <a:rPr lang="it-IT" sz="3100" b="1" spc="0" dirty="0" smtClean="0">
                          <a:solidFill>
                            <a:srgbClr val="464652"/>
                          </a:solidFill>
                          <a:latin typeface="Bookman Old Style" panose="02020603050405020304" pitchFamily="1"/>
                        </a:rPr>
                        <a:t>Dalle  AVVERTENZE</a:t>
                      </a:r>
                      <a:r>
                        <a:rPr lang="it-IT" sz="3100" b="1" spc="0" baseline="0" dirty="0" smtClean="0">
                          <a:solidFill>
                            <a:srgbClr val="464652"/>
                          </a:solidFill>
                          <a:latin typeface="Bookman Old Style" panose="02020603050405020304" pitchFamily="1"/>
                        </a:rPr>
                        <a:t> </a:t>
                      </a:r>
                      <a:r>
                        <a:rPr lang="it-IT" sz="3100" b="1" spc="0" dirty="0" smtClean="0">
                          <a:solidFill>
                            <a:srgbClr val="464652"/>
                          </a:solidFill>
                          <a:latin typeface="Bookman Old Style" panose="02020603050405020304" pitchFamily="1"/>
                        </a:rPr>
                        <a:t>GENERALI </a:t>
                      </a:r>
                      <a:endParaRPr lang="it-IT" sz="3100" b="1" spc="0" dirty="0">
                        <a:solidFill>
                          <a:srgbClr val="464652"/>
                        </a:solidFill>
                        <a:latin typeface="Bookman Old Style" panose="02020603050405020304" pitchFamily="1"/>
                      </a:endParaRP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dash"/>
                    </a:lnB>
                  </a:tcPr>
                </a:tc>
              </a:tr>
              <a:tr h="75861"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dash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dash"/>
                    </a:lnT>
                    <a:lnB w="0" cmpd="sng">
                      <a:noFill/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0" name="Segnaposto testo 19"/>
          <p:cNvSpPr>
            <a:spLocks noGrp="1"/>
          </p:cNvSpPr>
          <p:nvPr>
            <p:ph type="body" idx="10"/>
          </p:nvPr>
        </p:nvSpPr>
        <p:spPr>
          <a:xfrm>
            <a:off x="457200" y="1357298"/>
            <a:ext cx="8242300" cy="4989527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0000" lnSpcReduction="10000"/>
          </a:bodyPr>
          <a:lstStyle/>
          <a:p>
            <a:pPr marL="457200" marR="137160" indent="0" algn="l">
              <a:lnSpc>
                <a:spcPts val="2200"/>
              </a:lnSpc>
              <a:spcAft>
                <a:spcPts val="0"/>
              </a:spcAft>
            </a:pPr>
            <a:r>
              <a:rPr lang="it-IT" sz="1500" b="1" spc="0" dirty="0">
                <a:solidFill>
                  <a:srgbClr val="000000"/>
                </a:solidFill>
                <a:latin typeface="Arial" panose="02020603050405020304" pitchFamily="2"/>
              </a:rPr>
              <a:t>Punto 2 </a:t>
            </a:r>
            <a:r>
              <a:rPr lang="it-IT" sz="1500" b="1" spc="0" dirty="0" smtClean="0">
                <a:solidFill>
                  <a:srgbClr val="000000"/>
                </a:solidFill>
                <a:latin typeface="Arial" panose="02020603050405020304" pitchFamily="2"/>
              </a:rPr>
              <a:t>–</a:t>
            </a:r>
          </a:p>
          <a:p>
            <a:pPr marL="457200" marR="137160" indent="0" algn="l">
              <a:lnSpc>
                <a:spcPts val="2200"/>
              </a:lnSpc>
              <a:spcAft>
                <a:spcPts val="0"/>
              </a:spcAft>
            </a:pPr>
            <a:r>
              <a:rPr lang="it-IT" sz="1500" b="1" spc="0" dirty="0" smtClean="0">
                <a:solidFill>
                  <a:srgbClr val="000000"/>
                </a:solidFill>
                <a:latin typeface="Arial" panose="02020603050405020304" pitchFamily="2"/>
              </a:rPr>
              <a:t>Conoscenza </a:t>
            </a:r>
            <a:r>
              <a:rPr lang="it-IT" sz="1500" b="1" spc="0" dirty="0">
                <a:solidFill>
                  <a:srgbClr val="000000"/>
                </a:solidFill>
                <a:latin typeface="Arial" panose="02020603050405020304" pitchFamily="2"/>
              </a:rPr>
              <a:t>dei fondamenti della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 psicologia dello sviluppo</a:t>
            </a:r>
            <a:r>
              <a:rPr lang="it-IT" sz="1700" b="1" spc="0" dirty="0">
                <a:solidFill>
                  <a:srgbClr val="000000"/>
                </a:solidFill>
                <a:latin typeface="Arial" panose="02020603050405020304" pitchFamily="2"/>
              </a:rPr>
              <a:t> ,della 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psicologia dell'apprendimento scolastico</a:t>
            </a:r>
            <a:r>
              <a:rPr lang="it-IT" sz="1700" b="1" spc="0" dirty="0">
                <a:solidFill>
                  <a:srgbClr val="000000"/>
                </a:solidFill>
                <a:latin typeface="Arial" panose="02020603050405020304" pitchFamily="2"/>
              </a:rPr>
              <a:t> e </a:t>
            </a:r>
            <a:r>
              <a:rPr lang="it-IT" sz="1500" b="1" spc="0" dirty="0">
                <a:solidFill>
                  <a:srgbClr val="000000"/>
                </a:solidFill>
                <a:latin typeface="Arial" panose="02020603050405020304" pitchFamily="2"/>
              </a:rPr>
              <a:t>della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 psicologia dell'educazione. </a:t>
            </a:r>
          </a:p>
          <a:p>
            <a:pPr marL="457200" marR="0" indent="0" algn="l">
              <a:lnSpc>
                <a:spcPts val="24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1500" b="1" spc="0" dirty="0">
                <a:solidFill>
                  <a:srgbClr val="000000"/>
                </a:solidFill>
                <a:latin typeface="Arial" panose="02020603050405020304" pitchFamily="2"/>
              </a:rPr>
              <a:t>Punto </a:t>
            </a:r>
            <a:r>
              <a:rPr lang="it-IT" sz="1500" b="1" spc="0" dirty="0" smtClean="0">
                <a:solidFill>
                  <a:srgbClr val="000000"/>
                </a:solidFill>
                <a:latin typeface="Arial" panose="02020603050405020304" pitchFamily="2"/>
              </a:rPr>
              <a:t>3-</a:t>
            </a:r>
          </a:p>
          <a:p>
            <a:pPr marL="457200" marR="0" indent="0" algn="l">
              <a:lnSpc>
                <a:spcPts val="24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1500" b="1" spc="0" dirty="0" smtClean="0">
                <a:solidFill>
                  <a:srgbClr val="000000"/>
                </a:solidFill>
                <a:latin typeface="Arial" panose="02020603050405020304" pitchFamily="2"/>
              </a:rPr>
              <a:t>Conoscenze</a:t>
            </a:r>
            <a:r>
              <a:rPr lang="it-IT" sz="1700" b="1" spc="0" dirty="0" smtClean="0">
                <a:solidFill>
                  <a:srgbClr val="FF0000"/>
                </a:solidFill>
                <a:latin typeface="Arial" panose="02020603050405020304" pitchFamily="2"/>
              </a:rPr>
              <a:t> </a:t>
            </a:r>
            <a:r>
              <a:rPr lang="it-IT" sz="1700" b="1" spc="0" dirty="0" err="1">
                <a:solidFill>
                  <a:srgbClr val="FF0000"/>
                </a:solidFill>
                <a:latin typeface="Arial" panose="02020603050405020304" pitchFamily="2"/>
              </a:rPr>
              <a:t>pedagogico-didattiche</a:t>
            </a:r>
            <a:r>
              <a:rPr lang="it-IT" sz="1700" b="1" spc="0" dirty="0">
                <a:solidFill>
                  <a:srgbClr val="000000"/>
                </a:solidFill>
                <a:latin typeface="Arial" panose="02020603050405020304" pitchFamily="2"/>
              </a:rPr>
              <a:t> e competenze sociali finalizzate all'attivazione di una positiva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 relazione educativa</a:t>
            </a:r>
            <a:r>
              <a:rPr lang="it-IT" sz="1700" b="1" spc="0" dirty="0">
                <a:solidFill>
                  <a:srgbClr val="000000"/>
                </a:solidFill>
                <a:latin typeface="Arial" panose="02020603050405020304" pitchFamily="2"/>
              </a:rPr>
              <a:t> e alla promozione di 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apprendimenti significativi</a:t>
            </a:r>
            <a:r>
              <a:rPr lang="it-IT" sz="1700" b="1" spc="0" dirty="0">
                <a:solidFill>
                  <a:srgbClr val="000000"/>
                </a:solidFill>
                <a:latin typeface="Arial" panose="02020603050405020304" pitchFamily="2"/>
              </a:rPr>
              <a:t> e in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 contesti interattivi,</a:t>
            </a:r>
            <a:r>
              <a:rPr lang="it-IT" sz="1700" b="1" spc="0" dirty="0">
                <a:solidFill>
                  <a:srgbClr val="000000"/>
                </a:solidFill>
                <a:latin typeface="Arial" panose="02020603050405020304" pitchFamily="2"/>
              </a:rPr>
              <a:t> in stretto coordinamento con gli altri docenti che operano nella classe, nella sezione, nel plesso scolastico e con l'intera comunità professionale della scuola </a:t>
            </a:r>
          </a:p>
          <a:p>
            <a:pPr marL="502920" marR="0" indent="274320" algn="l">
              <a:lnSpc>
                <a:spcPts val="2100"/>
              </a:lnSpc>
              <a:spcBef>
                <a:spcPts val="930"/>
              </a:spcBef>
              <a:spcAft>
                <a:spcPts val="0"/>
              </a:spcAft>
              <a:buFont typeface="Arial"/>
              <a:buChar char="4"/>
            </a:pPr>
            <a:r>
              <a:rPr lang="it-IT" sz="1700" b="1" spc="25" dirty="0" smtClean="0">
                <a:solidFill>
                  <a:srgbClr val="000000"/>
                </a:solidFill>
                <a:latin typeface="Arial" panose="02020603050405020304" pitchFamily="2"/>
              </a:rPr>
              <a:t>Punto4- capacità di progettazione curricolare della disciplina </a:t>
            </a:r>
          </a:p>
          <a:p>
            <a:pPr marL="502920" marR="228600" indent="274320" algn="l">
              <a:lnSpc>
                <a:spcPts val="2400"/>
              </a:lnSpc>
              <a:spcBef>
                <a:spcPts val="620"/>
              </a:spcBef>
              <a:spcAft>
                <a:spcPts val="0"/>
              </a:spcAft>
              <a:buFont typeface="Arial"/>
              <a:buChar char="4"/>
            </a:pPr>
            <a:r>
              <a:rPr lang="it-IT" sz="1700" b="1" spc="0" dirty="0" smtClean="0">
                <a:solidFill>
                  <a:srgbClr val="000000"/>
                </a:solidFill>
                <a:latin typeface="Arial" panose="02020603050405020304" pitchFamily="2"/>
              </a:rPr>
              <a:t>Punto </a:t>
            </a:r>
            <a:r>
              <a:rPr lang="it-IT" sz="1500" b="1" spc="0" dirty="0">
                <a:solidFill>
                  <a:srgbClr val="000000"/>
                </a:solidFill>
                <a:latin typeface="Arial" panose="02020603050405020304" pitchFamily="2"/>
              </a:rPr>
              <a:t>5-Conoscenza dei modi e degli strumenti idonei all'attuazione di una 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didattica individualizzata</a:t>
            </a:r>
            <a:r>
              <a:rPr lang="it-IT" sz="1700" b="1" spc="0" dirty="0">
                <a:solidFill>
                  <a:srgbClr val="000000"/>
                </a:solidFill>
                <a:latin typeface="Arial" panose="02020603050405020304" pitchFamily="2"/>
              </a:rPr>
              <a:t> e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 personalizzata,</a:t>
            </a:r>
            <a:r>
              <a:rPr lang="it-IT" sz="1700" b="1" spc="0" dirty="0">
                <a:solidFill>
                  <a:srgbClr val="000000"/>
                </a:solidFill>
                <a:latin typeface="Arial" panose="02020603050405020304" pitchFamily="2"/>
              </a:rPr>
              <a:t> coerente con i bisogni formativi dei singoli alunni, con particolare attenzione all'obiettivo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 dell'inclusione </a:t>
            </a:r>
            <a:r>
              <a:rPr lang="it-IT" sz="1700" b="1" spc="0" dirty="0">
                <a:solidFill>
                  <a:srgbClr val="000000"/>
                </a:solidFill>
                <a:latin typeface="Arial" panose="02020603050405020304" pitchFamily="2"/>
              </a:rPr>
              <a:t>degli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 alunni con disabilità</a:t>
            </a:r>
            <a:r>
              <a:rPr lang="it-IT" sz="1700" b="1" spc="0" dirty="0">
                <a:solidFill>
                  <a:srgbClr val="000000"/>
                </a:solidFill>
                <a:latin typeface="Arial" panose="02020603050405020304" pitchFamily="2"/>
              </a:rPr>
              <a:t> e ai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 bisogni educativi speciali. </a:t>
            </a:r>
          </a:p>
          <a:p>
            <a:pPr marL="457200" marR="777240" indent="0" algn="l">
              <a:lnSpc>
                <a:spcPts val="2400"/>
              </a:lnSpc>
              <a:spcBef>
                <a:spcPts val="630"/>
              </a:spcBef>
              <a:spcAft>
                <a:spcPts val="3990"/>
              </a:spcAft>
            </a:pPr>
            <a:r>
              <a:rPr lang="it-IT" sz="1500" b="1" spc="0" dirty="0">
                <a:solidFill>
                  <a:srgbClr val="000000"/>
                </a:solidFill>
                <a:latin typeface="Arial" panose="02020603050405020304" pitchFamily="2"/>
              </a:rPr>
              <a:t>Punto 7-Conoscenza delle problematiche legate alla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 continuità didattica</a:t>
            </a:r>
            <a:r>
              <a:rPr lang="it-IT" sz="1500" b="1" spc="0" dirty="0">
                <a:solidFill>
                  <a:srgbClr val="000000"/>
                </a:solidFill>
                <a:latin typeface="Arial" panose="02020603050405020304" pitchFamily="2"/>
              </a:rPr>
              <a:t> e </a:t>
            </a:r>
            <a:r>
              <a:rPr lang="it-IT" sz="1700" b="1" spc="0" dirty="0">
                <a:solidFill>
                  <a:srgbClr val="FF0000"/>
                </a:solidFill>
                <a:latin typeface="Arial" panose="02020603050405020304" pitchFamily="2"/>
              </a:rPr>
              <a:t>all'orientamento. </a:t>
            </a:r>
          </a:p>
        </p:txBody>
      </p:sp>
      <p:cxnSp>
        <p:nvCxnSpPr>
          <p:cNvPr id="22" name="Connettore 1 21"/>
          <p:cNvCxnSpPr/>
          <p:nvPr/>
        </p:nvCxnSpPr>
        <p:spPr>
          <a:xfrm>
            <a:off x="457200" y="6351905"/>
            <a:ext cx="8242935" cy="0"/>
          </a:xfrm>
          <a:prstGeom prst="line">
            <a:avLst/>
          </a:prstGeom>
          <a:ln w="8890">
            <a:solidFill>
              <a:srgbClr val="000000"/>
            </a:solidFill>
            <a:prstDash val="sysDash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egnaposto testo 237"/>
          <p:cNvSpPr>
            <a:spLocks noGrp="1"/>
          </p:cNvSpPr>
          <p:nvPr>
            <p:ph type="body" idx="10"/>
          </p:nvPr>
        </p:nvSpPr>
        <p:spPr>
          <a:xfrm>
            <a:off x="357158" y="482600"/>
            <a:ext cx="8440132" cy="637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45720" marR="0" indent="0" algn="r">
              <a:lnSpc>
                <a:spcPts val="2700"/>
              </a:lnSpc>
              <a:spcAft>
                <a:spcPts val="0"/>
              </a:spcAft>
            </a:pPr>
            <a:r>
              <a:rPr lang="it-IT" sz="2350" b="1" spc="20" dirty="0">
                <a:solidFill>
                  <a:schemeClr val="tx1"/>
                </a:solidFill>
                <a:latin typeface="Times New Roman" panose="02020603050405020304" pitchFamily="2"/>
              </a:rPr>
              <a:t>COGNITIVISMO </a:t>
            </a:r>
          </a:p>
          <a:p>
            <a:pPr marL="45720" marR="0" indent="0" algn="l">
              <a:lnSpc>
                <a:spcPts val="2100"/>
              </a:lnSpc>
              <a:spcBef>
                <a:spcPts val="650"/>
              </a:spcBef>
              <a:spcAft>
                <a:spcPts val="0"/>
              </a:spcAft>
            </a:pPr>
            <a:r>
              <a:rPr lang="it-IT" sz="1750" spc="-10" dirty="0">
                <a:solidFill>
                  <a:srgbClr val="000000"/>
                </a:solidFill>
                <a:latin typeface="Times New Roman" panose="02020603050405020304" pitchFamily="1"/>
              </a:rPr>
              <a:t>Pone l'accento sui</a:t>
            </a:r>
            <a:r>
              <a:rPr lang="it-IT" sz="1750" spc="-10" dirty="0">
                <a:solidFill>
                  <a:srgbClr val="FF0000"/>
                </a:solidFill>
                <a:latin typeface="Times New Roman" panose="02020603050405020304" pitchFamily="1"/>
              </a:rPr>
              <a:t> processi interni,</a:t>
            </a:r>
            <a:r>
              <a:rPr lang="it-IT" sz="1750" spc="-10" dirty="0">
                <a:solidFill>
                  <a:srgbClr val="000000"/>
                </a:solidFill>
                <a:latin typeface="Times New Roman" panose="02020603050405020304" pitchFamily="1"/>
              </a:rPr>
              <a:t> sull'analisi dei processi conoscitivi. </a:t>
            </a:r>
          </a:p>
          <a:p>
            <a:pPr marL="45720" marR="0" indent="0" algn="l">
              <a:lnSpc>
                <a:spcPts val="2100"/>
              </a:lnSpc>
              <a:spcBef>
                <a:spcPts val="690"/>
              </a:spcBef>
              <a:spcAft>
                <a:spcPts val="0"/>
              </a:spcAft>
            </a:pPr>
            <a:r>
              <a:rPr lang="it-IT" sz="1750" spc="-10" dirty="0">
                <a:solidFill>
                  <a:srgbClr val="000000"/>
                </a:solidFill>
                <a:latin typeface="Times New Roman" panose="02020603050405020304" pitchFamily="1"/>
              </a:rPr>
              <a:t>Studia le</a:t>
            </a:r>
            <a:r>
              <a:rPr lang="it-IT" sz="1750" spc="-10" dirty="0">
                <a:solidFill>
                  <a:srgbClr val="FF0000"/>
                </a:solidFill>
                <a:latin typeface="Times New Roman" panose="02020603050405020304" pitchFamily="1"/>
              </a:rPr>
              <a:t> possibili forme delle conoscenze</a:t>
            </a:r>
            <a:r>
              <a:rPr lang="it-IT" sz="1750" spc="-10" dirty="0">
                <a:solidFill>
                  <a:srgbClr val="000000"/>
                </a:solidFill>
                <a:latin typeface="Times New Roman" panose="02020603050405020304" pitchFamily="1"/>
              </a:rPr>
              <a:t> che la nostra mente è capace di operare. </a:t>
            </a:r>
          </a:p>
          <a:p>
            <a:pPr marL="45720" marR="0" indent="0" algn="l">
              <a:lnSpc>
                <a:spcPts val="2100"/>
              </a:lnSpc>
              <a:spcBef>
                <a:spcPts val="690"/>
              </a:spcBef>
              <a:spcAft>
                <a:spcPts val="0"/>
              </a:spcAft>
            </a:pPr>
            <a:r>
              <a:rPr lang="it-IT" sz="1750" spc="-10" dirty="0">
                <a:solidFill>
                  <a:srgbClr val="000000"/>
                </a:solidFill>
                <a:latin typeface="Times New Roman" panose="02020603050405020304" pitchFamily="1"/>
              </a:rPr>
              <a:t>Critica l'uso dell'introspezione per studiare l'attività della mente. </a:t>
            </a:r>
          </a:p>
          <a:p>
            <a:pPr marL="45720" marR="0" indent="0" algn="l">
              <a:lnSpc>
                <a:spcPts val="2100"/>
              </a:lnSpc>
              <a:spcBef>
                <a:spcPts val="685"/>
              </a:spcBef>
              <a:spcAft>
                <a:spcPts val="0"/>
              </a:spcAft>
            </a:pPr>
            <a:r>
              <a:rPr lang="it-IT" sz="1750" spc="-10" dirty="0">
                <a:solidFill>
                  <a:srgbClr val="000000"/>
                </a:solidFill>
                <a:latin typeface="Times New Roman" panose="02020603050405020304" pitchFamily="1"/>
              </a:rPr>
              <a:t>Unico oggetto di studio sono i</a:t>
            </a:r>
            <a:r>
              <a:rPr lang="it-IT" sz="1750" spc="-10" dirty="0">
                <a:solidFill>
                  <a:srgbClr val="FF0000"/>
                </a:solidFill>
                <a:latin typeface="Times New Roman" panose="02020603050405020304" pitchFamily="1"/>
              </a:rPr>
              <a:t> comportamenti osservabili. </a:t>
            </a:r>
          </a:p>
          <a:p>
            <a:pPr marL="45720" marR="1234440" indent="0" algn="l">
              <a:lnSpc>
                <a:spcPts val="2100"/>
              </a:lnSpc>
              <a:spcBef>
                <a:spcPts val="670"/>
              </a:spcBef>
              <a:spcAft>
                <a:spcPts val="0"/>
              </a:spcAft>
            </a:pP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La mente, la cui attività non è osservabile, è data da una serie di disposizioni comportamentali. </a:t>
            </a:r>
          </a:p>
          <a:p>
            <a:pPr marL="45720" marR="502920" indent="0" algn="l">
              <a:lnSpc>
                <a:spcPts val="2200"/>
              </a:lnSpc>
              <a:spcBef>
                <a:spcPts val="650"/>
              </a:spcBef>
              <a:spcAft>
                <a:spcPts val="0"/>
              </a:spcAft>
            </a:pP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La mente è entità non necessaria, non può essere ipotizzata come categoria di studio, perché non sperimentalmente osservabile nelle sue interne modificazioni. </a:t>
            </a:r>
          </a:p>
          <a:p>
            <a:pPr marL="45720" marR="320040" indent="0" algn="l">
              <a:lnSpc>
                <a:spcPts val="2200"/>
              </a:lnSpc>
              <a:spcBef>
                <a:spcPts val="610"/>
              </a:spcBef>
              <a:spcAft>
                <a:spcPts val="0"/>
              </a:spcAft>
            </a:pP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Studia il</a:t>
            </a:r>
            <a:r>
              <a:rPr lang="it-IT" sz="1750" spc="0" dirty="0">
                <a:solidFill>
                  <a:srgbClr val="FF0000"/>
                </a:solidFill>
                <a:latin typeface="Times New Roman" panose="02020603050405020304" pitchFamily="1"/>
              </a:rPr>
              <a:t> funzionamento della Mente,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 terzo elemento autonomo tra il comportamento e l'attività cerebrale. </a:t>
            </a:r>
          </a:p>
          <a:p>
            <a:pPr marL="45720" marR="228600" indent="0" algn="l">
              <a:lnSpc>
                <a:spcPts val="2200"/>
              </a:lnSpc>
              <a:spcBef>
                <a:spcPts val="605"/>
              </a:spcBef>
              <a:spcAft>
                <a:spcPts val="0"/>
              </a:spcAft>
            </a:pPr>
            <a:r>
              <a:rPr lang="it-IT" sz="1750" spc="0" dirty="0">
                <a:solidFill>
                  <a:srgbClr val="FF0000"/>
                </a:solidFill>
                <a:latin typeface="Times New Roman" panose="02020603050405020304" pitchFamily="1"/>
              </a:rPr>
              <a:t>L'operatività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 della</a:t>
            </a:r>
            <a:r>
              <a:rPr lang="it-IT" sz="1750" spc="0" dirty="0">
                <a:solidFill>
                  <a:srgbClr val="FF0000"/>
                </a:solidFill>
                <a:latin typeface="Times New Roman" panose="02020603050405020304" pitchFamily="1"/>
              </a:rPr>
              <a:t> mente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 è assimilata a quella di un software che elabora di continuo informazioni (input) provenienti dall'esterno producendo informazioni (output) che si traducono in</a:t>
            </a:r>
            <a:r>
              <a:rPr lang="it-IT" sz="1750" spc="0" dirty="0">
                <a:solidFill>
                  <a:srgbClr val="FF0000"/>
                </a:solidFill>
                <a:latin typeface="Times New Roman" panose="02020603050405020304" pitchFamily="1"/>
              </a:rPr>
              <a:t> rappresentazioni delle conoscenze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 dotate di significato, tra loro organizzate in reti proposizionali e cognitive. </a:t>
            </a:r>
          </a:p>
          <a:p>
            <a:pPr marL="45720" marR="0" indent="0" algn="l">
              <a:lnSpc>
                <a:spcPts val="2200"/>
              </a:lnSpc>
              <a:spcBef>
                <a:spcPts val="3385"/>
              </a:spcBef>
              <a:spcAft>
                <a:spcPts val="0"/>
              </a:spcAft>
            </a:pPr>
            <a:r>
              <a:rPr lang="it-IT" sz="1750" i="1" spc="0" dirty="0">
                <a:solidFill>
                  <a:srgbClr val="006FC0"/>
                </a:solidFill>
                <a:latin typeface="Times New Roman" panose="02020603050405020304" pitchFamily="1"/>
              </a:rPr>
              <a:t>IL COGNITIVISMO riconosce la validità dei lavori di PIAGET e BRUNER e ne integra le TEORIE.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egnaposto testo 240"/>
          <p:cNvSpPr>
            <a:spLocks noGrp="1"/>
          </p:cNvSpPr>
          <p:nvPr>
            <p:ph type="body" idx="10"/>
          </p:nvPr>
        </p:nvSpPr>
        <p:spPr>
          <a:xfrm>
            <a:off x="455930" y="533400"/>
            <a:ext cx="8318500" cy="60833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2225" rIns="0" bIns="0" anchor="t"/>
          <a:lstStyle/>
          <a:p>
            <a:pPr marL="0" marR="68580" indent="0" algn="r">
              <a:lnSpc>
                <a:spcPts val="2700"/>
              </a:lnSpc>
              <a:spcAft>
                <a:spcPts val="0"/>
              </a:spcAft>
            </a:pPr>
            <a:r>
              <a:rPr lang="it-IT" sz="2350" b="1" spc="25" dirty="0">
                <a:solidFill>
                  <a:schemeClr val="tx1"/>
                </a:solidFill>
                <a:latin typeface="Bookman Old Style" panose="02020603050405020304" pitchFamily="1"/>
              </a:rPr>
              <a:t>Una prospettiva cognitiva:HOWARD GARDNER </a:t>
            </a:r>
          </a:p>
          <a:p>
            <a:pPr marL="91440" marR="182880" indent="0" algn="l">
              <a:lnSpc>
                <a:spcPts val="2200"/>
              </a:lnSpc>
              <a:spcBef>
                <a:spcPts val="585"/>
              </a:spcBef>
              <a:spcAft>
                <a:spcPts val="0"/>
              </a:spcAft>
            </a:pPr>
            <a:r>
              <a:rPr lang="it-IT" sz="1600" spc="0" dirty="0">
                <a:solidFill>
                  <a:srgbClr val="000000"/>
                </a:solidFill>
                <a:latin typeface="Bookman Old Style" panose="02020603050405020304" pitchFamily="1"/>
              </a:rPr>
              <a:t>La teoria classica dell'intelligenza, basata sul presupposto che esista un fattore unitario, misurabile tramite il </a:t>
            </a:r>
            <a:r>
              <a:rPr lang="it-IT" sz="1600" b="1" spc="0" dirty="0">
                <a:solidFill>
                  <a:srgbClr val="000000"/>
                </a:solidFill>
                <a:latin typeface="Bookman Old Style" panose="02020603050405020304" pitchFamily="1"/>
              </a:rPr>
              <a:t>QI, </a:t>
            </a:r>
            <a:r>
              <a:rPr lang="it-IT" sz="1600" spc="0" dirty="0">
                <a:solidFill>
                  <a:srgbClr val="000000"/>
                </a:solidFill>
                <a:latin typeface="Bookman Old Style" panose="02020603050405020304" pitchFamily="1"/>
              </a:rPr>
              <a:t>è errata. </a:t>
            </a:r>
          </a:p>
          <a:p>
            <a:pPr marL="91440" marR="594360" indent="0" algn="l">
              <a:lnSpc>
                <a:spcPts val="2200"/>
              </a:lnSpc>
              <a:spcBef>
                <a:spcPts val="615"/>
              </a:spcBef>
              <a:spcAft>
                <a:spcPts val="0"/>
              </a:spcAft>
            </a:pPr>
            <a:r>
              <a:rPr lang="it-IT" sz="1600" spc="55" dirty="0">
                <a:solidFill>
                  <a:srgbClr val="000000"/>
                </a:solidFill>
                <a:latin typeface="Bookman Old Style" panose="02020603050405020304" pitchFamily="1"/>
              </a:rPr>
              <a:t>Esiste un numero variabile di facoltà relativamente indipendenti tra loro. </a:t>
            </a:r>
          </a:p>
          <a:p>
            <a:pPr marL="91440" marR="0" indent="0" algn="l">
              <a:lnSpc>
                <a:spcPts val="2000"/>
              </a:lnSpc>
              <a:spcBef>
                <a:spcPts val="720"/>
              </a:spcBef>
              <a:spcAft>
                <a:spcPts val="0"/>
              </a:spcAft>
            </a:pPr>
            <a:r>
              <a:rPr lang="it-IT" sz="1600" spc="95" dirty="0">
                <a:solidFill>
                  <a:srgbClr val="000000"/>
                </a:solidFill>
                <a:latin typeface="Bookman Old Style" panose="02020603050405020304" pitchFamily="1"/>
              </a:rPr>
              <a:t>Individua 9 differenti tipologie di intelligenza: </a:t>
            </a:r>
          </a:p>
          <a:p>
            <a:pPr marL="0" marR="0" indent="0" algn="ctr">
              <a:lnSpc>
                <a:spcPts val="1800"/>
              </a:lnSpc>
              <a:spcBef>
                <a:spcPts val="715"/>
              </a:spcBef>
              <a:spcAft>
                <a:spcPts val="0"/>
              </a:spcAft>
            </a:pPr>
            <a:r>
              <a:rPr lang="it-IT" sz="1600" b="1" spc="0" dirty="0">
                <a:solidFill>
                  <a:srgbClr val="006FC0"/>
                </a:solidFill>
                <a:latin typeface="Bookman Old Style" panose="02020603050405020304" pitchFamily="1"/>
              </a:rPr>
              <a:t>Intelligenza logico-matematica </a:t>
            </a:r>
          </a:p>
          <a:p>
            <a:pPr marL="0" marR="0" indent="0" algn="ctr">
              <a:lnSpc>
                <a:spcPts val="1800"/>
              </a:lnSpc>
              <a:spcBef>
                <a:spcPts val="675"/>
              </a:spcBef>
              <a:spcAft>
                <a:spcPts val="0"/>
              </a:spcAft>
            </a:pPr>
            <a:r>
              <a:rPr lang="it-IT" sz="1600" b="1" spc="0" dirty="0">
                <a:solidFill>
                  <a:srgbClr val="006FC0"/>
                </a:solidFill>
                <a:latin typeface="Bookman Old Style" panose="02020603050405020304" pitchFamily="1"/>
              </a:rPr>
              <a:t>2. Intelligenza linguistica </a:t>
            </a:r>
          </a:p>
          <a:p>
            <a:pPr marL="2606040" marR="0" indent="594360" algn="l">
              <a:lnSpc>
                <a:spcPts val="1800"/>
              </a:lnSpc>
              <a:spcBef>
                <a:spcPts val="670"/>
              </a:spcBef>
              <a:spcAft>
                <a:spcPts val="0"/>
              </a:spcAft>
              <a:buFont typeface="Bookman Old Style"/>
              <a:buAutoNum type="arabicPeriod" startAt="3"/>
            </a:pPr>
            <a:r>
              <a:rPr lang="it-IT" sz="1600" b="1" spc="0" dirty="0">
                <a:solidFill>
                  <a:srgbClr val="006FC0"/>
                </a:solidFill>
                <a:latin typeface="Bookman Old Style" panose="02020603050405020304" pitchFamily="1"/>
              </a:rPr>
              <a:t>Intelligenza spaziale </a:t>
            </a:r>
          </a:p>
          <a:p>
            <a:pPr marL="2606040" marR="0" indent="548640" algn="l">
              <a:lnSpc>
                <a:spcPts val="1800"/>
              </a:lnSpc>
              <a:spcBef>
                <a:spcPts val="675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 dirty="0">
                <a:solidFill>
                  <a:srgbClr val="006FC0"/>
                </a:solidFill>
                <a:latin typeface="Bookman Old Style" panose="02020603050405020304" pitchFamily="1"/>
              </a:rPr>
              <a:t>Intelligenza musicale </a:t>
            </a:r>
          </a:p>
          <a:p>
            <a:pPr marL="2606040" marR="0" indent="457200" algn="l">
              <a:lnSpc>
                <a:spcPts val="1800"/>
              </a:lnSpc>
              <a:spcBef>
                <a:spcPts val="680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 dirty="0">
                <a:solidFill>
                  <a:srgbClr val="006FC0"/>
                </a:solidFill>
                <a:latin typeface="Bookman Old Style" panose="02020603050405020304" pitchFamily="1"/>
              </a:rPr>
              <a:t>Intelligenza </a:t>
            </a:r>
            <a:r>
              <a:rPr lang="it-IT" sz="1600" b="1" spc="0" dirty="0" err="1">
                <a:solidFill>
                  <a:srgbClr val="006FC0"/>
                </a:solidFill>
                <a:latin typeface="Bookman Old Style" panose="02020603050405020304" pitchFamily="1"/>
              </a:rPr>
              <a:t>cinestetica</a:t>
            </a:r>
            <a:r>
              <a:rPr lang="it-IT" sz="1600" b="1" spc="0" dirty="0">
                <a:solidFill>
                  <a:srgbClr val="006FC0"/>
                </a:solidFill>
                <a:latin typeface="Bookman Old Style" panose="02020603050405020304" pitchFamily="1"/>
              </a:rPr>
              <a:t> </a:t>
            </a:r>
          </a:p>
          <a:p>
            <a:pPr marL="2606040" marR="0" indent="274320" algn="l">
              <a:lnSpc>
                <a:spcPts val="1800"/>
              </a:lnSpc>
              <a:spcBef>
                <a:spcPts val="695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 dirty="0">
                <a:solidFill>
                  <a:srgbClr val="006FC0"/>
                </a:solidFill>
                <a:latin typeface="Bookman Old Style" panose="02020603050405020304" pitchFamily="1"/>
              </a:rPr>
              <a:t>Intelligenza </a:t>
            </a:r>
            <a:r>
              <a:rPr lang="it-IT" sz="1600" b="1" spc="0" dirty="0" err="1">
                <a:solidFill>
                  <a:srgbClr val="006FC0"/>
                </a:solidFill>
                <a:latin typeface="Bookman Old Style" panose="02020603050405020304" pitchFamily="1"/>
              </a:rPr>
              <a:t>intrapersonale</a:t>
            </a:r>
            <a:r>
              <a:rPr lang="it-IT" sz="1600" b="1" spc="0" dirty="0">
                <a:solidFill>
                  <a:srgbClr val="006FC0"/>
                </a:solidFill>
                <a:latin typeface="Bookman Old Style" panose="02020603050405020304" pitchFamily="1"/>
              </a:rPr>
              <a:t> </a:t>
            </a:r>
          </a:p>
          <a:p>
            <a:pPr marL="2606040" marR="0" indent="274320" algn="l">
              <a:lnSpc>
                <a:spcPts val="1800"/>
              </a:lnSpc>
              <a:spcBef>
                <a:spcPts val="675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 dirty="0">
                <a:solidFill>
                  <a:srgbClr val="006FC0"/>
                </a:solidFill>
                <a:latin typeface="Bookman Old Style" panose="02020603050405020304" pitchFamily="1"/>
              </a:rPr>
              <a:t>Intelligenza interpersonale </a:t>
            </a:r>
          </a:p>
          <a:p>
            <a:pPr marL="2606040" marR="0" indent="365760" algn="l">
              <a:lnSpc>
                <a:spcPts val="1800"/>
              </a:lnSpc>
              <a:spcBef>
                <a:spcPts val="680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 dirty="0">
                <a:solidFill>
                  <a:srgbClr val="006FC0"/>
                </a:solidFill>
                <a:latin typeface="Bookman Old Style" panose="02020603050405020304" pitchFamily="1"/>
              </a:rPr>
              <a:t>Intelligenza naturalistica </a:t>
            </a:r>
          </a:p>
          <a:p>
            <a:pPr marL="2606040" marR="0" indent="411480" algn="l">
              <a:lnSpc>
                <a:spcPts val="1800"/>
              </a:lnSpc>
              <a:spcBef>
                <a:spcPts val="675"/>
              </a:spcBef>
              <a:spcAft>
                <a:spcPts val="0"/>
              </a:spcAft>
              <a:buFont typeface="Bookman Old Style"/>
              <a:buAutoNum type="arabicPeriod"/>
            </a:pPr>
            <a:r>
              <a:rPr lang="it-IT" sz="1600" b="1" spc="0" dirty="0">
                <a:solidFill>
                  <a:srgbClr val="006FC0"/>
                </a:solidFill>
                <a:latin typeface="Bookman Old Style" panose="02020603050405020304" pitchFamily="1"/>
              </a:rPr>
              <a:t>Intelligenza esistenziale </a:t>
            </a:r>
          </a:p>
          <a:p>
            <a:pPr marL="0" marR="0" indent="0" algn="ctr">
              <a:lnSpc>
                <a:spcPts val="2200"/>
              </a:lnSpc>
              <a:spcBef>
                <a:spcPts val="3340"/>
              </a:spcBef>
              <a:spcAft>
                <a:spcPts val="0"/>
              </a:spcAft>
            </a:pPr>
            <a:r>
              <a:rPr lang="it-IT" sz="1600" i="1" spc="0" dirty="0">
                <a:solidFill>
                  <a:srgbClr val="00AF50"/>
                </a:solidFill>
                <a:latin typeface="Bookman Old Style" panose="02020603050405020304" pitchFamily="1"/>
              </a:rPr>
              <a:t>La teoria delle intelligenze multiple comporta che i diversi tipi di </a:t>
            </a:r>
            <a:r>
              <a:t/>
            </a:r>
            <a:br/>
            <a:r>
              <a:rPr lang="it-IT" sz="1600" i="1" spc="0" dirty="0">
                <a:solidFill>
                  <a:srgbClr val="00AF50"/>
                </a:solidFill>
                <a:latin typeface="Bookman Old Style" panose="02020603050405020304" pitchFamily="1"/>
              </a:rPr>
              <a:t>intelligenza siano presenti in tutti gli esseri umani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egnaposto testo 243"/>
          <p:cNvSpPr>
            <a:spLocks noGrp="1"/>
          </p:cNvSpPr>
          <p:nvPr>
            <p:ph type="body" idx="10"/>
          </p:nvPr>
        </p:nvSpPr>
        <p:spPr>
          <a:xfrm>
            <a:off x="774065" y="254000"/>
            <a:ext cx="7594600" cy="720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800"/>
              </a:lnSpc>
              <a:spcAft>
                <a:spcPts val="1870"/>
              </a:spcAft>
            </a:pPr>
            <a:r>
              <a:rPr lang="it-IT" sz="3250" b="1" spc="10" dirty="0">
                <a:solidFill>
                  <a:schemeClr val="tx1"/>
                </a:solidFill>
                <a:latin typeface="Times New Roman" panose="02020603050405020304" pitchFamily="1"/>
              </a:rPr>
              <a:t>La teoria psicoanalitica di Freud </a:t>
            </a:r>
          </a:p>
        </p:txBody>
      </p:sp>
      <p:sp>
        <p:nvSpPr>
          <p:cNvPr id="245" name="Segnaposto testo 244"/>
          <p:cNvSpPr>
            <a:spLocks noGrp="1"/>
          </p:cNvSpPr>
          <p:nvPr>
            <p:ph type="body" idx="10"/>
          </p:nvPr>
        </p:nvSpPr>
        <p:spPr>
          <a:xfrm>
            <a:off x="774065" y="974090"/>
            <a:ext cx="7594600" cy="56426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r">
              <a:lnSpc>
                <a:spcPts val="1800"/>
              </a:lnSpc>
              <a:spcAft>
                <a:spcPts val="0"/>
              </a:spcAft>
            </a:pPr>
            <a:r>
              <a:rPr lang="it-IT" sz="1600" b="1" spc="0" dirty="0">
                <a:solidFill>
                  <a:srgbClr val="FF0000"/>
                </a:solidFill>
                <a:latin typeface="Times New Roman" panose="02020603050405020304" pitchFamily="1"/>
              </a:rPr>
              <a:t>Sigmund Freud (1856-1939) </a:t>
            </a:r>
          </a:p>
          <a:p>
            <a:pPr marL="0" marR="0" indent="0" algn="l">
              <a:lnSpc>
                <a:spcPts val="1800"/>
              </a:lnSpc>
              <a:spcBef>
                <a:spcPts val="685"/>
              </a:spcBef>
              <a:spcAft>
                <a:spcPts val="0"/>
              </a:spcAft>
            </a:pPr>
            <a:r>
              <a:rPr lang="it-IT" sz="1600" spc="5" dirty="0">
                <a:solidFill>
                  <a:srgbClr val="000000"/>
                </a:solidFill>
                <a:latin typeface="Times New Roman" panose="02020603050405020304" pitchFamily="1"/>
              </a:rPr>
              <a:t>Ha introdotto il termine PSICOANALISI che evidenzia : </a:t>
            </a:r>
          </a:p>
          <a:p>
            <a:pPr marL="0" marR="0" indent="0" algn="just">
              <a:lnSpc>
                <a:spcPts val="1900"/>
              </a:lnSpc>
              <a:spcBef>
                <a:spcPts val="3120"/>
              </a:spcBef>
              <a:spcAft>
                <a:spcPts val="0"/>
              </a:spcAft>
            </a:pP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Un</a:t>
            </a:r>
            <a:r>
              <a:rPr lang="it-IT" sz="1600" spc="0" dirty="0">
                <a:solidFill>
                  <a:srgbClr val="FF0000"/>
                </a:solidFill>
                <a:latin typeface="Times New Roman" panose="02020603050405020304" pitchFamily="1"/>
              </a:rPr>
              <a:t> metodo d'indagine</a:t>
            </a: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 per lo studio dei processi psichici in generale e di quelli di cui l'individuo non è consapevole. </a:t>
            </a:r>
          </a:p>
          <a:p>
            <a:pPr marL="0" marR="0" indent="0" algn="just">
              <a:lnSpc>
                <a:spcPts val="1900"/>
              </a:lnSpc>
              <a:spcBef>
                <a:spcPts val="3130"/>
              </a:spcBef>
              <a:spcAft>
                <a:spcPts val="0"/>
              </a:spcAft>
            </a:pP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Una</a:t>
            </a:r>
            <a:r>
              <a:rPr lang="it-IT" sz="1600" spc="0" dirty="0">
                <a:solidFill>
                  <a:srgbClr val="FF0000"/>
                </a:solidFill>
                <a:latin typeface="Times New Roman" panose="02020603050405020304" pitchFamily="1"/>
              </a:rPr>
              <a:t> tecnica terapeutica</a:t>
            </a: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 focalizzata sulla presa di coscienza (da parte del soggetto) dei </a:t>
            </a:r>
            <a:r>
              <a:rPr lang="it-IT" sz="1600" spc="0" dirty="0">
                <a:solidFill>
                  <a:srgbClr val="FF0000"/>
                </a:solidFill>
                <a:latin typeface="Times New Roman" panose="02020603050405020304" pitchFamily="1"/>
              </a:rPr>
              <a:t>contenuti mentali inconsci</a:t>
            </a: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 e degli effetti che questi hanno sul comportamento. </a:t>
            </a:r>
          </a:p>
          <a:p>
            <a:pPr marL="228600" marR="0" indent="0" algn="l">
              <a:lnSpc>
                <a:spcPts val="1800"/>
              </a:lnSpc>
              <a:spcBef>
                <a:spcPts val="3185"/>
              </a:spcBef>
              <a:spcAft>
                <a:spcPts val="0"/>
              </a:spcAft>
            </a:pP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Una</a:t>
            </a:r>
            <a:r>
              <a:rPr lang="it-IT" sz="1600" spc="0" dirty="0">
                <a:solidFill>
                  <a:srgbClr val="FF0000"/>
                </a:solidFill>
                <a:latin typeface="Times New Roman" panose="02020603050405020304" pitchFamily="1"/>
              </a:rPr>
              <a:t> teoria generale del funzionamento psichico</a:t>
            </a: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 ottenuto con la sistematizzazione </a:t>
            </a:r>
          </a:p>
          <a:p>
            <a:pPr marL="0" marR="0" indent="0" algn="just">
              <a:lnSpc>
                <a:spcPts val="1900"/>
              </a:lnSpc>
              <a:spcBef>
                <a:spcPts val="605"/>
              </a:spcBef>
              <a:spcAft>
                <a:spcPts val="0"/>
              </a:spcAft>
            </a:pP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delle conoscenze ricavate tramite l'esperienza terapeutica e l'utilizzo del metodo psicoanalitico anche al di fuori della psicopatologia. </a:t>
            </a:r>
          </a:p>
          <a:p>
            <a:pPr marL="0" marR="0" indent="0" algn="just">
              <a:lnSpc>
                <a:spcPts val="1900"/>
              </a:lnSpc>
              <a:spcBef>
                <a:spcPts val="3120"/>
              </a:spcBef>
              <a:spcAft>
                <a:spcPts val="0"/>
              </a:spcAft>
            </a:pP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La psicoanalisi può portare alla luce</a:t>
            </a:r>
            <a:r>
              <a:rPr lang="it-IT" sz="1600" spc="0" dirty="0">
                <a:solidFill>
                  <a:srgbClr val="FF0000"/>
                </a:solidFill>
                <a:latin typeface="Times New Roman" panose="02020603050405020304" pitchFamily="1"/>
              </a:rPr>
              <a:t> meccanismi di difesa inconsci</a:t>
            </a: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 e dalla loro elaborazione riportare equilibrio nella struttura della personalità.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egnaposto testo 247"/>
          <p:cNvSpPr>
            <a:spLocks noGrp="1"/>
          </p:cNvSpPr>
          <p:nvPr>
            <p:ph type="body" idx="10"/>
          </p:nvPr>
        </p:nvSpPr>
        <p:spPr>
          <a:xfrm>
            <a:off x="393700" y="546100"/>
            <a:ext cx="8341360" cy="58769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6510" rIns="0" bIns="0" anchor="t"/>
          <a:lstStyle/>
          <a:p>
            <a:pPr marL="0" marR="0" indent="0" algn="r">
              <a:lnSpc>
                <a:spcPts val="3100"/>
              </a:lnSpc>
              <a:spcAft>
                <a:spcPts val="0"/>
              </a:spcAft>
            </a:pPr>
            <a:r>
              <a:rPr lang="it-IT" sz="2750" b="1" spc="45" dirty="0">
                <a:solidFill>
                  <a:schemeClr val="tx1"/>
                </a:solidFill>
                <a:latin typeface="Times New Roman" panose="02020603050405020304" pitchFamily="1"/>
              </a:rPr>
              <a:t>Metodo psicoanalitico </a:t>
            </a:r>
          </a:p>
          <a:p>
            <a:pPr marL="320040" marR="0" indent="0" algn="l">
              <a:lnSpc>
                <a:spcPts val="2700"/>
              </a:lnSpc>
              <a:spcBef>
                <a:spcPts val="830"/>
              </a:spcBef>
              <a:spcAft>
                <a:spcPts val="0"/>
              </a:spcAft>
            </a:pPr>
            <a:r>
              <a:rPr lang="it-IT" sz="2350" b="1" spc="0" dirty="0">
                <a:solidFill>
                  <a:srgbClr val="006FC0"/>
                </a:solidFill>
                <a:latin typeface="Times New Roman" panose="02020603050405020304" pitchFamily="1"/>
              </a:rPr>
              <a:t>Metodo delle associazioni libere:</a:t>
            </a: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 consiste nel riferire verbalmente </a:t>
            </a:r>
          </a:p>
          <a:p>
            <a:pPr marL="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all'analista ciò che si pensa, lasciando fluire i pensieri liberamente (metodo </a:t>
            </a:r>
          </a:p>
          <a:p>
            <a:pPr marL="0" marR="0" indent="0" algn="l">
              <a:lnSpc>
                <a:spcPts val="2300"/>
              </a:lnSpc>
              <a:spcBef>
                <a:spcPts val="145"/>
              </a:spcBef>
              <a:spcAft>
                <a:spcPts val="0"/>
              </a:spcAft>
            </a:pP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ideato da Freud stesso) </a:t>
            </a:r>
          </a:p>
          <a:p>
            <a:pPr marL="320040" marR="0" indent="0" algn="l">
              <a:lnSpc>
                <a:spcPts val="2700"/>
              </a:lnSpc>
              <a:spcBef>
                <a:spcPts val="4295"/>
              </a:spcBef>
              <a:spcAft>
                <a:spcPts val="0"/>
              </a:spcAft>
            </a:pPr>
            <a:r>
              <a:rPr lang="it-IT" sz="2350" b="1" spc="5" dirty="0">
                <a:solidFill>
                  <a:srgbClr val="006FC0"/>
                </a:solidFill>
                <a:latin typeface="Times New Roman" panose="02020603050405020304" pitchFamily="1"/>
              </a:rPr>
              <a:t>Analisi dei sogni:</a:t>
            </a:r>
            <a:r>
              <a:rPr lang="it-IT" sz="2000" spc="5" dirty="0">
                <a:solidFill>
                  <a:srgbClr val="000000"/>
                </a:solidFill>
                <a:latin typeface="Times New Roman" panose="02020603050405020304" pitchFamily="1"/>
              </a:rPr>
              <a:t> consiste nel riferire all'analista il sogno e commentarlo </a:t>
            </a:r>
          </a:p>
          <a:p>
            <a:pPr marL="0" marR="0" indent="0" algn="l">
              <a:lnSpc>
                <a:spcPts val="2300"/>
              </a:lnSpc>
              <a:spcBef>
                <a:spcPts val="110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(l'interpretazione parte prima di tutto dal paziente stesso) </a:t>
            </a:r>
          </a:p>
          <a:p>
            <a:pPr marL="320040" marR="0" indent="0" algn="l">
              <a:lnSpc>
                <a:spcPts val="2700"/>
              </a:lnSpc>
              <a:spcBef>
                <a:spcPts val="4310"/>
              </a:spcBef>
              <a:spcAft>
                <a:spcPts val="0"/>
              </a:spcAft>
            </a:pPr>
            <a:r>
              <a:rPr lang="it-IT" sz="2350" b="1" spc="0" dirty="0">
                <a:solidFill>
                  <a:srgbClr val="006FC0"/>
                </a:solidFill>
                <a:latin typeface="Times New Roman" panose="02020603050405020304" pitchFamily="1"/>
              </a:rPr>
              <a:t>Transfert:</a:t>
            </a: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 si intende la particolare relazione che si costruisce tra paziente e </a:t>
            </a:r>
          </a:p>
          <a:p>
            <a:pPr marL="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it-IT" sz="2000" spc="15" dirty="0">
                <a:solidFill>
                  <a:srgbClr val="000000"/>
                </a:solidFill>
                <a:latin typeface="Times New Roman" panose="02020603050405020304" pitchFamily="1"/>
              </a:rPr>
              <a:t>analista. Porta il paziente ad esprimere liberamente i propri sentimenti come se </a:t>
            </a:r>
          </a:p>
          <a:p>
            <a:pPr marL="0" marR="0" indent="0" algn="l">
              <a:lnSpc>
                <a:spcPts val="2300"/>
              </a:lnSpc>
              <a:spcBef>
                <a:spcPts val="135"/>
              </a:spcBef>
              <a:spcAft>
                <a:spcPts val="0"/>
              </a:spcAft>
            </a:pPr>
            <a:r>
              <a:rPr lang="it-IT" sz="2000" spc="75" dirty="0">
                <a:solidFill>
                  <a:srgbClr val="000000"/>
                </a:solidFill>
                <a:latin typeface="Times New Roman" panose="02020603050405020304" pitchFamily="1"/>
              </a:rPr>
              <a:t>fosse di fronte ad un genitore, in tal modo l'analista scopre la natura delle </a:t>
            </a:r>
          </a:p>
          <a:p>
            <a:pPr marL="0" marR="0" indent="0" algn="l">
              <a:lnSpc>
                <a:spcPts val="2300"/>
              </a:lnSpc>
              <a:spcBef>
                <a:spcPts val="120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relazioni che il paziente realizza con i propri genitori. </a:t>
            </a:r>
          </a:p>
          <a:p>
            <a:pPr marL="0" marR="0" indent="0" algn="l">
              <a:lnSpc>
                <a:spcPts val="2300"/>
              </a:lnSpc>
              <a:spcBef>
                <a:spcPts val="3750"/>
              </a:spcBef>
              <a:spcAft>
                <a:spcPts val="0"/>
              </a:spcAft>
            </a:pPr>
            <a:r>
              <a:rPr lang="it-IT" sz="2000" i="1" spc="0" dirty="0">
                <a:solidFill>
                  <a:srgbClr val="FF0000"/>
                </a:solidFill>
                <a:latin typeface="Times New Roman" panose="02020603050405020304" pitchFamily="1"/>
              </a:rPr>
              <a:t>A scuola tale prospettiva è presente nella costruzione della relazione educativa e </a:t>
            </a:r>
          </a:p>
          <a:p>
            <a:pPr marL="0" marR="0" indent="0" algn="l">
              <a:lnSpc>
                <a:spcPts val="2300"/>
              </a:lnSpc>
              <a:spcBef>
                <a:spcPts val="120"/>
              </a:spcBef>
              <a:spcAft>
                <a:spcPts val="2815"/>
              </a:spcAft>
            </a:pPr>
            <a:r>
              <a:rPr lang="it-IT" sz="2000" i="1" spc="0" dirty="0">
                <a:solidFill>
                  <a:srgbClr val="FF0000"/>
                </a:solidFill>
                <a:latin typeface="Times New Roman" panose="02020603050405020304" pitchFamily="1"/>
              </a:rPr>
              <a:t>sottende la dimensione processuale dell'apprendimento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egnaposto testo 252"/>
          <p:cNvSpPr>
            <a:spLocks noGrp="1"/>
          </p:cNvSpPr>
          <p:nvPr>
            <p:ph type="body" idx="10"/>
          </p:nvPr>
        </p:nvSpPr>
        <p:spPr>
          <a:xfrm>
            <a:off x="336550" y="285728"/>
            <a:ext cx="8341360" cy="992527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>
            <a:normAutofit fontScale="95000"/>
          </a:bodyPr>
          <a:lstStyle/>
          <a:p>
            <a:pPr marL="2880360" marR="0" indent="0" algn="l">
              <a:lnSpc>
                <a:spcPts val="3600"/>
              </a:lnSpc>
              <a:spcAft>
                <a:spcPts val="2340"/>
              </a:spcAft>
            </a:pPr>
            <a:r>
              <a:rPr lang="it-IT" sz="3150" b="1" spc="5" dirty="0">
                <a:solidFill>
                  <a:schemeClr val="tx1"/>
                </a:solidFill>
                <a:latin typeface="Times New Roman" panose="02020603050405020304" pitchFamily="1"/>
              </a:rPr>
              <a:t>Alcuni studiosi di riferimento </a:t>
            </a:r>
          </a:p>
        </p:txBody>
      </p:sp>
      <p:sp>
        <p:nvSpPr>
          <p:cNvPr id="254" name="Segnaposto testo 253"/>
          <p:cNvSpPr>
            <a:spLocks noGrp="1"/>
          </p:cNvSpPr>
          <p:nvPr>
            <p:ph type="body" idx="10"/>
          </p:nvPr>
        </p:nvSpPr>
        <p:spPr>
          <a:xfrm>
            <a:off x="214282" y="785794"/>
            <a:ext cx="8501122" cy="5805506"/>
          </a:xfrm>
          <a:prstGeom prst="rect">
            <a:avLst/>
          </a:prstGeom>
          <a:noFill/>
          <a:ln w="0" cmpd="sng">
            <a:solidFill>
              <a:schemeClr val="tx1"/>
            </a:solidFill>
            <a:prstDash val="solid"/>
          </a:ln>
        </p:spPr>
        <p:txBody>
          <a:bodyPr vert="horz" lIns="0" tIns="635" rIns="0" bIns="0" anchor="t"/>
          <a:lstStyle/>
          <a:p>
            <a:pPr marL="91440" marR="91440" indent="0" algn="just">
              <a:lnSpc>
                <a:spcPts val="2200"/>
              </a:lnSpc>
              <a:spcAft>
                <a:spcPts val="0"/>
              </a:spcAft>
            </a:pPr>
            <a:r>
              <a:rPr lang="it-IT" sz="1750" b="1" u="sng" spc="0" dirty="0">
                <a:solidFill>
                  <a:srgbClr val="000000"/>
                </a:solidFill>
                <a:latin typeface="Times New Roman" panose="02020603050405020304" pitchFamily="1"/>
              </a:rPr>
              <a:t>Jean </a:t>
            </a:r>
            <a:r>
              <a:rPr lang="it-IT" sz="1750" b="1" u="sng" spc="0" dirty="0" err="1">
                <a:solidFill>
                  <a:srgbClr val="000000"/>
                </a:solidFill>
                <a:latin typeface="Times New Roman" panose="02020603050405020304" pitchFamily="1"/>
              </a:rPr>
              <a:t>Piaget</a:t>
            </a:r>
            <a:r>
              <a:rPr lang="it-IT" sz="1750" b="1" u="sng" spc="0" dirty="0">
                <a:solidFill>
                  <a:srgbClr val="000000"/>
                </a:solidFill>
                <a:latin typeface="Times New Roman" panose="02020603050405020304" pitchFamily="1"/>
              </a:rPr>
              <a:t>:</a:t>
            </a:r>
            <a:r>
              <a:rPr lang="it-IT" sz="1750" b="1" spc="0" dirty="0">
                <a:solidFill>
                  <a:srgbClr val="000000"/>
                </a:solidFill>
                <a:latin typeface="Times New Roman" panose="02020603050405020304" pitchFamily="1"/>
              </a:rPr>
              <a:t> psicologo dell'età evolutiva, 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a cui la pedagogia contemporanea deve una </a:t>
            </a:r>
            <a:r>
              <a:rPr lang="it-IT" sz="1750" spc="0" dirty="0" smtClean="0">
                <a:solidFill>
                  <a:srgbClr val="FF0000"/>
                </a:solidFill>
                <a:latin typeface="Times New Roman" panose="02020603050405020304" pitchFamily="1"/>
              </a:rPr>
              <a:t>nuova </a:t>
            </a:r>
            <a:r>
              <a:rPr lang="it-IT" sz="1750" spc="0" dirty="0">
                <a:solidFill>
                  <a:srgbClr val="FF0000"/>
                </a:solidFill>
                <a:latin typeface="Times New Roman" panose="02020603050405020304" pitchFamily="1"/>
              </a:rPr>
              <a:t>concezione della mente infantile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 e l'individuazione delle sue strutture cognitive, elementi necessari per impostare un'educazione del pensiero che tenga conto, nel lavoro didattico, delle effettive capacità, linguistiche e logiche, del bambino. Il suo apporto consiste nell'aver dato consistenza concreta e scientifica all'idea della pedagogia moderna circa la specificità della natura infantile che nei suoi modi di pensare , agire, parlare, è profondamente diversa da quella dell'adulto. </a:t>
            </a:r>
            <a:r>
              <a:rPr lang="it-IT" sz="1750" spc="0" dirty="0" smtClean="0">
                <a:solidFill>
                  <a:srgbClr val="000000"/>
                </a:solidFill>
                <a:latin typeface="Times New Roman" panose="02020603050405020304" pitchFamily="1"/>
              </a:rPr>
              <a:t>Secondo </a:t>
            </a:r>
            <a:r>
              <a:rPr lang="it-IT" sz="1750" spc="0" dirty="0" err="1">
                <a:solidFill>
                  <a:srgbClr val="000000"/>
                </a:solidFill>
                <a:latin typeface="Times New Roman" panose="02020603050405020304" pitchFamily="1"/>
              </a:rPr>
              <a:t>Piaget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, lo sviluppo cognitivo percorre una serie invariabile di 4 stadi correlati con l'età diversi l'uno </a:t>
            </a:r>
            <a:r>
              <a:rPr lang="it-IT" sz="1750" spc="0" dirty="0" smtClean="0">
                <a:solidFill>
                  <a:srgbClr val="000000"/>
                </a:solidFill>
                <a:latin typeface="Times New Roman" panose="02020603050405020304" pitchFamily="1"/>
              </a:rPr>
              <a:t>dall'altro </a:t>
            </a:r>
          </a:p>
          <a:p>
            <a:pPr marL="434340" marR="91440" indent="-342900" algn="just">
              <a:lnSpc>
                <a:spcPts val="2200"/>
              </a:lnSpc>
              <a:spcAft>
                <a:spcPts val="0"/>
              </a:spcAft>
              <a:buAutoNum type="arabicPeriod"/>
            </a:pPr>
            <a:r>
              <a:rPr lang="it-IT" sz="1750" spc="0" dirty="0" smtClean="0">
                <a:solidFill>
                  <a:srgbClr val="000000"/>
                </a:solidFill>
                <a:latin typeface="Times New Roman" panose="02020603050405020304" pitchFamily="1"/>
              </a:rPr>
              <a:t>nel 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corso dello</a:t>
            </a:r>
            <a:r>
              <a:rPr lang="it-IT" sz="1750" b="1" spc="0" dirty="0">
                <a:solidFill>
                  <a:srgbClr val="006FC0"/>
                </a:solidFill>
                <a:latin typeface="Times New Roman" panose="02020603050405020304" pitchFamily="1"/>
              </a:rPr>
              <a:t> stadio senso-motorio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 (da O a 3) il bambino usa le esperienze sensoriali e motorie per comprendere il mondo circostante; </a:t>
            </a:r>
            <a:endParaRPr lang="it-IT" sz="1750" spc="0" dirty="0" smtClean="0">
              <a:solidFill>
                <a:srgbClr val="000000"/>
              </a:solidFill>
              <a:latin typeface="Times New Roman" panose="02020603050405020304" pitchFamily="1"/>
            </a:endParaRPr>
          </a:p>
          <a:p>
            <a:pPr marL="434340" marR="91440" indent="-342900" algn="just">
              <a:lnSpc>
                <a:spcPts val="2200"/>
              </a:lnSpc>
              <a:spcAft>
                <a:spcPts val="0"/>
              </a:spcAft>
              <a:buAutoNum type="arabicPeriod"/>
            </a:pPr>
            <a:r>
              <a:rPr lang="it-IT" sz="1750" b="1" spc="0" dirty="0" smtClean="0">
                <a:solidFill>
                  <a:srgbClr val="000000"/>
                </a:solidFill>
                <a:latin typeface="Times New Roman" panose="02020603050405020304" pitchFamily="1"/>
              </a:rPr>
              <a:t>2</a:t>
            </a:r>
            <a:r>
              <a:rPr lang="it-IT" sz="1750" b="1" spc="0" dirty="0">
                <a:solidFill>
                  <a:srgbClr val="000000"/>
                </a:solidFill>
                <a:latin typeface="Times New Roman" panose="02020603050405020304" pitchFamily="1"/>
              </a:rPr>
              <a:t>. 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lo stadio</a:t>
            </a:r>
            <a:r>
              <a:rPr lang="it-IT" sz="1750" b="1" spc="0" dirty="0">
                <a:solidFill>
                  <a:srgbClr val="006FC0"/>
                </a:solidFill>
                <a:latin typeface="Times New Roman" panose="02020603050405020304" pitchFamily="1"/>
              </a:rPr>
              <a:t> pre-operatorio o intuitivo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 (3-7) è caratterizzato dal fatto che il bambino conquista il pensiero simbolico, che trova espressione nel linguaggio; </a:t>
            </a:r>
            <a:endParaRPr lang="it-IT" sz="1750" spc="0" dirty="0" smtClean="0">
              <a:solidFill>
                <a:srgbClr val="000000"/>
              </a:solidFill>
              <a:latin typeface="Times New Roman" panose="02020603050405020304" pitchFamily="1"/>
            </a:endParaRPr>
          </a:p>
          <a:p>
            <a:pPr marL="434340" marR="91440" indent="-342900" algn="just">
              <a:lnSpc>
                <a:spcPts val="2200"/>
              </a:lnSpc>
              <a:spcAft>
                <a:spcPts val="0"/>
              </a:spcAft>
              <a:buAutoNum type="arabicPeriod"/>
            </a:pPr>
            <a:r>
              <a:rPr lang="it-IT" sz="1750" b="1" spc="0" dirty="0" smtClean="0">
                <a:solidFill>
                  <a:srgbClr val="000000"/>
                </a:solidFill>
                <a:latin typeface="Times New Roman" panose="02020603050405020304" pitchFamily="1"/>
              </a:rPr>
              <a:t>3</a:t>
            </a:r>
            <a:r>
              <a:rPr lang="it-IT" sz="1750" b="1" spc="0" dirty="0">
                <a:solidFill>
                  <a:srgbClr val="000000"/>
                </a:solidFill>
                <a:latin typeface="Times New Roman" panose="02020603050405020304" pitchFamily="1"/>
              </a:rPr>
              <a:t>. 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stadio </a:t>
            </a:r>
            <a:r>
              <a:rPr lang="it-IT" sz="1750" b="1" spc="0" dirty="0" err="1">
                <a:solidFill>
                  <a:srgbClr val="006FC0"/>
                </a:solidFill>
                <a:latin typeface="Times New Roman" panose="02020603050405020304" pitchFamily="1"/>
              </a:rPr>
              <a:t>operatorio-concreto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 (7-11), compare la capacità di usare la logica per spiegare i concetti </a:t>
            </a:r>
            <a:r>
              <a:rPr lang="it-IT" sz="1750" spc="0" dirty="0" smtClean="0">
                <a:solidFill>
                  <a:srgbClr val="000000"/>
                </a:solidFill>
                <a:latin typeface="Times New Roman" panose="02020603050405020304" pitchFamily="1"/>
              </a:rPr>
              <a:t>fondamentali</a:t>
            </a:r>
          </a:p>
          <a:p>
            <a:pPr marL="434340" marR="91440" indent="-342900" algn="just">
              <a:lnSpc>
                <a:spcPts val="2200"/>
              </a:lnSpc>
              <a:spcAft>
                <a:spcPts val="0"/>
              </a:spcAft>
              <a:buAutoNum type="arabicPeriod"/>
            </a:pPr>
            <a:r>
              <a:rPr lang="it-IT" sz="1750" spc="0" dirty="0" smtClean="0">
                <a:solidFill>
                  <a:srgbClr val="000000"/>
                </a:solidFill>
                <a:latin typeface="Times New Roman" panose="02020603050405020304" pitchFamily="1"/>
              </a:rPr>
              <a:t>; </a:t>
            </a:r>
            <a:r>
              <a:rPr lang="it-IT" sz="1750" b="1" spc="0" dirty="0">
                <a:solidFill>
                  <a:srgbClr val="000000"/>
                </a:solidFill>
                <a:latin typeface="Times New Roman" panose="02020603050405020304" pitchFamily="1"/>
              </a:rPr>
              <a:t>4. 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stadio</a:t>
            </a:r>
            <a:r>
              <a:rPr lang="it-IT" sz="1750" b="1" spc="0" dirty="0">
                <a:solidFill>
                  <a:srgbClr val="006FC0"/>
                </a:solidFill>
                <a:latin typeface="Times New Roman" panose="02020603050405020304" pitchFamily="1"/>
              </a:rPr>
              <a:t> </a:t>
            </a:r>
            <a:r>
              <a:rPr lang="it-IT" sz="1750" b="1" spc="0" dirty="0" err="1">
                <a:solidFill>
                  <a:srgbClr val="006FC0"/>
                </a:solidFill>
                <a:latin typeface="Times New Roman" panose="02020603050405020304" pitchFamily="1"/>
              </a:rPr>
              <a:t>ipotetico-deduttivo</a:t>
            </a:r>
            <a:r>
              <a:rPr lang="it-IT" sz="1750" spc="0" dirty="0">
                <a:solidFill>
                  <a:srgbClr val="000000"/>
                </a:solidFill>
                <a:latin typeface="Times New Roman" panose="02020603050405020304" pitchFamily="1"/>
              </a:rPr>
              <a:t> (11-14), l'adolescente è in grado di pensare in termini astratti e ipotetici. </a:t>
            </a:r>
          </a:p>
          <a:p>
            <a:pPr marL="91440" marR="91440" indent="0" algn="just">
              <a:lnSpc>
                <a:spcPts val="2100"/>
              </a:lnSpc>
              <a:spcBef>
                <a:spcPts val="620"/>
              </a:spcBef>
              <a:spcAft>
                <a:spcPts val="0"/>
              </a:spcAft>
            </a:pPr>
            <a:r>
              <a:rPr lang="it-IT" sz="1750" b="1" i="1" spc="0" dirty="0">
                <a:solidFill>
                  <a:srgbClr val="006600"/>
                </a:solidFill>
                <a:latin typeface="Times New Roman" panose="02020603050405020304" pitchFamily="1"/>
              </a:rPr>
              <a:t>Per </a:t>
            </a:r>
            <a:r>
              <a:rPr lang="it-IT" sz="1750" b="1" i="1" spc="0" dirty="0" err="1">
                <a:solidFill>
                  <a:srgbClr val="006600"/>
                </a:solidFill>
                <a:latin typeface="Times New Roman" panose="02020603050405020304" pitchFamily="1"/>
              </a:rPr>
              <a:t>Piaget</a:t>
            </a:r>
            <a:r>
              <a:rPr lang="it-IT" sz="1750" b="1" i="1" spc="0" dirty="0">
                <a:solidFill>
                  <a:srgbClr val="006600"/>
                </a:solidFill>
                <a:latin typeface="Times New Roman" panose="02020603050405020304" pitchFamily="1"/>
              </a:rPr>
              <a:t>, l'educatore occorre possieda una preparazione psicologica (scientifica) e sappia utilizzare questa conoscenza ideando un insieme di tecniche da sperimentare e adattare personalmente.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egnaposto testo 263"/>
          <p:cNvSpPr>
            <a:spLocks noGrp="1"/>
          </p:cNvSpPr>
          <p:nvPr>
            <p:ph type="body" idx="10"/>
          </p:nvPr>
        </p:nvSpPr>
        <p:spPr>
          <a:xfrm>
            <a:off x="419735" y="1130300"/>
            <a:ext cx="8177530" cy="4648835"/>
          </a:xfrm>
          <a:prstGeom prst="rect">
            <a:avLst/>
          </a:prstGeom>
          <a:noFill/>
          <a:ln w="8890" cmpd="sng">
            <a:solidFill>
              <a:srgbClr val="CC33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65" name="Segnaposto testo 264"/>
          <p:cNvSpPr>
            <a:spLocks noGrp="1"/>
          </p:cNvSpPr>
          <p:nvPr>
            <p:ph type="body" idx="10"/>
          </p:nvPr>
        </p:nvSpPr>
        <p:spPr>
          <a:xfrm>
            <a:off x="470535" y="1130300"/>
            <a:ext cx="8126730" cy="46488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6045" rIns="0" bIns="0" anchor="t"/>
          <a:lstStyle/>
          <a:p>
            <a:pPr marL="49530" marR="0" indent="274320" algn="just">
              <a:lnSpc>
                <a:spcPts val="2100"/>
              </a:lnSpc>
              <a:spcAft>
                <a:spcPts val="0"/>
              </a:spcAft>
              <a:buFont typeface="Times New Roman"/>
              <a:buChar char="4"/>
            </a:pPr>
            <a:r>
              <a:rPr lang="it-IT" sz="2000" b="1" u="sng" spc="0">
                <a:solidFill>
                  <a:srgbClr val="000000"/>
                </a:solidFill>
                <a:latin typeface="Times New Roman" panose="02020603050405020304" pitchFamily="1"/>
              </a:rPr>
              <a:t>Lev Semenovic Vygotskij:</a:t>
            </a:r>
            <a:r>
              <a:rPr lang="it-IT" sz="2000" b="1" spc="0">
                <a:solidFill>
                  <a:srgbClr val="000000"/>
                </a:solidFill>
                <a:latin typeface="Times New Roman" panose="02020603050405020304" pitchFamily="1"/>
              </a:rPr>
              <a:t> psicologo sovietico, </a:t>
            </a: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ha studiato sia i problemi </a:t>
            </a:r>
          </a:p>
          <a:p>
            <a:pPr marL="4953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degli handicappati sia quelli dell'apprendimento scolastico, sottolineando la </a:t>
            </a:r>
          </a:p>
          <a:p>
            <a:pPr marL="4953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spc="15">
                <a:solidFill>
                  <a:srgbClr val="FF0000"/>
                </a:solidFill>
                <a:latin typeface="Times New Roman" panose="02020603050405020304" pitchFamily="1"/>
              </a:rPr>
              <a:t>centralità della creatività,</a:t>
            </a:r>
            <a:r>
              <a:rPr lang="it-IT" sz="2000" spc="15">
                <a:solidFill>
                  <a:srgbClr val="000000"/>
                </a:solidFill>
                <a:latin typeface="Times New Roman" panose="02020603050405020304" pitchFamily="1"/>
              </a:rPr>
              <a:t> l'importanza del</a:t>
            </a:r>
            <a:r>
              <a:rPr lang="it-IT" sz="2000" spc="15">
                <a:solidFill>
                  <a:srgbClr val="FF0000"/>
                </a:solidFill>
                <a:latin typeface="Times New Roman" panose="02020603050405020304" pitchFamily="1"/>
              </a:rPr>
              <a:t> gioco</a:t>
            </a:r>
            <a:r>
              <a:rPr lang="it-IT" sz="2000" spc="15">
                <a:solidFill>
                  <a:srgbClr val="000000"/>
                </a:solidFill>
                <a:latin typeface="Times New Roman" panose="02020603050405020304" pitchFamily="1"/>
              </a:rPr>
              <a:t> e</a:t>
            </a:r>
            <a:r>
              <a:rPr lang="it-IT" sz="2000" spc="15">
                <a:solidFill>
                  <a:srgbClr val="CC3300"/>
                </a:solidFill>
                <a:latin typeface="Times New Roman" panose="02020603050405020304" pitchFamily="1"/>
              </a:rPr>
              <a:t> dell'immaginazione</a:t>
            </a:r>
            <a:r>
              <a:rPr lang="it-IT" sz="2000" spc="15">
                <a:solidFill>
                  <a:srgbClr val="000000"/>
                </a:solidFill>
                <a:latin typeface="Times New Roman" panose="02020603050405020304" pitchFamily="1"/>
              </a:rPr>
              <a:t> ed </a:t>
            </a:r>
          </a:p>
          <a:p>
            <a:pPr marL="49530" marR="0" indent="0" algn="just">
              <a:lnSpc>
                <a:spcPts val="2400"/>
              </a:lnSpc>
              <a:spcBef>
                <a:spcPts val="15"/>
              </a:spcBef>
              <a:spcAft>
                <a:spcPts val="0"/>
              </a:spcAft>
            </a:pPr>
            <a:r>
              <a:rPr lang="it-IT" sz="2000" spc="55">
                <a:solidFill>
                  <a:srgbClr val="000000"/>
                </a:solidFill>
                <a:latin typeface="Times New Roman" panose="02020603050405020304" pitchFamily="1"/>
              </a:rPr>
              <a:t>evidenziando la funzione cruciale che occupa la scuola nello sviluppo </a:t>
            </a:r>
          </a:p>
          <a:p>
            <a:pPr marL="49530" marR="0" indent="0" algn="just">
              <a:lnSpc>
                <a:spcPts val="2400"/>
              </a:lnSpc>
              <a:spcBef>
                <a:spcPts val="5"/>
              </a:spcBef>
              <a:spcAft>
                <a:spcPts val="0"/>
              </a:spcAft>
            </a:pPr>
            <a:r>
              <a:rPr lang="it-IT" sz="2000" spc="-35">
                <a:solidFill>
                  <a:srgbClr val="000000"/>
                </a:solidFill>
                <a:latin typeface="Times New Roman" panose="02020603050405020304" pitchFamily="1"/>
              </a:rPr>
              <a:t>cognitivo del bambino. Fonda il cognitivismo. </a:t>
            </a:r>
          </a:p>
          <a:p>
            <a:pPr marL="49530" marR="0" indent="320040" algn="just">
              <a:lnSpc>
                <a:spcPts val="2100"/>
              </a:lnSpc>
              <a:spcBef>
                <a:spcPts val="3925"/>
              </a:spcBef>
              <a:spcAft>
                <a:spcPts val="0"/>
              </a:spcAft>
              <a:buFont typeface="Times New Roman"/>
              <a:buChar char="4"/>
              <a:tabLst>
                <a:tab pos="8001000" algn="r"/>
              </a:tabLst>
            </a:pPr>
            <a:r>
              <a:rPr lang="it-IT" sz="2000" b="1" u="sng" spc="0">
                <a:solidFill>
                  <a:srgbClr val="000000"/>
                </a:solidFill>
                <a:latin typeface="Times New Roman" panose="02020603050405020304" pitchFamily="1"/>
              </a:rPr>
              <a:t>Jerome Sevmour Bruner:</a:t>
            </a:r>
            <a:r>
              <a:rPr lang="it-IT" sz="100" spc="0">
                <a:solidFill>
                  <a:srgbClr val="000000"/>
                </a:solidFill>
                <a:latin typeface="Times New Roman" panose="02020603050405020304" pitchFamily="1"/>
              </a:rPr>
              <a:t> </a:t>
            </a:r>
            <a:r>
              <a:rPr lang="it-IT" sz="2000" spc="0">
                <a:solidFill>
                  <a:srgbClr val="000000"/>
                </a:solidFill>
                <a:latin typeface="Times New Roman" panose="02020603050405020304" pitchFamily="1"/>
              </a:rPr>
              <a:t>psicopedagogista, individua tre traiettorie </a:t>
            </a:r>
          </a:p>
          <a:p>
            <a:pPr marL="49530" marR="0" indent="0" algn="just">
              <a:lnSpc>
                <a:spcPts val="2400"/>
              </a:lnSpc>
              <a:spcBef>
                <a:spcPts val="30"/>
              </a:spcBef>
              <a:spcAft>
                <a:spcPts val="0"/>
              </a:spcAft>
            </a:pPr>
            <a:r>
              <a:rPr lang="it-IT" sz="2000" spc="-20">
                <a:solidFill>
                  <a:srgbClr val="000000"/>
                </a:solidFill>
                <a:latin typeface="Times New Roman" panose="02020603050405020304" pitchFamily="1"/>
              </a:rPr>
              <a:t>dell'insegnamento nei diversi stadi dello sviluppo infantile:</a:t>
            </a:r>
            <a:r>
              <a:rPr lang="it-IT" sz="2000" b="1" spc="-25">
                <a:solidFill>
                  <a:srgbClr val="006FC0"/>
                </a:solidFill>
                <a:latin typeface="Times New Roman" panose="02020603050405020304" pitchFamily="1"/>
              </a:rPr>
              <a:t> azione</a:t>
            </a:r>
            <a:r>
              <a:rPr lang="it-IT" sz="2000" spc="-20">
                <a:solidFill>
                  <a:srgbClr val="000000"/>
                </a:solidFill>
                <a:latin typeface="Times New Roman" panose="02020603050405020304" pitchFamily="1"/>
              </a:rPr>
              <a:t> (attraverso </a:t>
            </a:r>
          </a:p>
          <a:p>
            <a:pPr marL="4953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spc="-10">
                <a:solidFill>
                  <a:srgbClr val="000000"/>
                </a:solidFill>
                <a:latin typeface="Times New Roman" panose="02020603050405020304" pitchFamily="1"/>
              </a:rPr>
              <a:t>l'organizzazione visiva),</a:t>
            </a:r>
            <a:r>
              <a:rPr lang="it-IT" sz="2000" b="1" spc="-15">
                <a:solidFill>
                  <a:srgbClr val="006FC0"/>
                </a:solidFill>
                <a:latin typeface="Times New Roman" panose="02020603050405020304" pitchFamily="1"/>
              </a:rPr>
              <a:t> immaginazione</a:t>
            </a:r>
            <a:r>
              <a:rPr lang="it-IT" sz="2000" spc="-10">
                <a:solidFill>
                  <a:srgbClr val="000000"/>
                </a:solidFill>
                <a:latin typeface="Times New Roman" panose="02020603050405020304" pitchFamily="1"/>
              </a:rPr>
              <a:t> e</a:t>
            </a:r>
            <a:r>
              <a:rPr lang="it-IT" sz="2000" b="1" spc="-15">
                <a:solidFill>
                  <a:srgbClr val="006FC0"/>
                </a:solidFill>
                <a:latin typeface="Times New Roman" panose="02020603050405020304" pitchFamily="1"/>
              </a:rPr>
              <a:t> linguaggio simbolico. </a:t>
            </a:r>
          </a:p>
          <a:p>
            <a:pPr marL="49530" marR="0" indent="0" algn="just">
              <a:lnSpc>
                <a:spcPts val="2400"/>
              </a:lnSpc>
              <a:spcBef>
                <a:spcPts val="570"/>
              </a:spcBef>
              <a:spcAft>
                <a:spcPts val="0"/>
              </a:spcAft>
            </a:pPr>
            <a:r>
              <a:rPr lang="it-IT" sz="2000" spc="20">
                <a:solidFill>
                  <a:srgbClr val="000000"/>
                </a:solidFill>
                <a:latin typeface="Times New Roman" panose="02020603050405020304" pitchFamily="1"/>
              </a:rPr>
              <a:t>Sostiene che "tutto può essere insegnato a tutti in qualsiasi età" purché il </a:t>
            </a:r>
          </a:p>
          <a:p>
            <a:pPr marL="49530" marR="0" indent="0" algn="just">
              <a:lnSpc>
                <a:spcPts val="24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2000" spc="-10">
                <a:solidFill>
                  <a:srgbClr val="000000"/>
                </a:solidFill>
                <a:latin typeface="Times New Roman" panose="02020603050405020304" pitchFamily="1"/>
              </a:rPr>
              <a:t>contenuto dell'apprendimento sia presentato nelle forme di rappresentazione </a:t>
            </a:r>
          </a:p>
          <a:p>
            <a:pPr marL="49530" marR="0" indent="0" algn="just">
              <a:lnSpc>
                <a:spcPts val="24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2000" spc="-25">
                <a:solidFill>
                  <a:srgbClr val="000000"/>
                </a:solidFill>
                <a:latin typeface="Times New Roman" panose="02020603050405020304" pitchFamily="1"/>
              </a:rPr>
              <a:t>adeguate all'età e al grado di sviluppo psicologico dell'allievo. La scuola deve </a:t>
            </a:r>
          </a:p>
          <a:p>
            <a:pPr marL="4953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spc="-25">
                <a:solidFill>
                  <a:srgbClr val="000000"/>
                </a:solidFill>
                <a:latin typeface="Times New Roman" panose="02020603050405020304" pitchFamily="1"/>
              </a:rPr>
              <a:t>fornire strumenti e sviluppare capacità che rendano gli individui disponibili ad </a:t>
            </a:r>
          </a:p>
          <a:p>
            <a:pPr marL="49530" marR="0" indent="0" algn="just">
              <a:lnSpc>
                <a:spcPts val="2400"/>
              </a:lnSpc>
              <a:spcBef>
                <a:spcPts val="10"/>
              </a:spcBef>
              <a:spcAft>
                <a:spcPts val="685"/>
              </a:spcAft>
            </a:pPr>
            <a:r>
              <a:rPr lang="it-IT" sz="2000" spc="-25">
                <a:solidFill>
                  <a:srgbClr val="000000"/>
                </a:solidFill>
                <a:latin typeface="Times New Roman" panose="02020603050405020304" pitchFamily="1"/>
              </a:rPr>
              <a:t>apprendere. L'alunno va posto nella condizione di</a:t>
            </a:r>
            <a:r>
              <a:rPr lang="it-IT" sz="2000" spc="-25">
                <a:solidFill>
                  <a:srgbClr val="FF0000"/>
                </a:solidFill>
                <a:latin typeface="Times New Roman" panose="02020603050405020304" pitchFamily="1"/>
              </a:rPr>
              <a:t> "imparare ad imparare". </a:t>
            </a:r>
          </a:p>
        </p:txBody>
      </p:sp>
      <p:cxnSp>
        <p:nvCxnSpPr>
          <p:cNvPr id="267" name="Connettore 1 266"/>
          <p:cNvCxnSpPr/>
          <p:nvPr/>
        </p:nvCxnSpPr>
        <p:spPr>
          <a:xfrm>
            <a:off x="419735" y="1143000"/>
            <a:ext cx="361315" cy="0"/>
          </a:xfrm>
          <a:prstGeom prst="line">
            <a:avLst/>
          </a:prstGeom>
          <a:ln w="6350" cmpd="sng">
            <a:solidFill>
              <a:srgbClr val="CC3300"/>
            </a:solidFill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egnaposto testo 270"/>
          <p:cNvSpPr>
            <a:spLocks noGrp="1"/>
          </p:cNvSpPr>
          <p:nvPr>
            <p:ph type="body" idx="10"/>
          </p:nvPr>
        </p:nvSpPr>
        <p:spPr>
          <a:xfrm>
            <a:off x="868680" y="381000"/>
            <a:ext cx="7670800" cy="8051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985" rIns="0" bIns="0" anchor="t">
            <a:normAutofit fontScale="95000"/>
          </a:bodyPr>
          <a:lstStyle/>
          <a:p>
            <a:pPr marL="0" marR="0" indent="0" algn="r">
              <a:lnSpc>
                <a:spcPts val="4000"/>
              </a:lnSpc>
              <a:spcAft>
                <a:spcPts val="2265"/>
              </a:spcAft>
            </a:pPr>
            <a:r>
              <a:rPr lang="it-IT" sz="3500" b="1" spc="40" dirty="0">
                <a:solidFill>
                  <a:schemeClr val="tx1"/>
                </a:solidFill>
                <a:latin typeface="Times New Roman" panose="02020603050405020304" pitchFamily="1"/>
              </a:rPr>
              <a:t>Le nuove emergenze </a:t>
            </a:r>
          </a:p>
        </p:txBody>
      </p:sp>
      <p:sp>
        <p:nvSpPr>
          <p:cNvPr id="272" name="Segnaposto testo 271"/>
          <p:cNvSpPr>
            <a:spLocks noGrp="1"/>
          </p:cNvSpPr>
          <p:nvPr>
            <p:ph type="body" idx="10"/>
          </p:nvPr>
        </p:nvSpPr>
        <p:spPr>
          <a:xfrm>
            <a:off x="868680" y="1186180"/>
            <a:ext cx="7670800" cy="54305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100"/>
              </a:lnSpc>
              <a:spcAft>
                <a:spcPts val="0"/>
              </a:spcAft>
            </a:pPr>
            <a:r>
              <a:rPr lang="it-IT" sz="1850" b="1" i="1" spc="-20" dirty="0">
                <a:solidFill>
                  <a:srgbClr val="000000"/>
                </a:solidFill>
                <a:latin typeface="Times New Roman" panose="02020603050405020304" pitchFamily="1"/>
              </a:rPr>
              <a:t>comparse a partire dagli anni '80 </a:t>
            </a:r>
          </a:p>
          <a:p>
            <a:pPr marL="320040" marR="365760" indent="0" algn="just">
              <a:lnSpc>
                <a:spcPts val="2000"/>
              </a:lnSpc>
              <a:spcBef>
                <a:spcPts val="890"/>
              </a:spcBef>
              <a:spcAft>
                <a:spcPts val="0"/>
              </a:spcAft>
            </a:pPr>
            <a:r>
              <a:rPr lang="it-IT" sz="1850" b="1" u="sng" spc="0" dirty="0">
                <a:solidFill>
                  <a:srgbClr val="00AF50"/>
                </a:solidFill>
                <a:latin typeface="Times New Roman" panose="02020603050405020304" pitchFamily="1"/>
              </a:rPr>
              <a:t>Femminismo:</a:t>
            </a: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 i movimenti femministi tesi al riscatto sociale e all'affermazione politica delle donne, hanno posto al centro della riflessione pedagogica il problema del genere, per cui le donne si riappropriano della loro identità e del loro ruolo sociale.</a:t>
            </a:r>
            <a:r>
              <a:rPr lang="it-IT" sz="1600" spc="0" dirty="0">
                <a:solidFill>
                  <a:srgbClr val="00AF50"/>
                </a:solidFill>
                <a:latin typeface="Times New Roman" panose="02020603050405020304" pitchFamily="1"/>
              </a:rPr>
              <a:t> La pedagogia contemporanea ha dovuto ripensare in modo radicale le prassi educative e scolastiche. </a:t>
            </a:r>
          </a:p>
          <a:p>
            <a:pPr marL="320040" marR="365760" indent="320040" algn="just">
              <a:lnSpc>
                <a:spcPts val="2000"/>
              </a:lnSpc>
              <a:spcBef>
                <a:spcPts val="890"/>
              </a:spcBef>
              <a:spcAft>
                <a:spcPts val="0"/>
              </a:spcAft>
              <a:buFont typeface="Times New Roman"/>
              <a:buAutoNum type="arabicPeriod" startAt="2"/>
            </a:pPr>
            <a:r>
              <a:rPr lang="it-IT" sz="1850" b="1" u="sng" spc="0" dirty="0">
                <a:solidFill>
                  <a:srgbClr val="006FC0"/>
                </a:solidFill>
                <a:latin typeface="Times New Roman" panose="02020603050405020304" pitchFamily="1"/>
              </a:rPr>
              <a:t>Ecologia:</a:t>
            </a: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 la quale ha posto in rilievo nuovi valori esaltando un rapporto diverso tra uomo e ambiente. </a:t>
            </a:r>
          </a:p>
          <a:p>
            <a:pPr marL="320040" marR="365760" indent="320040" algn="just">
              <a:lnSpc>
                <a:spcPts val="2000"/>
              </a:lnSpc>
              <a:spcBef>
                <a:spcPts val="940"/>
              </a:spcBef>
              <a:spcAft>
                <a:spcPts val="0"/>
              </a:spcAft>
              <a:buFont typeface="Times New Roman"/>
              <a:buAutoNum type="arabicPeriod"/>
            </a:pPr>
            <a:r>
              <a:rPr lang="it-IT" sz="1850" b="1" u="sng" spc="0" dirty="0">
                <a:solidFill>
                  <a:srgbClr val="C00000"/>
                </a:solidFill>
                <a:latin typeface="Times New Roman" panose="02020603050405020304" pitchFamily="1"/>
              </a:rPr>
              <a:t>Intercultura:</a:t>
            </a: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 la vita sociale contemporanea è caratterizzata da vari movimenti di popoli, migrazioni e fusioni con altri popoli sollevando nuovi e complessi problemi educativi. La pedagogia si è dovuta attrezzare per la comprensione delle altre culture elaborando metodologie di dialogo e di apprendimento. </a:t>
            </a:r>
          </a:p>
          <a:p>
            <a:pPr marL="320040" marR="0" indent="320040" algn="just">
              <a:lnSpc>
                <a:spcPts val="2100"/>
              </a:lnSpc>
              <a:spcBef>
                <a:spcPts val="825"/>
              </a:spcBef>
              <a:spcAft>
                <a:spcPts val="0"/>
              </a:spcAft>
              <a:buFont typeface="Times New Roman"/>
              <a:buAutoNum type="arabicPeriod"/>
            </a:pPr>
            <a:r>
              <a:rPr lang="it-IT" sz="1850" b="1" spc="0" dirty="0">
                <a:solidFill>
                  <a:srgbClr val="B38707"/>
                </a:solidFill>
                <a:latin typeface="Times New Roman" panose="02020603050405020304" pitchFamily="1"/>
              </a:rPr>
              <a:t>Aumento eredito </a:t>
            </a:r>
            <a:r>
              <a:rPr lang="it-IT" sz="1600" b="1" spc="-5" dirty="0">
                <a:solidFill>
                  <a:srgbClr val="B38707"/>
                </a:solidFill>
                <a:latin typeface="Times New Roman" panose="02020603050405020304" pitchFamily="1"/>
              </a:rPr>
              <a:t>di </a:t>
            </a:r>
            <a:r>
              <a:rPr lang="it-IT" sz="1850" b="1" spc="0" dirty="0">
                <a:solidFill>
                  <a:srgbClr val="B38707"/>
                </a:solidFill>
                <a:latin typeface="Times New Roman" panose="02020603050405020304" pitchFamily="1"/>
              </a:rPr>
              <a:t>vita</a:t>
            </a:r>
            <a:r>
              <a:rPr lang="it-IT" sz="1850" b="1" spc="0" dirty="0">
                <a:solidFill>
                  <a:srgbClr val="000000"/>
                </a:solidFill>
                <a:latin typeface="Times New Roman" panose="02020603050405020304" pitchFamily="1"/>
              </a:rPr>
              <a:t> : </a:t>
            </a:r>
            <a:r>
              <a:rPr lang="it-IT" sz="1850" spc="0" dirty="0">
                <a:solidFill>
                  <a:srgbClr val="000000"/>
                </a:solidFill>
                <a:latin typeface="Times New Roman" panose="02020603050405020304" pitchFamily="1"/>
              </a:rPr>
              <a:t>riqualificare l'età adulta come un'età vitale e </a:t>
            </a:r>
          </a:p>
          <a:p>
            <a:pPr marL="320040" marR="365760" indent="0" algn="just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lang="it-IT" sz="1850" spc="0" dirty="0">
                <a:solidFill>
                  <a:srgbClr val="000000"/>
                </a:solidFill>
                <a:latin typeface="Times New Roman" panose="02020603050405020304" pitchFamily="1"/>
              </a:rPr>
              <a:t>attiva, stimolando interessi e impegni , ricollocandola nella vita sociale </a:t>
            </a:r>
            <a:r>
              <a:rPr lang="it-IT" sz="1600" spc="0" dirty="0">
                <a:solidFill>
                  <a:srgbClr val="000000"/>
                </a:solidFill>
                <a:latin typeface="Times New Roman" panose="02020603050405020304" pitchFamily="1"/>
              </a:rPr>
              <a:t>in una logica di continuo apprendimento.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egnaposto testo 274"/>
          <p:cNvSpPr>
            <a:spLocks noGrp="1"/>
          </p:cNvSpPr>
          <p:nvPr>
            <p:ph type="body" idx="10"/>
          </p:nvPr>
        </p:nvSpPr>
        <p:spPr>
          <a:xfrm>
            <a:off x="541655" y="596900"/>
            <a:ext cx="8177530" cy="5422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7500"/>
          </a:bodyPr>
          <a:lstStyle/>
          <a:p>
            <a:pPr marL="0" marR="91440" indent="0" algn="r">
              <a:lnSpc>
                <a:spcPts val="3900"/>
              </a:lnSpc>
              <a:spcAft>
                <a:spcPts val="310"/>
              </a:spcAft>
            </a:pPr>
            <a:r>
              <a:rPr lang="it-IT" sz="2900" b="1" spc="155" dirty="0">
                <a:solidFill>
                  <a:schemeClr val="tx1"/>
                </a:solidFill>
                <a:latin typeface="Tahoma" panose="02020603050405020304" pitchFamily="2"/>
              </a:rPr>
              <a:t>Nuove prospettive </a:t>
            </a:r>
          </a:p>
        </p:txBody>
      </p:sp>
      <p:sp>
        <p:nvSpPr>
          <p:cNvPr id="276" name="Segnaposto testo 275"/>
          <p:cNvSpPr>
            <a:spLocks noGrp="1"/>
          </p:cNvSpPr>
          <p:nvPr>
            <p:ph type="body" idx="10"/>
          </p:nvPr>
        </p:nvSpPr>
        <p:spPr>
          <a:xfrm>
            <a:off x="541655" y="1139190"/>
            <a:ext cx="8177530" cy="52838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65100" rIns="0" bIns="0" anchor="t">
            <a:normAutofit fontScale="97500"/>
          </a:bodyPr>
          <a:lstStyle/>
          <a:p>
            <a:pPr marL="274320" marR="0" indent="0" algn="just">
              <a:lnSpc>
                <a:spcPts val="3100"/>
              </a:lnSpc>
              <a:spcAft>
                <a:spcPts val="0"/>
              </a:spcAft>
            </a:pPr>
            <a:r>
              <a:rPr lang="it-IT" sz="2550" b="1" spc="25" dirty="0">
                <a:solidFill>
                  <a:srgbClr val="000000"/>
                </a:solidFill>
                <a:latin typeface="Times New Roman" panose="02020603050405020304" pitchFamily="1"/>
              </a:rPr>
              <a:t>Europa 2020 </a:t>
            </a:r>
          </a:p>
          <a:p>
            <a:pPr marL="45720" marR="0" indent="228600" algn="just">
              <a:lnSpc>
                <a:spcPts val="2700"/>
              </a:lnSpc>
              <a:spcBef>
                <a:spcPts val="4750"/>
              </a:spcBef>
              <a:spcAft>
                <a:spcPts val="0"/>
              </a:spcAft>
              <a:buFont typeface="Times New Roman"/>
              <a:buChar char="4"/>
            </a:pPr>
            <a:r>
              <a:rPr lang="it-IT" sz="2550" b="1" spc="15" dirty="0">
                <a:solidFill>
                  <a:srgbClr val="006FC0"/>
                </a:solidFill>
                <a:latin typeface="Times New Roman" panose="02020603050405020304" pitchFamily="1"/>
              </a:rPr>
              <a:t>Crescita intelligente:</a:t>
            </a:r>
            <a:r>
              <a:rPr lang="it-IT" sz="2550" spc="15" dirty="0">
                <a:solidFill>
                  <a:srgbClr val="000000"/>
                </a:solidFill>
                <a:latin typeface="Times New Roman" panose="02020603050405020304" pitchFamily="1"/>
              </a:rPr>
              <a:t> basata sulla conoscenza e </a:t>
            </a:r>
          </a:p>
          <a:p>
            <a:pPr marL="274320" marR="0" indent="0" algn="just">
              <a:lnSpc>
                <a:spcPts val="3000"/>
              </a:lnSpc>
              <a:spcBef>
                <a:spcPts val="115"/>
              </a:spcBef>
              <a:spcAft>
                <a:spcPts val="0"/>
              </a:spcAft>
            </a:pPr>
            <a:r>
              <a:rPr lang="it-IT" sz="2550" spc="35" dirty="0">
                <a:solidFill>
                  <a:srgbClr val="000000"/>
                </a:solidFill>
                <a:latin typeface="Times New Roman" panose="02020603050405020304" pitchFamily="1"/>
              </a:rPr>
              <a:t>sull'innovazione </a:t>
            </a:r>
          </a:p>
          <a:p>
            <a:pPr marL="274320" marR="0" indent="0" algn="just">
              <a:lnSpc>
                <a:spcPts val="3000"/>
              </a:lnSpc>
              <a:spcBef>
                <a:spcPts val="765"/>
              </a:spcBef>
              <a:spcAft>
                <a:spcPts val="0"/>
              </a:spcAft>
            </a:pPr>
            <a:r>
              <a:rPr lang="it-IT" sz="2550" b="1" spc="10" dirty="0">
                <a:solidFill>
                  <a:srgbClr val="006600"/>
                </a:solidFill>
                <a:latin typeface="Times New Roman" panose="02020603050405020304" pitchFamily="1"/>
              </a:rPr>
              <a:t>Crescita sostenibile:</a:t>
            </a:r>
            <a:r>
              <a:rPr lang="it-IT" sz="2550" spc="10" dirty="0">
                <a:solidFill>
                  <a:srgbClr val="000000"/>
                </a:solidFill>
                <a:latin typeface="Times New Roman" panose="02020603050405020304" pitchFamily="1"/>
              </a:rPr>
              <a:t> più efficiente rispetto alle risorse, </a:t>
            </a:r>
          </a:p>
          <a:p>
            <a:pPr marL="274320" marR="0" indent="0" algn="just">
              <a:lnSpc>
                <a:spcPts val="3000"/>
              </a:lnSpc>
              <a:spcBef>
                <a:spcPts val="115"/>
              </a:spcBef>
              <a:spcAft>
                <a:spcPts val="0"/>
              </a:spcAft>
            </a:pPr>
            <a:r>
              <a:rPr lang="it-IT" sz="2550" spc="20" dirty="0">
                <a:solidFill>
                  <a:srgbClr val="000000"/>
                </a:solidFill>
                <a:latin typeface="Times New Roman" panose="02020603050405020304" pitchFamily="1"/>
              </a:rPr>
              <a:t>più verde, più competitiva </a:t>
            </a:r>
          </a:p>
          <a:p>
            <a:pPr marL="45720" marR="0" indent="228600" algn="just">
              <a:lnSpc>
                <a:spcPts val="2700"/>
              </a:lnSpc>
              <a:spcBef>
                <a:spcPts val="1050"/>
              </a:spcBef>
              <a:spcAft>
                <a:spcPts val="0"/>
              </a:spcAft>
              <a:buFont typeface="Times New Roman"/>
              <a:buChar char="4"/>
            </a:pPr>
            <a:r>
              <a:rPr lang="it-IT" sz="2550" b="1" spc="15" dirty="0">
                <a:solidFill>
                  <a:srgbClr val="B38707"/>
                </a:solidFill>
                <a:latin typeface="Times New Roman" panose="02020603050405020304" pitchFamily="1"/>
              </a:rPr>
              <a:t>Crescita inclusiva:</a:t>
            </a:r>
            <a:r>
              <a:rPr lang="it-IT" sz="2550" spc="15" dirty="0">
                <a:solidFill>
                  <a:srgbClr val="000000"/>
                </a:solidFill>
                <a:latin typeface="Times New Roman" panose="02020603050405020304" pitchFamily="1"/>
              </a:rPr>
              <a:t> attenta alla coesione sociale e </a:t>
            </a:r>
          </a:p>
          <a:p>
            <a:pPr marL="274320" marR="0" indent="0" algn="just">
              <a:lnSpc>
                <a:spcPts val="3000"/>
              </a:lnSpc>
              <a:spcBef>
                <a:spcPts val="105"/>
              </a:spcBef>
              <a:spcAft>
                <a:spcPts val="12930"/>
              </a:spcAft>
            </a:pPr>
            <a:r>
              <a:rPr lang="it-IT" sz="2550" spc="10" dirty="0">
                <a:solidFill>
                  <a:srgbClr val="000000"/>
                </a:solidFill>
                <a:latin typeface="Times New Roman" panose="02020603050405020304" pitchFamily="1"/>
              </a:rPr>
              <a:t>territoriale </a:t>
            </a:r>
          </a:p>
        </p:txBody>
      </p:sp>
      <p:cxnSp>
        <p:nvCxnSpPr>
          <p:cNvPr id="278" name="Connettore 1 277"/>
          <p:cNvCxnSpPr/>
          <p:nvPr/>
        </p:nvCxnSpPr>
        <p:spPr>
          <a:xfrm>
            <a:off x="7857490" y="1143000"/>
            <a:ext cx="862330" cy="0"/>
          </a:xfrm>
          <a:prstGeom prst="line">
            <a:avLst/>
          </a:prstGeom>
          <a:ln w="6350">
            <a:solidFill>
              <a:srgbClr val="000000"/>
            </a:solidFill>
            <a:prstDash val="sysDash"/>
          </a:ln>
        </p:spPr>
      </p:cxnSp>
      <p:cxnSp>
        <p:nvCxnSpPr>
          <p:cNvPr id="279" name="Connettore 1 278"/>
          <p:cNvCxnSpPr/>
          <p:nvPr/>
        </p:nvCxnSpPr>
        <p:spPr>
          <a:xfrm>
            <a:off x="5855335" y="1143000"/>
            <a:ext cx="2845435" cy="0"/>
          </a:xfrm>
          <a:prstGeom prst="line">
            <a:avLst/>
          </a:prstGeom>
          <a:ln w="6350">
            <a:solidFill>
              <a:srgbClr val="000000"/>
            </a:solidFill>
            <a:prstDash val="sysDash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egnaposto testo 281"/>
          <p:cNvSpPr>
            <a:spLocks noGrp="1"/>
          </p:cNvSpPr>
          <p:nvPr>
            <p:ph type="body" idx="10"/>
          </p:nvPr>
        </p:nvSpPr>
        <p:spPr>
          <a:xfrm>
            <a:off x="311150" y="2571750"/>
            <a:ext cx="8177530" cy="37750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548640" marR="0" indent="0" algn="l">
              <a:lnSpc>
                <a:spcPts val="4300"/>
              </a:lnSpc>
              <a:spcAft>
                <a:spcPts val="0"/>
              </a:spcAft>
            </a:pPr>
            <a:r>
              <a:rPr lang="it-IT" sz="4000" b="1" spc="90" dirty="0">
                <a:solidFill>
                  <a:schemeClr val="tx1"/>
                </a:solidFill>
                <a:latin typeface="Garamond" panose="02020603050405020304" pitchFamily="1"/>
              </a:rPr>
              <a:t>Aspetti </a:t>
            </a:r>
            <a:r>
              <a:rPr lang="it-IT" sz="4000" b="1" spc="90" dirty="0" err="1">
                <a:solidFill>
                  <a:schemeClr val="tx1"/>
                </a:solidFill>
                <a:latin typeface="Garamond" panose="02020603050405020304" pitchFamily="1"/>
              </a:rPr>
              <a:t>metodologico-didattici</a:t>
            </a:r>
            <a:r>
              <a:rPr lang="it-IT" sz="4000" b="1" spc="90" dirty="0">
                <a:solidFill>
                  <a:schemeClr val="tx1"/>
                </a:solidFill>
                <a:latin typeface="Garamond" panose="02020603050405020304" pitchFamily="1"/>
              </a:rPr>
              <a:t> </a:t>
            </a:r>
          </a:p>
          <a:p>
            <a:pPr marL="548640" marR="0" indent="0" algn="l"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4000" b="1" spc="120" dirty="0">
                <a:solidFill>
                  <a:schemeClr val="tx1"/>
                </a:solidFill>
                <a:latin typeface="Garamond" panose="02020603050405020304" pitchFamily="1"/>
              </a:rPr>
              <a:t>derivati dagli studi delle scienze </a:t>
            </a:r>
          </a:p>
          <a:p>
            <a:pPr marL="548640" marR="0" indent="0" algn="l">
              <a:lnSpc>
                <a:spcPts val="4300"/>
              </a:lnSpc>
              <a:spcBef>
                <a:spcPts val="0"/>
              </a:spcBef>
              <a:spcAft>
                <a:spcPts val="16740"/>
              </a:spcAft>
            </a:pPr>
            <a:r>
              <a:rPr lang="it-IT" sz="4000" b="1" spc="75" dirty="0">
                <a:solidFill>
                  <a:schemeClr val="tx1"/>
                </a:solidFill>
                <a:latin typeface="Garamond" panose="02020603050405020304" pitchFamily="1"/>
              </a:rPr>
              <a:t>dell'educazione </a:t>
            </a:r>
          </a:p>
        </p:txBody>
      </p:sp>
      <p:cxnSp>
        <p:nvCxnSpPr>
          <p:cNvPr id="287" name="Connettore 1 286"/>
          <p:cNvCxnSpPr/>
          <p:nvPr/>
        </p:nvCxnSpPr>
        <p:spPr>
          <a:xfrm>
            <a:off x="5723890" y="6351905"/>
            <a:ext cx="2969895" cy="0"/>
          </a:xfrm>
          <a:prstGeom prst="line">
            <a:avLst/>
          </a:prstGeom>
          <a:ln w="8890">
            <a:solidFill>
              <a:srgbClr val="000000"/>
            </a:solidFill>
            <a:prstDash val="sysDash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047490" y="2106295"/>
            <a:ext cx="2606040" cy="1063625"/>
          </a:xfrm>
          <a:prstGeom prst="rect">
            <a:avLst/>
          </a:prstGeom>
        </p:spPr>
      </p:pic>
      <p:pic>
        <p:nvPicPr>
          <p:cNvPr id="297" name="Image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6205855" y="3864610"/>
            <a:ext cx="588010" cy="490855"/>
          </a:xfrm>
          <a:prstGeom prst="rect">
            <a:avLst/>
          </a:prstGeom>
        </p:spPr>
      </p:pic>
      <p:pic>
        <p:nvPicPr>
          <p:cNvPr id="298" name="Image.jpg"/>
          <p:cNvPicPr/>
          <p:nvPr/>
        </p:nvPicPr>
        <p:blipFill>
          <a:blip r:embed="rId4"/>
          <a:stretch>
            <a:fillRect/>
          </a:stretch>
        </p:blipFill>
        <p:spPr>
          <a:xfrm>
            <a:off x="6205855" y="5178425"/>
            <a:ext cx="478155" cy="585470"/>
          </a:xfrm>
          <a:prstGeom prst="rect">
            <a:avLst/>
          </a:prstGeom>
        </p:spPr>
      </p:pic>
      <p:sp>
        <p:nvSpPr>
          <p:cNvPr id="290" name="Segnaposto testo 289"/>
          <p:cNvSpPr>
            <a:spLocks noGrp="1"/>
          </p:cNvSpPr>
          <p:nvPr>
            <p:ph type="body" idx="10"/>
          </p:nvPr>
        </p:nvSpPr>
        <p:spPr>
          <a:xfrm>
            <a:off x="926465" y="152400"/>
            <a:ext cx="69723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/>
          <a:lstStyle/>
          <a:p>
            <a:pPr marL="0" marR="0" indent="0" algn="ctr">
              <a:lnSpc>
                <a:spcPts val="3600"/>
              </a:lnSpc>
              <a:spcAft>
                <a:spcPts val="0"/>
              </a:spcAft>
            </a:pPr>
            <a:r>
              <a:rPr lang="it-IT" sz="3150" b="1" i="1" spc="20" dirty="0">
                <a:solidFill>
                  <a:schemeClr val="tx1"/>
                </a:solidFill>
                <a:latin typeface="Times New Roman" panose="02020603050405020304" pitchFamily="1"/>
              </a:rPr>
              <a:t>Metodologie </a:t>
            </a:r>
            <a:r>
              <a:rPr lang="it-IT" sz="3150" b="1" spc="20" dirty="0" err="1">
                <a:solidFill>
                  <a:schemeClr val="tx1"/>
                </a:solidFill>
                <a:latin typeface="Times New Roman" panose="02020603050405020304" pitchFamily="1"/>
              </a:rPr>
              <a:t>DI</a:t>
            </a:r>
            <a:r>
              <a:rPr lang="it-IT" sz="3150" b="1" spc="20" dirty="0">
                <a:solidFill>
                  <a:schemeClr val="tx1"/>
                </a:solidFill>
                <a:latin typeface="Times New Roman" panose="02020603050405020304" pitchFamily="1"/>
              </a:rPr>
              <a:t> </a:t>
            </a:r>
            <a:r>
              <a:rPr lang="it-IT" sz="3150" b="1" spc="20" dirty="0" smtClean="0">
                <a:solidFill>
                  <a:schemeClr val="tx1"/>
                </a:solidFill>
                <a:latin typeface="Times New Roman" panose="02020603050405020304" pitchFamily="1"/>
              </a:rPr>
              <a:t>APPRENDIMENTO</a:t>
            </a:r>
            <a:endParaRPr lang="it-IT" sz="3150" b="1" i="1" spc="20" dirty="0">
              <a:solidFill>
                <a:schemeClr val="tx1"/>
              </a:solidFill>
              <a:latin typeface="Times New Roman" panose="02020603050405020304" pitchFamily="1"/>
            </a:endParaRPr>
          </a:p>
          <a:p>
            <a:pPr marL="0" marR="0" indent="0" algn="ctr">
              <a:lnSpc>
                <a:spcPts val="3600"/>
              </a:lnSpc>
              <a:spcBef>
                <a:spcPts val="225"/>
              </a:spcBef>
              <a:spcAft>
                <a:spcPts val="200"/>
              </a:spcAft>
            </a:pPr>
            <a:r>
              <a:rPr lang="it-IT" sz="3150" b="1" i="1" spc="5" dirty="0" smtClean="0">
                <a:solidFill>
                  <a:schemeClr val="tx1"/>
                </a:solidFill>
                <a:latin typeface="Times New Roman" panose="02020603050405020304" pitchFamily="1"/>
              </a:rPr>
              <a:t> a confronto</a:t>
            </a:r>
            <a:r>
              <a:rPr lang="it-IT" sz="3150" b="1" i="1" spc="5" dirty="0" smtClean="0">
                <a:solidFill>
                  <a:srgbClr val="FF0000"/>
                </a:solidFill>
                <a:latin typeface="Times New Roman" panose="02020603050405020304" pitchFamily="1"/>
              </a:rPr>
              <a:t> </a:t>
            </a:r>
            <a:endParaRPr lang="it-IT" sz="3150" b="1" i="1" spc="5" dirty="0">
              <a:solidFill>
                <a:srgbClr val="FF0000"/>
              </a:solidFill>
              <a:latin typeface="Times New Roman" panose="02020603050405020304" pitchFamily="1"/>
            </a:endParaRPr>
          </a:p>
        </p:txBody>
      </p:sp>
      <p:sp>
        <p:nvSpPr>
          <p:cNvPr id="291" name="Segnaposto testo 290"/>
          <p:cNvSpPr>
            <a:spLocks noGrp="1"/>
          </p:cNvSpPr>
          <p:nvPr>
            <p:ph type="body" idx="10"/>
          </p:nvPr>
        </p:nvSpPr>
        <p:spPr>
          <a:xfrm>
            <a:off x="926465" y="1139190"/>
            <a:ext cx="6972300" cy="9671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48335" rIns="0" bIns="0" anchor="t">
            <a:normAutofit/>
          </a:bodyPr>
          <a:lstStyle/>
          <a:p>
            <a:pPr marL="0" marR="0" indent="0" algn="l">
              <a:lnSpc>
                <a:spcPts val="2500"/>
              </a:lnSpc>
              <a:spcAft>
                <a:spcPts val="0"/>
              </a:spcAft>
            </a:pPr>
            <a:r>
              <a:rPr lang="it-IT" sz="2250" b="1" spc="-50" dirty="0">
                <a:solidFill>
                  <a:srgbClr val="000000"/>
                </a:solidFill>
                <a:latin typeface="Arial" panose="02020603050405020304" pitchFamily="2"/>
              </a:rPr>
              <a:t>PASSIVE </a:t>
            </a:r>
          </a:p>
        </p:txBody>
      </p:sp>
      <p:graphicFrame>
        <p:nvGraphicFramePr>
          <p:cNvPr id="296" name="table 296"/>
          <p:cNvGraphicFramePr>
            <a:graphicFrameLocks noGrp="1"/>
          </p:cNvGraphicFramePr>
          <p:nvPr/>
        </p:nvGraphicFramePr>
        <p:xfrm>
          <a:off x="457200" y="3834130"/>
          <a:ext cx="7281547" cy="2077730"/>
        </p:xfrm>
        <a:graphic>
          <a:graphicData uri="http://schemas.openxmlformats.org/drawingml/2006/table">
            <a:tbl>
              <a:tblPr/>
              <a:tblGrid>
                <a:gridCol w="2191385"/>
                <a:gridCol w="1200785"/>
                <a:gridCol w="219710"/>
                <a:gridCol w="208280"/>
                <a:gridCol w="208280"/>
                <a:gridCol w="25400"/>
                <a:gridCol w="1918348"/>
                <a:gridCol w="1309359"/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340"/>
                        </a:spcAft>
                      </a:pPr>
                      <a:r>
                        <a:rPr lang="it-IT" sz="1250" i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FARE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 rowSpan="2">
                  <a:txBody>
                    <a:bodyPr/>
                    <a:lstStyle/>
                    <a:p>
                      <a:pPr marL="0" marR="795655" indent="0" algn="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5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ATTIVE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314332">
                <a:tc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212121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212121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9085">
                <a:tc rowSpan="2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480060" indent="0" algn="r">
                        <a:lnSpc>
                          <a:spcPts val="1500"/>
                        </a:lnSpc>
                        <a:spcBef>
                          <a:spcPts val="1245"/>
                        </a:spcBef>
                        <a:spcAft>
                          <a:spcPts val="0"/>
                        </a:spcAft>
                      </a:pPr>
                      <a:r>
                        <a:rPr lang="it-IT" sz="125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CICLO </a:t>
                      </a:r>
                      <a:r>
                        <a:rPr lang="it-IT" sz="1250" b="1" spc="0" dirty="0" err="1" smtClean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DI</a:t>
                      </a:r>
                      <a:r>
                        <a:rPr lang="it-IT" sz="1250" b="1" spc="0" baseline="0" dirty="0" smtClean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  <a:r>
                        <a:rPr lang="it-IT" sz="1250" b="1" spc="0" dirty="0" smtClean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APPRENDIMENTO </a:t>
                      </a:r>
                      <a:r>
                        <a:rPr lang="it-IT" sz="125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ATTIVO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04143">
                <a:tc vMerge="1">
                  <a:txBody>
                    <a:bodyPr/>
                    <a:lstStyle/>
                    <a:p>
                      <a:pPr algn="l"/>
                      <a:endParaRPr lang="en-US" sz="100"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308610" indent="0" algn="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50" i="1" spc="0" dirty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1815"/>
                        </a:spcAft>
                      </a:pPr>
                      <a:r>
                        <a:rPr lang="it-IT" sz="1250" i="1" spc="0" dirty="0" smtClean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OSSERVARE</a:t>
                      </a:r>
                    </a:p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1815"/>
                        </a:spcAft>
                      </a:pPr>
                      <a:r>
                        <a:rPr lang="it-IT" sz="1100" spc="0" dirty="0" smtClean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RIFLETTERE</a:t>
                      </a:r>
                      <a:endParaRPr lang="it-IT" sz="1100" spc="0" dirty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419733"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marL="0" marR="308610" indent="0" algn="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50" i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PROGETTARE </a:t>
                      </a:r>
                    </a:p>
                    <a:p>
                      <a:pPr marL="1371600" marR="0" indent="0" algn="l">
                        <a:lnSpc>
                          <a:spcPts val="4200"/>
                        </a:lnSpc>
                        <a:spcBef>
                          <a:spcPts val="3005"/>
                        </a:spcBef>
                        <a:spcAft>
                          <a:spcPts val="365"/>
                        </a:spcAft>
                      </a:pPr>
                      <a:r>
                        <a:rPr lang="it-IT" sz="1250" i="1" spc="0" dirty="0" smtClean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  <a:endParaRPr lang="it-IT" sz="1250" i="1" spc="0" dirty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85470"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0" algn="l">
                        <a:lnSpc>
                          <a:spcPts val="1300"/>
                        </a:lnSpc>
                        <a:spcBef>
                          <a:spcPts val="3290"/>
                        </a:spcBef>
                        <a:spcAft>
                          <a:spcPts val="30"/>
                        </a:spcAft>
                      </a:pPr>
                      <a:r>
                        <a:rPr lang="it-IT" sz="1250" i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PENSARE </a:t>
                      </a:r>
                    </a:p>
                  </a:txBody>
                  <a:tcPr marL="0" marR="0" marT="0" marB="0" anchor="b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99" name="Segnaposto testo 298"/>
          <p:cNvSpPr>
            <a:spLocks noGrp="1"/>
          </p:cNvSpPr>
          <p:nvPr>
            <p:ph type="body" idx="10"/>
          </p:nvPr>
        </p:nvSpPr>
        <p:spPr>
          <a:xfrm>
            <a:off x="3233420" y="6432550"/>
            <a:ext cx="2844800" cy="1841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400"/>
              </a:lnSpc>
              <a:spcAft>
                <a:spcPts val="0"/>
              </a:spcAft>
            </a:pPr>
            <a:r>
              <a:rPr lang="it-IT" sz="1250" b="1" spc="-20" dirty="0">
                <a:solidFill>
                  <a:srgbClr val="000000"/>
                </a:solidFill>
                <a:latin typeface="Arial" panose="02020603050405020304" pitchFamily="2"/>
              </a:rPr>
              <a:t>2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452755" y="571500"/>
            <a:ext cx="8242300" cy="5676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970" rIns="0" bIns="0" anchor="t"/>
          <a:lstStyle/>
          <a:p>
            <a:pPr marL="0" marR="68580" indent="0" algn="r">
              <a:lnSpc>
                <a:spcPts val="4200"/>
              </a:lnSpc>
              <a:spcAft>
                <a:spcPts val="160"/>
              </a:spcAft>
            </a:pPr>
            <a:r>
              <a:rPr lang="it-IT" sz="3500" b="1" spc="40" dirty="0">
                <a:solidFill>
                  <a:schemeClr val="tx1"/>
                </a:solidFill>
                <a:latin typeface="Bookman Old Style" panose="02020603050405020304" pitchFamily="1"/>
              </a:rPr>
              <a:t>La psicologia dello sviluppo </a:t>
            </a:r>
          </a:p>
        </p:txBody>
      </p:sp>
      <p:sp>
        <p:nvSpPr>
          <p:cNvPr id="26" name="Segnaposto testo 25"/>
          <p:cNvSpPr>
            <a:spLocks noGrp="1"/>
          </p:cNvSpPr>
          <p:nvPr>
            <p:ph type="body" idx="10"/>
          </p:nvPr>
        </p:nvSpPr>
        <p:spPr>
          <a:xfrm>
            <a:off x="452755" y="1139190"/>
            <a:ext cx="8242300" cy="52076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68910" rIns="0" bIns="0" anchor="t">
            <a:normAutofit fontScale="75000" lnSpcReduction="20000"/>
          </a:bodyPr>
          <a:lstStyle/>
          <a:p>
            <a:pPr marL="137160" marR="0" indent="228600" algn="just">
              <a:lnSpc>
                <a:spcPts val="3500"/>
              </a:lnSpc>
              <a:spcAft>
                <a:spcPts val="0"/>
              </a:spcAft>
              <a:buFont typeface="Tahoma"/>
              <a:buChar char="4"/>
            </a:pPr>
            <a:r>
              <a:rPr lang="it-IT" sz="2600" b="1" u="sng" spc="95" dirty="0">
                <a:solidFill>
                  <a:schemeClr val="tx1"/>
                </a:solidFill>
                <a:latin typeface="Tahoma" panose="02020603050405020304" pitchFamily="2"/>
              </a:rPr>
              <a:t>Rappresenta l'evoluzione della psicologia </a:t>
            </a:r>
          </a:p>
          <a:p>
            <a:pPr marL="365760" marR="0" indent="0" algn="just">
              <a:lnSpc>
                <a:spcPts val="3600"/>
              </a:lnSpc>
              <a:spcBef>
                <a:spcPts val="285"/>
              </a:spcBef>
              <a:spcAft>
                <a:spcPts val="0"/>
              </a:spcAft>
            </a:pPr>
            <a:r>
              <a:rPr lang="it-IT" sz="2600" b="1" u="sng" spc="65" dirty="0">
                <a:solidFill>
                  <a:schemeClr val="tx1"/>
                </a:solidFill>
                <a:latin typeface="Tahoma" panose="02020603050405020304" pitchFamily="2"/>
              </a:rPr>
              <a:t>dell'età evolutiva </a:t>
            </a:r>
          </a:p>
          <a:p>
            <a:pPr marL="365760" marR="0" indent="0" algn="just">
              <a:lnSpc>
                <a:spcPts val="3600"/>
              </a:lnSpc>
              <a:spcBef>
                <a:spcPts val="860"/>
              </a:spcBef>
              <a:spcAft>
                <a:spcPts val="0"/>
              </a:spcAft>
            </a:pPr>
            <a:r>
              <a:rPr lang="it-IT" sz="2600" b="1" spc="95" dirty="0">
                <a:solidFill>
                  <a:srgbClr val="000000"/>
                </a:solidFill>
                <a:latin typeface="Tahoma" panose="02020603050405020304" pitchFamily="2"/>
              </a:rPr>
              <a:t>Studia l'evoluzione e lo sviluppo del </a:t>
            </a:r>
          </a:p>
          <a:p>
            <a:pPr marL="365760" marR="0" indent="0" algn="just">
              <a:lnSpc>
                <a:spcPts val="3600"/>
              </a:lnSpc>
              <a:spcBef>
                <a:spcPts val="300"/>
              </a:spcBef>
              <a:spcAft>
                <a:spcPts val="0"/>
              </a:spcAft>
            </a:pPr>
            <a:r>
              <a:rPr lang="it-IT" sz="2600" b="1" spc="90" dirty="0">
                <a:solidFill>
                  <a:srgbClr val="FF0000"/>
                </a:solidFill>
                <a:latin typeface="Tahoma" panose="02020603050405020304" pitchFamily="2"/>
              </a:rPr>
              <a:t>comportamento</a:t>
            </a:r>
            <a:r>
              <a:rPr lang="it-IT" sz="2600" b="1" spc="90" dirty="0">
                <a:solidFill>
                  <a:srgbClr val="000000"/>
                </a:solidFill>
                <a:latin typeface="Tahoma" panose="02020603050405020304" pitchFamily="2"/>
              </a:rPr>
              <a:t> umano, dalla nascita alla </a:t>
            </a:r>
          </a:p>
          <a:p>
            <a:pPr marL="365760" marR="0" indent="0" algn="just">
              <a:lnSpc>
                <a:spcPts val="3600"/>
              </a:lnSpc>
              <a:spcBef>
                <a:spcPts val="240"/>
              </a:spcBef>
              <a:spcAft>
                <a:spcPts val="0"/>
              </a:spcAft>
            </a:pPr>
            <a:r>
              <a:rPr lang="it-IT" sz="2600" b="1" spc="145" dirty="0">
                <a:solidFill>
                  <a:srgbClr val="000000"/>
                </a:solidFill>
                <a:latin typeface="Tahoma" panose="02020603050405020304" pitchFamily="2"/>
              </a:rPr>
              <a:t>morte </a:t>
            </a:r>
          </a:p>
          <a:p>
            <a:pPr marL="137160" marR="0" indent="228600" algn="just">
              <a:lnSpc>
                <a:spcPts val="3800"/>
              </a:lnSpc>
              <a:spcBef>
                <a:spcPts val="5065"/>
              </a:spcBef>
              <a:spcAft>
                <a:spcPts val="0"/>
              </a:spcAft>
              <a:buFont typeface="Tahoma"/>
              <a:buChar char="4"/>
            </a:pPr>
            <a:r>
              <a:rPr lang="it-IT" sz="2600" b="1" spc="125" dirty="0">
                <a:solidFill>
                  <a:schemeClr val="tx1"/>
                </a:solidFill>
                <a:latin typeface="Tahoma" panose="02020603050405020304" pitchFamily="2"/>
              </a:rPr>
              <a:t>È una dicitura recente collegata all'idea di life-long-</a:t>
            </a:r>
          </a:p>
          <a:p>
            <a:pPr marL="365760" marR="0" indent="0" algn="just">
              <a:lnSpc>
                <a:spcPts val="38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2600" b="1" spc="170" dirty="0" err="1">
                <a:solidFill>
                  <a:schemeClr val="tx1"/>
                </a:solidFill>
                <a:latin typeface="Tahoma" panose="02020603050405020304" pitchFamily="2"/>
              </a:rPr>
              <a:t>leaming</a:t>
            </a:r>
            <a:r>
              <a:rPr lang="it-IT" sz="2600" b="1" spc="170" dirty="0">
                <a:solidFill>
                  <a:schemeClr val="tx1"/>
                </a:solidFill>
                <a:latin typeface="Tahoma" panose="02020603050405020304" pitchFamily="2"/>
              </a:rPr>
              <a:t> e alla diffusione di studi sulla persona </a:t>
            </a:r>
          </a:p>
          <a:p>
            <a:pPr marL="365760" marR="0" indent="0" algn="just">
              <a:lnSpc>
                <a:spcPts val="3800"/>
              </a:lnSpc>
              <a:spcBef>
                <a:spcPts val="5"/>
              </a:spcBef>
              <a:spcAft>
                <a:spcPts val="3670"/>
              </a:spcAft>
            </a:pPr>
            <a:r>
              <a:rPr lang="it-IT" sz="2600" b="1" spc="145" dirty="0">
                <a:solidFill>
                  <a:schemeClr val="tx1"/>
                </a:solidFill>
                <a:latin typeface="Tahoma" panose="02020603050405020304" pitchFamily="2"/>
              </a:rPr>
              <a:t>umana nelle differenti età riguardanti il ciclo di vita </a:t>
            </a:r>
          </a:p>
        </p:txBody>
      </p:sp>
      <p:cxnSp>
        <p:nvCxnSpPr>
          <p:cNvPr id="30" name="Connettore 1 29"/>
          <p:cNvCxnSpPr/>
          <p:nvPr/>
        </p:nvCxnSpPr>
        <p:spPr>
          <a:xfrm>
            <a:off x="5523230" y="6351905"/>
            <a:ext cx="3172460" cy="0"/>
          </a:xfrm>
          <a:prstGeom prst="line">
            <a:avLst/>
          </a:prstGeom>
          <a:ln w="8890">
            <a:solidFill>
              <a:srgbClr val="000000"/>
            </a:solidFill>
            <a:prstDash val="sysDash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5340350" y="4827905"/>
            <a:ext cx="2560320" cy="1292225"/>
          </a:xfrm>
          <a:prstGeom prst="rect">
            <a:avLst/>
          </a:prstGeom>
        </p:spPr>
      </p:pic>
      <p:sp>
        <p:nvSpPr>
          <p:cNvPr id="305" name="Segnaposto testo 304"/>
          <p:cNvSpPr>
            <a:spLocks noGrp="1"/>
          </p:cNvSpPr>
          <p:nvPr>
            <p:ph type="body" idx="10"/>
          </p:nvPr>
        </p:nvSpPr>
        <p:spPr>
          <a:xfrm>
            <a:off x="678815" y="749300"/>
            <a:ext cx="8177530" cy="389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160" rIns="0" bIns="0" anchor="t">
            <a:normAutofit fontScale="95000"/>
          </a:bodyPr>
          <a:lstStyle/>
          <a:p>
            <a:pPr marL="0" marR="68580" indent="0" algn="r">
              <a:lnSpc>
                <a:spcPts val="2900"/>
              </a:lnSpc>
              <a:spcAft>
                <a:spcPts val="0"/>
              </a:spcAft>
            </a:pPr>
            <a:r>
              <a:rPr lang="it-IT" sz="2950" b="1" spc="20" dirty="0">
                <a:solidFill>
                  <a:schemeClr val="tx1"/>
                </a:solidFill>
                <a:latin typeface="Tahoma" panose="02020603050405020304" pitchFamily="2"/>
              </a:rPr>
              <a:t>LEZIONE FRONTALE </a:t>
            </a:r>
          </a:p>
        </p:txBody>
      </p:sp>
      <p:sp>
        <p:nvSpPr>
          <p:cNvPr id="306" name="Segnaposto testo 305"/>
          <p:cNvSpPr>
            <a:spLocks noGrp="1"/>
          </p:cNvSpPr>
          <p:nvPr>
            <p:ph type="body" idx="10"/>
          </p:nvPr>
        </p:nvSpPr>
        <p:spPr>
          <a:xfrm>
            <a:off x="678815" y="1139190"/>
            <a:ext cx="8177530" cy="36887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87325" rIns="0" bIns="0" anchor="t"/>
          <a:lstStyle/>
          <a:p>
            <a:pPr marL="365760" marR="0" indent="0" algn="just">
              <a:lnSpc>
                <a:spcPts val="2800"/>
              </a:lnSpc>
              <a:spcAft>
                <a:spcPts val="0"/>
              </a:spcAft>
            </a:pPr>
            <a:r>
              <a:rPr lang="it-IT" sz="2400" u="sng" spc="0">
                <a:solidFill>
                  <a:srgbClr val="000000"/>
                </a:solidFill>
                <a:latin typeface="Times New Roman" panose="02020603050405020304" pitchFamily="1"/>
              </a:rPr>
              <a:t>Considerata una metodologia passiva, può divenire una </a:t>
            </a:r>
          </a:p>
          <a:p>
            <a:pPr marL="365760" marR="0" indent="0" algn="just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u="sng" spc="0">
                <a:solidFill>
                  <a:srgbClr val="000000"/>
                </a:solidFill>
                <a:latin typeface="Times New Roman" panose="02020603050405020304" pitchFamily="1"/>
              </a:rPr>
              <a:t>metodologia attiva</a:t>
            </a: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 se seguita da una discussione, o da un </a:t>
            </a:r>
          </a:p>
          <a:p>
            <a:pPr marL="365760" marR="0" indent="0" algn="just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dibattito sui punti di vista di ciascuno rispetto </a:t>
            </a:r>
          </a:p>
          <a:p>
            <a:pPr marL="365760" marR="0" indent="0" algn="just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all'argomento/tema della lezione. </a:t>
            </a:r>
          </a:p>
          <a:p>
            <a:pPr marL="137160" marR="0" indent="228600" algn="just">
              <a:lnSpc>
                <a:spcPts val="2500"/>
              </a:lnSpc>
              <a:spcBef>
                <a:spcPts val="4440"/>
              </a:spcBef>
              <a:spcAft>
                <a:spcPts val="0"/>
              </a:spcAft>
              <a:buFont typeface="Times New Roman"/>
              <a:buChar char="4"/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La conduzione di una lezione attiva richiede che il docente </a:t>
            </a:r>
          </a:p>
          <a:p>
            <a:pPr marL="365760" marR="0" indent="0" algn="just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abbia informazioni approfondite sulle caratteristiche della </a:t>
            </a:r>
          </a:p>
          <a:p>
            <a:pPr marL="365760" marR="0" indent="0" algn="just">
              <a:lnSpc>
                <a:spcPts val="2900"/>
              </a:lnSpc>
              <a:spcBef>
                <a:spcPts val="25"/>
              </a:spcBef>
              <a:spcAft>
                <a:spcPts val="3335"/>
              </a:spcAft>
            </a:pPr>
            <a:r>
              <a:rPr lang="it-IT" sz="2400" spc="-25">
                <a:solidFill>
                  <a:srgbClr val="000000"/>
                </a:solidFill>
                <a:latin typeface="Times New Roman" panose="02020603050405020304" pitchFamily="1"/>
              </a:rPr>
              <a:t>classe. </a:t>
            </a:r>
          </a:p>
        </p:txBody>
      </p:sp>
      <p:cxnSp>
        <p:nvCxnSpPr>
          <p:cNvPr id="310" name="Connettore 1 309"/>
          <p:cNvCxnSpPr/>
          <p:nvPr/>
        </p:nvCxnSpPr>
        <p:spPr>
          <a:xfrm>
            <a:off x="5056505" y="1143000"/>
            <a:ext cx="1576705" cy="0"/>
          </a:xfrm>
          <a:prstGeom prst="line">
            <a:avLst/>
          </a:prstGeom>
          <a:ln w="6350">
            <a:solidFill>
              <a:srgbClr val="000000"/>
            </a:solidFill>
            <a:prstDash val="sysDash"/>
          </a:ln>
        </p:spPr>
      </p:cxnSp>
      <p:cxnSp>
        <p:nvCxnSpPr>
          <p:cNvPr id="311" name="Connettore 1 310"/>
          <p:cNvCxnSpPr/>
          <p:nvPr/>
        </p:nvCxnSpPr>
        <p:spPr>
          <a:xfrm>
            <a:off x="6790690" y="1143000"/>
            <a:ext cx="1040130" cy="0"/>
          </a:xfrm>
          <a:prstGeom prst="line">
            <a:avLst/>
          </a:prstGeom>
          <a:ln w="6350">
            <a:solidFill>
              <a:srgbClr val="000000"/>
            </a:solidFill>
            <a:prstDash val="sysDash"/>
          </a:ln>
        </p:spPr>
      </p:cxnSp>
      <p:cxnSp>
        <p:nvCxnSpPr>
          <p:cNvPr id="312" name="Connettore 1 311"/>
          <p:cNvCxnSpPr/>
          <p:nvPr/>
        </p:nvCxnSpPr>
        <p:spPr>
          <a:xfrm>
            <a:off x="7988935" y="1143000"/>
            <a:ext cx="701675" cy="0"/>
          </a:xfrm>
          <a:prstGeom prst="line">
            <a:avLst/>
          </a:prstGeom>
          <a:ln w="6350">
            <a:solidFill>
              <a:srgbClr val="000000"/>
            </a:solidFill>
            <a:prstDash val="sysDash"/>
          </a:ln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egnaposto testo 315"/>
          <p:cNvSpPr>
            <a:spLocks noGrp="1"/>
          </p:cNvSpPr>
          <p:nvPr>
            <p:ph type="body" idx="10"/>
          </p:nvPr>
        </p:nvSpPr>
        <p:spPr>
          <a:xfrm>
            <a:off x="8458200" y="841375"/>
            <a:ext cx="52070" cy="6584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17" name="Segnaposto testo 316"/>
          <p:cNvSpPr>
            <a:spLocks noGrp="1"/>
          </p:cNvSpPr>
          <p:nvPr>
            <p:ph type="body" idx="10"/>
          </p:nvPr>
        </p:nvSpPr>
        <p:spPr>
          <a:xfrm>
            <a:off x="8037830" y="1499870"/>
            <a:ext cx="472440" cy="1392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18" name="Segnaposto testo 317"/>
          <p:cNvSpPr>
            <a:spLocks noGrp="1"/>
          </p:cNvSpPr>
          <p:nvPr>
            <p:ph type="body" idx="10"/>
          </p:nvPr>
        </p:nvSpPr>
        <p:spPr>
          <a:xfrm>
            <a:off x="4166870" y="2892425"/>
            <a:ext cx="4343400" cy="6731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22" name="Segnaposto testo 321"/>
          <p:cNvSpPr>
            <a:spLocks noGrp="1"/>
          </p:cNvSpPr>
          <p:nvPr>
            <p:ph type="body" idx="10"/>
          </p:nvPr>
        </p:nvSpPr>
        <p:spPr>
          <a:xfrm>
            <a:off x="5974080" y="3565525"/>
            <a:ext cx="2907665" cy="247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15" name="Segnaposto testo 314"/>
          <p:cNvSpPr>
            <a:spLocks noGrp="1"/>
          </p:cNvSpPr>
          <p:nvPr>
            <p:ph type="body" idx="10"/>
          </p:nvPr>
        </p:nvSpPr>
        <p:spPr>
          <a:xfrm>
            <a:off x="4166870" y="431800"/>
            <a:ext cx="4343400" cy="4095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/>
          <a:lstStyle/>
          <a:p>
            <a:pPr marL="0" marR="0" indent="0" algn="l">
              <a:lnSpc>
                <a:spcPts val="3100"/>
              </a:lnSpc>
              <a:spcAft>
                <a:spcPts val="21380"/>
              </a:spcAft>
            </a:pPr>
            <a:r>
              <a:rPr lang="it-IT" sz="2750" spc="-10" dirty="0">
                <a:solidFill>
                  <a:schemeClr val="tx1"/>
                </a:solidFill>
                <a:latin typeface="Times New Roman" panose="02020603050405020304" pitchFamily="1"/>
              </a:rPr>
              <a:t>Didattica LABORATORIALE </a:t>
            </a:r>
          </a:p>
        </p:txBody>
      </p:sp>
      <p:sp>
        <p:nvSpPr>
          <p:cNvPr id="319" name="Segnaposto testo 318"/>
          <p:cNvSpPr>
            <a:spLocks noGrp="1"/>
          </p:cNvSpPr>
          <p:nvPr>
            <p:ph type="body" idx="10"/>
          </p:nvPr>
        </p:nvSpPr>
        <p:spPr>
          <a:xfrm>
            <a:off x="571472" y="841375"/>
            <a:ext cx="7886728" cy="4445013"/>
          </a:xfrm>
          <a:prstGeom prst="rect">
            <a:avLst/>
          </a:prstGeom>
          <a:noFill/>
          <a:ln w="0" cmpd="sng">
            <a:solidFill>
              <a:schemeClr val="tx1"/>
            </a:solidFill>
            <a:prstDash val="solid"/>
          </a:ln>
        </p:spPr>
        <p:txBody>
          <a:bodyPr vert="horz" lIns="0" tIns="335280" rIns="0" bIns="0" anchor="t"/>
          <a:lstStyle/>
          <a:p>
            <a:pPr marL="0" marR="0" indent="228600" algn="just">
              <a:lnSpc>
                <a:spcPts val="2600"/>
              </a:lnSpc>
              <a:spcAft>
                <a:spcPts val="0"/>
              </a:spcAft>
              <a:buFont typeface="Times New Roman"/>
              <a:buChar char="4"/>
            </a:pPr>
            <a:r>
              <a:rPr lang="it-IT" sz="2350" spc="10" dirty="0">
                <a:solidFill>
                  <a:srgbClr val="000000"/>
                </a:solidFill>
                <a:latin typeface="Times New Roman" panose="02020603050405020304" pitchFamily="1"/>
              </a:rPr>
              <a:t>Finalizzata alla</a:t>
            </a:r>
            <a:r>
              <a:rPr lang="it-IT" sz="2350" spc="10" dirty="0">
                <a:solidFill>
                  <a:srgbClr val="006600"/>
                </a:solidFill>
                <a:latin typeface="Times New Roman" panose="02020603050405020304" pitchFamily="1"/>
              </a:rPr>
              <a:t> costruzione di competenze</a:t>
            </a:r>
            <a:r>
              <a:rPr lang="it-IT" sz="2350" spc="10" dirty="0">
                <a:solidFill>
                  <a:srgbClr val="000000"/>
                </a:solidFill>
                <a:latin typeface="Times New Roman" panose="02020603050405020304" pitchFamily="1"/>
              </a:rPr>
              <a:t> e all'acquisizione di </a:t>
            </a:r>
          </a:p>
        </p:txBody>
      </p:sp>
      <p:sp>
        <p:nvSpPr>
          <p:cNvPr id="320" name="Segnaposto testo 319"/>
          <p:cNvSpPr>
            <a:spLocks noGrp="1"/>
          </p:cNvSpPr>
          <p:nvPr>
            <p:ph type="body" idx="10"/>
          </p:nvPr>
        </p:nvSpPr>
        <p:spPr>
          <a:xfrm>
            <a:off x="509270" y="1499870"/>
            <a:ext cx="7528560" cy="1392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228600" marR="0" indent="0" algn="just">
              <a:lnSpc>
                <a:spcPts val="2500"/>
              </a:lnSpc>
              <a:spcAft>
                <a:spcPts val="0"/>
              </a:spcAft>
            </a:pPr>
            <a:r>
              <a:rPr lang="it-IT" sz="2350" spc="15">
                <a:solidFill>
                  <a:srgbClr val="000000"/>
                </a:solidFill>
                <a:latin typeface="Times New Roman" panose="02020603050405020304" pitchFamily="1"/>
              </a:rPr>
              <a:t>conoscenze sotto la guida del docente, lungo un </a:t>
            </a:r>
            <a:r>
              <a:rPr lang="it-IT" sz="2350" b="1" spc="15">
                <a:solidFill>
                  <a:srgbClr val="000000"/>
                </a:solidFill>
                <a:latin typeface="Times New Roman" panose="02020603050405020304" pitchFamily="1"/>
              </a:rPr>
              <a:t>percorso </a:t>
            </a:r>
          </a:p>
          <a:p>
            <a:pPr marL="228600" marR="0" indent="0" algn="just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350" b="1" spc="5">
                <a:solidFill>
                  <a:srgbClr val="000000"/>
                </a:solidFill>
                <a:latin typeface="Times New Roman" panose="02020603050405020304" pitchFamily="1"/>
              </a:rPr>
              <a:t>caratterizzato dal</a:t>
            </a:r>
            <a:r>
              <a:rPr lang="it-IT" sz="2350" b="1" spc="5">
                <a:solidFill>
                  <a:srgbClr val="006600"/>
                </a:solidFill>
                <a:latin typeface="Times New Roman" panose="02020603050405020304" pitchFamily="1"/>
              </a:rPr>
              <a:t> fare. </a:t>
            </a:r>
          </a:p>
          <a:p>
            <a:pPr marL="228600" marR="0" indent="0" algn="just">
              <a:lnSpc>
                <a:spcPts val="2500"/>
              </a:lnSpc>
              <a:spcBef>
                <a:spcPts val="605"/>
              </a:spcBef>
              <a:spcAft>
                <a:spcPts val="0"/>
              </a:spcAft>
            </a:pPr>
            <a:r>
              <a:rPr lang="it-IT" sz="2350" spc="15">
                <a:solidFill>
                  <a:srgbClr val="000000"/>
                </a:solidFill>
                <a:latin typeface="Times New Roman" panose="02020603050405020304" pitchFamily="1"/>
              </a:rPr>
              <a:t>È necessario che il docente abbia una</a:t>
            </a:r>
            <a:r>
              <a:rPr lang="it-IT" sz="2350" spc="15">
                <a:solidFill>
                  <a:srgbClr val="006600"/>
                </a:solidFill>
                <a:latin typeface="Times New Roman" panose="02020603050405020304" pitchFamily="1"/>
              </a:rPr>
              <a:t> formazione</a:t>
            </a:r>
            <a:r>
              <a:rPr lang="it-IT" sz="2350" spc="15">
                <a:solidFill>
                  <a:srgbClr val="000000"/>
                </a:solidFill>
                <a:latin typeface="Times New Roman" panose="02020603050405020304" pitchFamily="1"/>
              </a:rPr>
              <a:t> capace di </a:t>
            </a:r>
          </a:p>
          <a:p>
            <a:pPr marL="228600" marR="0" indent="0" algn="just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350" spc="10">
                <a:solidFill>
                  <a:srgbClr val="000000"/>
                </a:solidFill>
                <a:latin typeface="Times New Roman" panose="02020603050405020304" pitchFamily="1"/>
              </a:rPr>
              <a:t>facilitare l'auto-apprendimento e la conduzione di gruppi di </a:t>
            </a:r>
          </a:p>
        </p:txBody>
      </p:sp>
      <p:sp>
        <p:nvSpPr>
          <p:cNvPr id="321" name="Segnaposto testo 320"/>
          <p:cNvSpPr>
            <a:spLocks noGrp="1"/>
          </p:cNvSpPr>
          <p:nvPr>
            <p:ph type="body" idx="10"/>
          </p:nvPr>
        </p:nvSpPr>
        <p:spPr>
          <a:xfrm>
            <a:off x="768350" y="2892425"/>
            <a:ext cx="6089666" cy="8937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just">
              <a:lnSpc>
                <a:spcPts val="2600"/>
              </a:lnSpc>
              <a:spcAft>
                <a:spcPts val="0"/>
              </a:spcAft>
            </a:pPr>
            <a:r>
              <a:rPr lang="it-IT" sz="2350" spc="0" dirty="0">
                <a:solidFill>
                  <a:srgbClr val="000000"/>
                </a:solidFill>
                <a:latin typeface="Times New Roman" panose="02020603050405020304" pitchFamily="1"/>
              </a:rPr>
              <a:t>discussione. </a:t>
            </a:r>
          </a:p>
          <a:p>
            <a:pPr marL="0" marR="0" indent="0" algn="just">
              <a:lnSpc>
                <a:spcPts val="2600"/>
              </a:lnSpc>
              <a:spcBef>
                <a:spcPts val="475"/>
              </a:spcBef>
              <a:spcAft>
                <a:spcPts val="0"/>
              </a:spcAft>
            </a:pPr>
            <a:r>
              <a:rPr lang="it-IT" sz="2350" spc="-5" dirty="0">
                <a:solidFill>
                  <a:srgbClr val="000000"/>
                </a:solidFill>
                <a:latin typeface="Times New Roman" panose="02020603050405020304" pitchFamily="1"/>
              </a:rPr>
              <a:t>Promuove negli studenti </a:t>
            </a:r>
            <a:r>
              <a:rPr lang="it-IT" sz="2350" spc="-5" dirty="0" smtClean="0">
                <a:solidFill>
                  <a:srgbClr val="000000"/>
                </a:solidFill>
                <a:latin typeface="Times New Roman" panose="02020603050405020304" pitchFamily="1"/>
              </a:rPr>
              <a:t> autostima, autoefficacia, pensiero critico, riflessivo.</a:t>
            </a:r>
            <a:endParaRPr lang="it-IT" sz="2350" spc="-5" dirty="0">
              <a:solidFill>
                <a:srgbClr val="000000"/>
              </a:solidFill>
              <a:latin typeface="Times New Roman" panose="02020603050405020304" pitchFamily="1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499870" y="4060190"/>
            <a:ext cx="6485890" cy="2044700"/>
          </a:xfrm>
          <a:prstGeom prst="rect">
            <a:avLst/>
          </a:prstGeom>
        </p:spPr>
      </p:pic>
      <p:sp>
        <p:nvSpPr>
          <p:cNvPr id="329" name="Segnaposto testo 328"/>
          <p:cNvSpPr>
            <a:spLocks noGrp="1"/>
          </p:cNvSpPr>
          <p:nvPr>
            <p:ph type="body" idx="10"/>
          </p:nvPr>
        </p:nvSpPr>
        <p:spPr>
          <a:xfrm>
            <a:off x="3334385" y="419100"/>
            <a:ext cx="4826000" cy="7950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" rIns="0" bIns="0" anchor="t">
            <a:normAutofit fontScale="95000"/>
          </a:bodyPr>
          <a:lstStyle/>
          <a:p>
            <a:pPr marL="0" marR="0" indent="0" algn="l">
              <a:lnSpc>
                <a:spcPts val="3000"/>
              </a:lnSpc>
              <a:spcAft>
                <a:spcPts val="3120"/>
              </a:spcAft>
            </a:pPr>
            <a:r>
              <a:rPr lang="it-IT" sz="2550" b="1" spc="-45" dirty="0">
                <a:solidFill>
                  <a:schemeClr val="tx1"/>
                </a:solidFill>
                <a:latin typeface="Tahoma" panose="02020603050405020304" pitchFamily="2"/>
              </a:rPr>
              <a:t>ROLE PLAYING E SIMULAZIONI </a:t>
            </a:r>
          </a:p>
        </p:txBody>
      </p:sp>
      <p:sp>
        <p:nvSpPr>
          <p:cNvPr id="330" name="Segnaposto testo 329"/>
          <p:cNvSpPr>
            <a:spLocks noGrp="1"/>
          </p:cNvSpPr>
          <p:nvPr>
            <p:ph type="body" idx="10"/>
          </p:nvPr>
        </p:nvSpPr>
        <p:spPr>
          <a:xfrm>
            <a:off x="829310" y="1214120"/>
            <a:ext cx="7924800" cy="28460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91440" marR="0" indent="0" algn="just">
              <a:lnSpc>
                <a:spcPts val="2700"/>
              </a:lnSpc>
              <a:spcAft>
                <a:spcPts val="0"/>
              </a:spcAft>
            </a:pPr>
            <a:r>
              <a:rPr lang="it-IT" sz="2400" spc="180">
                <a:solidFill>
                  <a:srgbClr val="000000"/>
                </a:solidFill>
                <a:latin typeface="Times New Roman" panose="02020603050405020304" pitchFamily="1"/>
              </a:rPr>
              <a:t>Sono tecniche formativo-didattiche che richiedono ai </a:t>
            </a:r>
          </a:p>
          <a:p>
            <a:pPr marL="0" marR="0" indent="0" algn="just">
              <a:lnSpc>
                <a:spcPts val="2800"/>
              </a:lnSpc>
              <a:spcBef>
                <a:spcPts val="120"/>
              </a:spcBef>
              <a:spcAft>
                <a:spcPts val="0"/>
              </a:spcAft>
            </a:pPr>
            <a:r>
              <a:rPr lang="it-IT" sz="2400" spc="15">
                <a:solidFill>
                  <a:srgbClr val="000000"/>
                </a:solidFill>
                <a:latin typeface="Times New Roman" panose="02020603050405020304" pitchFamily="1"/>
              </a:rPr>
              <a:t>partecipanti di</a:t>
            </a:r>
            <a:r>
              <a:rPr lang="it-IT" sz="2400" spc="15">
                <a:solidFill>
                  <a:srgbClr val="FF0000"/>
                </a:solidFill>
                <a:latin typeface="Times New Roman" panose="02020603050405020304" pitchFamily="1"/>
              </a:rPr>
              <a:t> interpretare modelli di comportamento</a:t>
            </a:r>
            <a:r>
              <a:rPr lang="it-IT" sz="2400" spc="15">
                <a:solidFill>
                  <a:srgbClr val="000000"/>
                </a:solidFill>
                <a:latin typeface="Times New Roman" panose="02020603050405020304" pitchFamily="1"/>
              </a:rPr>
              <a:t> relativi a </a:t>
            </a:r>
          </a:p>
          <a:p>
            <a:pPr marL="0" marR="0" indent="0" algn="just">
              <a:lnSpc>
                <a:spcPts val="2800"/>
              </a:lnSpc>
              <a:spcBef>
                <a:spcPts val="115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determinati ruoli rispetto ad una situazione di contesto </a:t>
            </a:r>
          </a:p>
          <a:p>
            <a:pPr marL="0" marR="0" indent="0" algn="just">
              <a:lnSpc>
                <a:spcPts val="2800"/>
              </a:lnSpc>
              <a:spcBef>
                <a:spcPts val="720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Metodologie adatte a stimolare la</a:t>
            </a:r>
            <a:r>
              <a:rPr lang="it-IT" sz="2400" spc="0">
                <a:solidFill>
                  <a:srgbClr val="FF0000"/>
                </a:solidFill>
                <a:latin typeface="Times New Roman" panose="02020603050405020304" pitchFamily="1"/>
              </a:rPr>
              <a:t> ricerca e la riflessione </a:t>
            </a:r>
          </a:p>
          <a:p>
            <a:pPr marL="0" marR="0" indent="0" algn="just">
              <a:lnSpc>
                <a:spcPts val="2800"/>
              </a:lnSpc>
              <a:spcBef>
                <a:spcPts val="710"/>
              </a:spcBef>
              <a:spcAft>
                <a:spcPts val="0"/>
              </a:spcAft>
            </a:pPr>
            <a:r>
              <a:rPr lang="it-IT" sz="2400" spc="75">
                <a:solidFill>
                  <a:srgbClr val="000000"/>
                </a:solidFill>
                <a:latin typeface="Times New Roman" panose="02020603050405020304" pitchFamily="1"/>
              </a:rPr>
              <a:t>Permettono di sperimentare</a:t>
            </a:r>
            <a:r>
              <a:rPr lang="it-IT" sz="2400" spc="75">
                <a:solidFill>
                  <a:srgbClr val="FF0000"/>
                </a:solidFill>
                <a:latin typeface="Times New Roman" panose="02020603050405020304" pitchFamily="1"/>
              </a:rPr>
              <a:t> soluzioni innovative</a:t>
            </a:r>
            <a:r>
              <a:rPr lang="it-IT" sz="2400" spc="75">
                <a:solidFill>
                  <a:srgbClr val="000000"/>
                </a:solidFill>
                <a:latin typeface="Times New Roman" panose="02020603050405020304" pitchFamily="1"/>
              </a:rPr>
              <a:t> favorendo </a:t>
            </a:r>
          </a:p>
          <a:p>
            <a:pPr marL="0" marR="0" indent="0" algn="just">
              <a:lnSpc>
                <a:spcPts val="2800"/>
              </a:lnSpc>
              <a:spcBef>
                <a:spcPts val="115"/>
              </a:spcBef>
              <a:spcAft>
                <a:spcPts val="0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l'acquisizione di consapevolezza rispetto alle personali modalità </a:t>
            </a:r>
          </a:p>
          <a:p>
            <a:pPr marL="0" marR="0" indent="0" algn="just">
              <a:lnSpc>
                <a:spcPts val="2800"/>
              </a:lnSpc>
              <a:spcBef>
                <a:spcPts val="75"/>
              </a:spcBef>
              <a:spcAft>
                <a:spcPts val="1215"/>
              </a:spcAft>
            </a:pPr>
            <a:r>
              <a:rPr lang="it-IT" sz="2400" spc="0">
                <a:solidFill>
                  <a:srgbClr val="000000"/>
                </a:solidFill>
                <a:latin typeface="Times New Roman" panose="02020603050405020304" pitchFamily="1"/>
              </a:rPr>
              <a:t>relazionali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876415" y="4580890"/>
            <a:ext cx="1146175" cy="2075815"/>
          </a:xfrm>
          <a:prstGeom prst="rect">
            <a:avLst/>
          </a:prstGeom>
        </p:spPr>
      </p:pic>
      <p:sp>
        <p:nvSpPr>
          <p:cNvPr id="337" name="Segnaposto testo 336"/>
          <p:cNvSpPr>
            <a:spLocks noGrp="1"/>
          </p:cNvSpPr>
          <p:nvPr>
            <p:ph type="body" idx="10"/>
          </p:nvPr>
        </p:nvSpPr>
        <p:spPr>
          <a:xfrm>
            <a:off x="492760" y="406400"/>
            <a:ext cx="8382000" cy="41744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890" rIns="0" bIns="0" anchor="t">
            <a:normAutofit fontScale="95000"/>
          </a:bodyPr>
          <a:lstStyle/>
          <a:p>
            <a:pPr marL="0" marR="0" indent="0" algn="r">
              <a:lnSpc>
                <a:spcPts val="2700"/>
              </a:lnSpc>
              <a:spcAft>
                <a:spcPts val="0"/>
              </a:spcAft>
            </a:pPr>
            <a:r>
              <a:rPr lang="it-IT" sz="2200" b="1" spc="40" dirty="0">
                <a:solidFill>
                  <a:schemeClr val="tx1"/>
                </a:solidFill>
                <a:latin typeface="Tahoma" panose="02020603050405020304" pitchFamily="2"/>
              </a:rPr>
              <a:t>LAVORO </a:t>
            </a:r>
            <a:r>
              <a:rPr lang="it-IT" sz="2200" b="1" spc="40" dirty="0" err="1">
                <a:solidFill>
                  <a:schemeClr val="tx1"/>
                </a:solidFill>
                <a:latin typeface="Tahoma" panose="02020603050405020304" pitchFamily="2"/>
              </a:rPr>
              <a:t>DI</a:t>
            </a:r>
            <a:r>
              <a:rPr lang="it-IT" sz="2200" b="1" spc="40" dirty="0">
                <a:solidFill>
                  <a:schemeClr val="tx1"/>
                </a:solidFill>
                <a:latin typeface="Tahoma" panose="02020603050405020304" pitchFamily="2"/>
              </a:rPr>
              <a:t> GRUPPO O COOPERATIVE LEARNING </a:t>
            </a:r>
          </a:p>
          <a:p>
            <a:pPr marL="320040" marR="0" indent="0" algn="l">
              <a:lnSpc>
                <a:spcPts val="2300"/>
              </a:lnSpc>
              <a:spcBef>
                <a:spcPts val="4175"/>
              </a:spcBef>
              <a:spcAft>
                <a:spcPts val="0"/>
              </a:spcAft>
            </a:pPr>
            <a:r>
              <a:rPr lang="it-IT" sz="2000" spc="-30" dirty="0">
                <a:solidFill>
                  <a:srgbClr val="000000"/>
                </a:solidFill>
                <a:latin typeface="Times New Roman" panose="02020603050405020304" pitchFamily="1"/>
              </a:rPr>
              <a:t>Metodo orientato a promuovere apprendimento e competenze "sociali" </a:t>
            </a:r>
          </a:p>
          <a:p>
            <a:pPr marL="45720" marR="0" indent="0" algn="l">
              <a:lnSpc>
                <a:spcPts val="2800"/>
              </a:lnSpc>
              <a:spcBef>
                <a:spcPts val="740"/>
              </a:spcBef>
              <a:spcAft>
                <a:spcPts val="0"/>
              </a:spcAft>
            </a:pPr>
            <a:r>
              <a:rPr lang="it-IT" sz="2400" spc="20" dirty="0" smtClean="0">
                <a:solidFill>
                  <a:srgbClr val="006FC0"/>
                </a:solidFill>
                <a:latin typeface="Times New Roman" panose="02020603050405020304" pitchFamily="1"/>
              </a:rPr>
              <a:t>Caratteristiche</a:t>
            </a:r>
            <a:r>
              <a:rPr lang="it-IT" sz="2400" spc="20" dirty="0">
                <a:solidFill>
                  <a:srgbClr val="006FC0"/>
                </a:solidFill>
                <a:latin typeface="Times New Roman" panose="02020603050405020304" pitchFamily="1"/>
              </a:rPr>
              <a:t>: </a:t>
            </a:r>
          </a:p>
          <a:p>
            <a:pPr marL="548640" marR="0" indent="0" algn="l">
              <a:lnSpc>
                <a:spcPts val="2800"/>
              </a:lnSpc>
              <a:spcBef>
                <a:spcPts val="620"/>
              </a:spcBef>
              <a:spcAft>
                <a:spcPts val="0"/>
              </a:spcAft>
            </a:pPr>
            <a:r>
              <a:rPr lang="it-IT" sz="2400" spc="0" dirty="0">
                <a:solidFill>
                  <a:srgbClr val="000000"/>
                </a:solidFill>
                <a:latin typeface="Times New Roman" panose="02020603050405020304" pitchFamily="1"/>
              </a:rPr>
              <a:t>consente indipendenza di pensiero e creatività </a:t>
            </a:r>
          </a:p>
          <a:p>
            <a:pPr marL="320040" marR="0" indent="91440" algn="l">
              <a:lnSpc>
                <a:spcPts val="3000"/>
              </a:lnSpc>
              <a:spcBef>
                <a:spcPts val="345"/>
              </a:spcBef>
              <a:spcAft>
                <a:spcPts val="0"/>
              </a:spcAft>
              <a:buFont typeface="Times New Roman"/>
              <a:buChar char="·"/>
            </a:pPr>
            <a:r>
              <a:rPr lang="it-IT" sz="2400" spc="0" dirty="0">
                <a:solidFill>
                  <a:srgbClr val="9FB8CD"/>
                </a:solidFill>
                <a:latin typeface="Times New Roman" panose="02020603050405020304" pitchFamily="1"/>
              </a:rPr>
              <a:t>:</a:t>
            </a:r>
            <a:r>
              <a:rPr lang="it-IT" sz="2400" spc="0" dirty="0">
                <a:solidFill>
                  <a:srgbClr val="000000"/>
                </a:solidFill>
                <a:latin typeface="Times New Roman" panose="02020603050405020304" pitchFamily="1"/>
              </a:rPr>
              <a:t> diminuisce la dipendenza dal docente (facilitatore) </a:t>
            </a:r>
          </a:p>
          <a:p>
            <a:pPr marL="320040" marR="0" indent="91440" algn="l">
              <a:lnSpc>
                <a:spcPts val="3000"/>
              </a:lnSpc>
              <a:spcBef>
                <a:spcPts val="340"/>
              </a:spcBef>
              <a:spcAft>
                <a:spcPts val="0"/>
              </a:spcAft>
              <a:buFont typeface="Times New Roman"/>
              <a:buChar char="·"/>
            </a:pPr>
            <a:r>
              <a:rPr lang="it-IT" sz="2400" spc="0" dirty="0">
                <a:solidFill>
                  <a:srgbClr val="9FB8CD"/>
                </a:solidFill>
                <a:latin typeface="Times New Roman" panose="02020603050405020304" pitchFamily="1"/>
              </a:rPr>
              <a:t>:</a:t>
            </a:r>
            <a:r>
              <a:rPr lang="it-IT" sz="2400" spc="0" dirty="0">
                <a:solidFill>
                  <a:srgbClr val="000000"/>
                </a:solidFill>
                <a:latin typeface="Times New Roman" panose="02020603050405020304" pitchFamily="1"/>
              </a:rPr>
              <a:t> rispetta i tempi diversi di apprendimento </a:t>
            </a:r>
          </a:p>
          <a:p>
            <a:pPr marL="320040" marR="0" indent="91440" algn="l">
              <a:lnSpc>
                <a:spcPts val="3000"/>
              </a:lnSpc>
              <a:spcBef>
                <a:spcPts val="345"/>
              </a:spcBef>
              <a:spcAft>
                <a:spcPts val="0"/>
              </a:spcAft>
              <a:buFont typeface="Times New Roman"/>
              <a:buChar char="·"/>
            </a:pPr>
            <a:r>
              <a:rPr lang="it-IT" sz="2400" spc="0" dirty="0">
                <a:solidFill>
                  <a:srgbClr val="9FB8CD"/>
                </a:solidFill>
                <a:latin typeface="Times New Roman" panose="02020603050405020304" pitchFamily="1"/>
              </a:rPr>
              <a:t>:</a:t>
            </a:r>
            <a:r>
              <a:rPr lang="it-IT" sz="2400" spc="0" dirty="0">
                <a:solidFill>
                  <a:srgbClr val="000000"/>
                </a:solidFill>
                <a:latin typeface="Times New Roman" panose="02020603050405020304" pitchFamily="1"/>
              </a:rPr>
              <a:t> facilita il confronto tra pari </a:t>
            </a:r>
          </a:p>
          <a:p>
            <a:pPr marL="548640" marR="0" indent="0" algn="l">
              <a:lnSpc>
                <a:spcPts val="2800"/>
              </a:lnSpc>
              <a:spcBef>
                <a:spcPts val="610"/>
              </a:spcBef>
              <a:spcAft>
                <a:spcPts val="0"/>
              </a:spcAft>
            </a:pPr>
            <a:r>
              <a:rPr lang="it-IT" sz="2400" spc="0" dirty="0">
                <a:solidFill>
                  <a:srgbClr val="000000"/>
                </a:solidFill>
                <a:latin typeface="Times New Roman" panose="02020603050405020304" pitchFamily="1"/>
              </a:rPr>
              <a:t>fa sperimentare un'atmosfera di apprendimento cooperativo </a:t>
            </a:r>
          </a:p>
          <a:p>
            <a:pPr marL="548640" marR="0" indent="0" algn="l">
              <a:lnSpc>
                <a:spcPts val="2800"/>
              </a:lnSpc>
              <a:spcBef>
                <a:spcPts val="615"/>
              </a:spcBef>
              <a:spcAft>
                <a:spcPts val="0"/>
              </a:spcAft>
            </a:pPr>
            <a:r>
              <a:rPr lang="it-IT" sz="2400" spc="0" dirty="0">
                <a:solidFill>
                  <a:srgbClr val="000000"/>
                </a:solidFill>
                <a:latin typeface="Times New Roman" panose="02020603050405020304" pitchFamily="1"/>
              </a:rPr>
              <a:t>la realizzazione dei compiti avviene senza far perdere al </a:t>
            </a:r>
          </a:p>
        </p:txBody>
      </p:sp>
      <p:sp>
        <p:nvSpPr>
          <p:cNvPr id="338" name="Segnaposto testo 337"/>
          <p:cNvSpPr>
            <a:spLocks noGrp="1"/>
          </p:cNvSpPr>
          <p:nvPr>
            <p:ph type="body" idx="10"/>
          </p:nvPr>
        </p:nvSpPr>
        <p:spPr>
          <a:xfrm>
            <a:off x="492760" y="4580890"/>
            <a:ext cx="6002655" cy="3784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0320" rIns="0" bIns="0" anchor="t"/>
          <a:lstStyle/>
          <a:p>
            <a:pPr marL="548640" marR="0" indent="0" algn="l">
              <a:lnSpc>
                <a:spcPts val="2700"/>
              </a:lnSpc>
              <a:spcAft>
                <a:spcPts val="0"/>
              </a:spcAft>
            </a:pPr>
            <a:r>
              <a:rPr lang="it-IT" sz="2400" spc="-15">
                <a:solidFill>
                  <a:srgbClr val="000000"/>
                </a:solidFill>
                <a:latin typeface="Times New Roman" panose="02020603050405020304" pitchFamily="1"/>
              </a:rPr>
              <a:t>singolo il sostegno del gruppo di cui fa parte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14655" y="4559935"/>
            <a:ext cx="2633345" cy="1657985"/>
          </a:xfrm>
          <a:prstGeom prst="rect">
            <a:avLst/>
          </a:prstGeom>
        </p:spPr>
      </p:pic>
      <p:sp>
        <p:nvSpPr>
          <p:cNvPr id="344" name="Segnaposto testo 343"/>
          <p:cNvSpPr>
            <a:spLocks noGrp="1"/>
          </p:cNvSpPr>
          <p:nvPr>
            <p:ph type="body" idx="10"/>
          </p:nvPr>
        </p:nvSpPr>
        <p:spPr>
          <a:xfrm>
            <a:off x="361315" y="419100"/>
            <a:ext cx="8382000" cy="41408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>
            <a:normAutofit fontScale="95000"/>
          </a:bodyPr>
          <a:lstStyle/>
          <a:p>
            <a:pPr marL="3977640" marR="0" indent="0" algn="l">
              <a:lnSpc>
                <a:spcPts val="3500"/>
              </a:lnSpc>
              <a:spcAft>
                <a:spcPts val="0"/>
              </a:spcAft>
            </a:pPr>
            <a:r>
              <a:rPr lang="it-IT" sz="2950" b="1" spc="-35" dirty="0">
                <a:solidFill>
                  <a:schemeClr val="tx1"/>
                </a:solidFill>
                <a:latin typeface="Tahoma" panose="02020603050405020304" pitchFamily="2"/>
              </a:rPr>
              <a:t>BRAINSTORMING </a:t>
            </a:r>
          </a:p>
          <a:p>
            <a:pPr marL="731520" marR="0" indent="0" algn="l">
              <a:lnSpc>
                <a:spcPts val="2800"/>
              </a:lnSpc>
              <a:spcBef>
                <a:spcPts val="6190"/>
              </a:spcBef>
              <a:spcAft>
                <a:spcPts val="0"/>
              </a:spcAft>
            </a:pPr>
            <a:r>
              <a:rPr lang="it-IT" sz="2400" spc="-5" dirty="0">
                <a:solidFill>
                  <a:srgbClr val="000000"/>
                </a:solidFill>
                <a:latin typeface="Times New Roman" panose="02020603050405020304" pitchFamily="1"/>
              </a:rPr>
              <a:t>Sviluppa la creatività dei singoli e del gruppo </a:t>
            </a:r>
          </a:p>
          <a:p>
            <a:pPr marL="731520" marR="0" indent="0" algn="l">
              <a:lnSpc>
                <a:spcPts val="2800"/>
              </a:lnSpc>
              <a:spcBef>
                <a:spcPts val="710"/>
              </a:spcBef>
              <a:spcAft>
                <a:spcPts val="0"/>
              </a:spcAft>
            </a:pPr>
            <a:r>
              <a:rPr lang="it-IT" sz="2400" spc="0" dirty="0">
                <a:solidFill>
                  <a:srgbClr val="000000"/>
                </a:solidFill>
                <a:latin typeface="Times New Roman" panose="02020603050405020304" pitchFamily="1"/>
              </a:rPr>
              <a:t>Aiuta a far superare atteggiamenti difensivi rispetto alle </a:t>
            </a:r>
          </a:p>
          <a:p>
            <a:pPr marL="731520" marR="0" indent="0" algn="l">
              <a:lnSpc>
                <a:spcPts val="2800"/>
              </a:lnSpc>
              <a:spcBef>
                <a:spcPts val="150"/>
              </a:spcBef>
              <a:spcAft>
                <a:spcPts val="0"/>
              </a:spcAft>
            </a:pPr>
            <a:r>
              <a:rPr lang="it-IT" sz="2400" spc="-10" dirty="0">
                <a:solidFill>
                  <a:srgbClr val="000000"/>
                </a:solidFill>
                <a:latin typeface="Times New Roman" panose="02020603050405020304" pitchFamily="1"/>
              </a:rPr>
              <a:t>idee espresse </a:t>
            </a:r>
          </a:p>
          <a:p>
            <a:pPr marL="731520" marR="0" indent="0" algn="l">
              <a:lnSpc>
                <a:spcPts val="2800"/>
              </a:lnSpc>
              <a:spcBef>
                <a:spcPts val="710"/>
              </a:spcBef>
              <a:spcAft>
                <a:spcPts val="0"/>
              </a:spcAft>
            </a:pPr>
            <a:r>
              <a:rPr lang="it-IT" sz="2400" spc="0" dirty="0">
                <a:solidFill>
                  <a:srgbClr val="000000"/>
                </a:solidFill>
                <a:latin typeface="Times New Roman" panose="02020603050405020304" pitchFamily="1"/>
              </a:rPr>
              <a:t>Favorisce il superamento delle proprie inibizioni </a:t>
            </a:r>
          </a:p>
          <a:p>
            <a:pPr marL="731520" marR="0" indent="0" algn="l">
              <a:lnSpc>
                <a:spcPts val="2800"/>
              </a:lnSpc>
              <a:spcBef>
                <a:spcPts val="115"/>
              </a:spcBef>
              <a:spcAft>
                <a:spcPts val="0"/>
              </a:spcAft>
            </a:pPr>
            <a:r>
              <a:rPr lang="it-IT" sz="2400" spc="5" dirty="0">
                <a:solidFill>
                  <a:srgbClr val="000000"/>
                </a:solidFill>
                <a:latin typeface="Times New Roman" panose="02020603050405020304" pitchFamily="1"/>
              </a:rPr>
              <a:t>nell'esprimere opinioni personali </a:t>
            </a:r>
          </a:p>
          <a:p>
            <a:pPr marL="457200" marR="0" indent="274320" algn="l">
              <a:lnSpc>
                <a:spcPts val="2500"/>
              </a:lnSpc>
              <a:spcBef>
                <a:spcPts val="1020"/>
              </a:spcBef>
              <a:spcAft>
                <a:spcPts val="0"/>
              </a:spcAft>
              <a:buFont typeface="Times New Roman"/>
              <a:buChar char="4"/>
            </a:pPr>
            <a:r>
              <a:rPr lang="it-IT" sz="2400" spc="-5" dirty="0">
                <a:solidFill>
                  <a:srgbClr val="000000"/>
                </a:solidFill>
                <a:latin typeface="Times New Roman" panose="02020603050405020304" pitchFamily="1"/>
              </a:rPr>
              <a:t>Risulta efficace per cercare nuove possibilità e idee creative </a:t>
            </a:r>
          </a:p>
          <a:p>
            <a:pPr marL="731520" marR="0" indent="0" algn="l">
              <a:lnSpc>
                <a:spcPts val="2800"/>
              </a:lnSpc>
              <a:spcBef>
                <a:spcPts val="120"/>
              </a:spcBef>
              <a:spcAft>
                <a:spcPts val="995"/>
              </a:spcAft>
            </a:pPr>
            <a:r>
              <a:rPr lang="it-IT" sz="2400" spc="-5" dirty="0">
                <a:solidFill>
                  <a:srgbClr val="000000"/>
                </a:solidFill>
                <a:latin typeface="Times New Roman" panose="02020603050405020304" pitchFamily="1"/>
              </a:rPr>
              <a:t>utili alla soluzione di problemi specifici.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egnaposto testo 350"/>
          <p:cNvSpPr>
            <a:spLocks noGrp="1"/>
          </p:cNvSpPr>
          <p:nvPr>
            <p:ph type="body" idx="10"/>
          </p:nvPr>
        </p:nvSpPr>
        <p:spPr>
          <a:xfrm>
            <a:off x="548640" y="38100"/>
            <a:ext cx="8166764" cy="639129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7500"/>
          </a:bodyPr>
          <a:lstStyle/>
          <a:p>
            <a:pPr marL="0" marR="0" indent="0" algn="l">
              <a:lnSpc>
                <a:spcPts val="4000"/>
              </a:lnSpc>
              <a:spcAft>
                <a:spcPts val="0"/>
              </a:spcAft>
            </a:pPr>
            <a:r>
              <a:rPr lang="it-IT" sz="2900" b="1" spc="75" dirty="0">
                <a:solidFill>
                  <a:schemeClr val="tx1"/>
                </a:solidFill>
                <a:latin typeface="Tahoma" panose="02020603050405020304" pitchFamily="2"/>
              </a:rPr>
              <a:t>Personalizzazione e individualizzazione </a:t>
            </a:r>
            <a:r>
              <a:rPr lang="it-IT" sz="2900" b="1" spc="75" dirty="0" smtClean="0">
                <a:solidFill>
                  <a:schemeClr val="tx1"/>
                </a:solidFill>
                <a:latin typeface="Tahoma" panose="02020603050405020304" pitchFamily="2"/>
              </a:rPr>
              <a:t>degli interventi </a:t>
            </a:r>
            <a:endParaRPr lang="it-IT" sz="2900" b="1" spc="75" dirty="0">
              <a:solidFill>
                <a:schemeClr val="tx1"/>
              </a:solidFill>
              <a:latin typeface="Tahoma" panose="02020603050405020304" pitchFamily="2"/>
            </a:endParaRPr>
          </a:p>
          <a:p>
            <a:pPr marL="274320" marR="0" indent="0" algn="l">
              <a:lnSpc>
                <a:spcPts val="3000"/>
              </a:lnSpc>
              <a:spcBef>
                <a:spcPts val="7315"/>
              </a:spcBef>
              <a:spcAft>
                <a:spcPts val="0"/>
              </a:spcAft>
            </a:pPr>
            <a:r>
              <a:rPr lang="it-IT" sz="2750" b="1" spc="0" dirty="0" smtClean="0">
                <a:solidFill>
                  <a:srgbClr val="006600"/>
                </a:solidFill>
                <a:latin typeface="Times New Roman" panose="02020603050405020304" pitchFamily="1"/>
              </a:rPr>
              <a:t>Individualizzazione</a:t>
            </a:r>
            <a:r>
              <a:rPr lang="it-IT" sz="2400" spc="0" dirty="0" smtClean="0">
                <a:solidFill>
                  <a:srgbClr val="000000"/>
                </a:solidFill>
                <a:latin typeface="Times New Roman" panose="02020603050405020304" pitchFamily="1"/>
              </a:rPr>
              <a:t> </a:t>
            </a:r>
            <a:r>
              <a:rPr lang="it-IT" sz="2400" spc="0" dirty="0">
                <a:solidFill>
                  <a:srgbClr val="000000"/>
                </a:solidFill>
                <a:latin typeface="Times New Roman" panose="02020603050405020304" pitchFamily="1"/>
              </a:rPr>
              <a:t>ha lo scopo di far sì che certi traguardi </a:t>
            </a:r>
          </a:p>
          <a:p>
            <a:pPr marL="274320" marR="0" indent="0" algn="l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400" spc="-5" dirty="0">
                <a:solidFill>
                  <a:srgbClr val="000000"/>
                </a:solidFill>
                <a:latin typeface="Times New Roman" panose="02020603050405020304" pitchFamily="1"/>
              </a:rPr>
              <a:t>siano raggiunti da tutti. Gli obiettivi sono comuni per tutti. </a:t>
            </a:r>
          </a:p>
          <a:p>
            <a:pPr marL="274320" marR="0" indent="0" algn="l">
              <a:lnSpc>
                <a:spcPts val="3000"/>
              </a:lnSpc>
              <a:spcBef>
                <a:spcPts val="7935"/>
              </a:spcBef>
              <a:spcAft>
                <a:spcPts val="0"/>
              </a:spcAft>
            </a:pPr>
            <a:r>
              <a:rPr lang="it-IT" sz="2750" b="1" spc="0" dirty="0">
                <a:solidFill>
                  <a:srgbClr val="006600"/>
                </a:solidFill>
                <a:latin typeface="Times New Roman" panose="02020603050405020304" pitchFamily="1"/>
              </a:rPr>
              <a:t>Personalizzazione</a:t>
            </a:r>
            <a:r>
              <a:rPr lang="it-IT" sz="2400" spc="0" dirty="0">
                <a:solidFill>
                  <a:srgbClr val="000000"/>
                </a:solidFill>
                <a:latin typeface="Times New Roman" panose="02020603050405020304" pitchFamily="1"/>
              </a:rPr>
              <a:t> finalizzata a far sì che ognuno sviluppi i </a:t>
            </a:r>
          </a:p>
          <a:p>
            <a:pPr marL="274320" marR="0" indent="0" algn="l">
              <a:lnSpc>
                <a:spcPts val="2900"/>
              </a:lnSpc>
              <a:spcBef>
                <a:spcPts val="0"/>
              </a:spcBef>
              <a:spcAft>
                <a:spcPts val="14945"/>
              </a:spcAft>
            </a:pPr>
            <a:r>
              <a:rPr lang="it-IT" sz="2400" spc="0" dirty="0">
                <a:solidFill>
                  <a:srgbClr val="000000"/>
                </a:solidFill>
                <a:latin typeface="Times New Roman" panose="02020603050405020304" pitchFamily="1"/>
              </a:rPr>
              <a:t>propri personali talenti. L'obiettivo è diverso per ciascuno.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egnaposto testo 354"/>
          <p:cNvSpPr>
            <a:spLocks noGrp="1"/>
          </p:cNvSpPr>
          <p:nvPr>
            <p:ph type="body" idx="10"/>
          </p:nvPr>
        </p:nvSpPr>
        <p:spPr>
          <a:xfrm>
            <a:off x="0" y="214290"/>
            <a:ext cx="4000496" cy="1143008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68580" indent="0" algn="r">
              <a:lnSpc>
                <a:spcPts val="4100"/>
              </a:lnSpc>
              <a:spcAft>
                <a:spcPts val="0"/>
              </a:spcAft>
            </a:pPr>
            <a:r>
              <a:rPr lang="it-IT" sz="3200" b="1" spc="40" dirty="0">
                <a:solidFill>
                  <a:schemeClr val="tx1"/>
                </a:solidFill>
                <a:latin typeface="Tahoma" panose="02020603050405020304" pitchFamily="2"/>
              </a:rPr>
              <a:t>La didattica tradizionale </a:t>
            </a:r>
          </a:p>
        </p:txBody>
      </p:sp>
      <p:sp>
        <p:nvSpPr>
          <p:cNvPr id="356" name="Segnaposto testo 355"/>
          <p:cNvSpPr>
            <a:spLocks noGrp="1"/>
          </p:cNvSpPr>
          <p:nvPr>
            <p:ph type="body" idx="10"/>
          </p:nvPr>
        </p:nvSpPr>
        <p:spPr>
          <a:xfrm>
            <a:off x="642911" y="2693670"/>
            <a:ext cx="3714776" cy="6838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3660" rIns="0" bIns="0" anchor="t"/>
          <a:lstStyle/>
          <a:p>
            <a:pPr marL="0" marR="0" indent="0" algn="l">
              <a:lnSpc>
                <a:spcPts val="2400"/>
              </a:lnSpc>
              <a:spcAft>
                <a:spcPts val="0"/>
              </a:spcAft>
            </a:pP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Più semplice ricevere </a:t>
            </a:r>
            <a:r>
              <a:rPr lang="it-IT" sz="2000" u="sng" spc="-5" dirty="0">
                <a:solidFill>
                  <a:srgbClr val="000000"/>
                </a:solidFill>
                <a:latin typeface="Times New Roman" panose="02020603050405020304" pitchFamily="1"/>
              </a:rPr>
              <a:t>materiale da </a:t>
            </a:r>
          </a:p>
          <a:p>
            <a:pPr marL="274320" marR="0" indent="0" algn="l">
              <a:lnSpc>
                <a:spcPts val="2400"/>
              </a:lnSpc>
              <a:spcBef>
                <a:spcPts val="15"/>
              </a:spcBef>
              <a:spcAft>
                <a:spcPts val="0"/>
              </a:spcAft>
            </a:pPr>
            <a:r>
              <a:rPr lang="it-IT" sz="2000" u="sng" spc="-5" dirty="0">
                <a:solidFill>
                  <a:srgbClr val="000000"/>
                </a:solidFill>
                <a:latin typeface="Times New Roman" panose="02020603050405020304" pitchFamily="1"/>
              </a:rPr>
              <a:t>studiare  </a:t>
            </a:r>
          </a:p>
        </p:txBody>
      </p:sp>
      <p:sp>
        <p:nvSpPr>
          <p:cNvPr id="357" name="Segnaposto testo 356"/>
          <p:cNvSpPr>
            <a:spLocks noGrp="1"/>
          </p:cNvSpPr>
          <p:nvPr>
            <p:ph type="body" idx="10"/>
          </p:nvPr>
        </p:nvSpPr>
        <p:spPr>
          <a:xfrm>
            <a:off x="1124585" y="3377565"/>
            <a:ext cx="3027045" cy="21539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8485" rIns="0" bIns="0" anchor="t"/>
          <a:lstStyle/>
          <a:p>
            <a:pPr marL="0" marR="0" indent="0" algn="just">
              <a:lnSpc>
                <a:spcPts val="2300"/>
              </a:lnSpc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Funziona in fase iniziale </a:t>
            </a:r>
          </a:p>
          <a:p>
            <a:pPr marL="0" marR="0" indent="0" algn="just">
              <a:lnSpc>
                <a:spcPts val="2400"/>
              </a:lnSpc>
              <a:spcBef>
                <a:spcPts val="120"/>
              </a:spcBef>
              <a:spcAft>
                <a:spcPts val="0"/>
              </a:spcAft>
            </a:pPr>
            <a:r>
              <a:rPr lang="it-IT" sz="2000" u="sng" spc="0" dirty="0">
                <a:solidFill>
                  <a:srgbClr val="000000"/>
                </a:solidFill>
                <a:latin typeface="Times New Roman" panose="02020603050405020304" pitchFamily="1"/>
              </a:rPr>
              <a:t>l'abitudine all'apprendimento </a:t>
            </a:r>
          </a:p>
          <a:p>
            <a:pPr marL="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u="sng" spc="0" dirty="0">
                <a:solidFill>
                  <a:srgbClr val="000000"/>
                </a:solidFill>
                <a:latin typeface="Times New Roman" panose="02020603050405020304" pitchFamily="1"/>
              </a:rPr>
              <a:t>passivo </a:t>
            </a: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ha implicazioni </a:t>
            </a:r>
          </a:p>
          <a:p>
            <a:pPr marL="0" marR="0" indent="0" algn="just">
              <a:lnSpc>
                <a:spcPts val="2400"/>
              </a:lnSpc>
              <a:spcBef>
                <a:spcPts val="10"/>
              </a:spcBef>
              <a:spcAft>
                <a:spcPts val="0"/>
              </a:spcAft>
            </a:pPr>
            <a:r>
              <a:rPr lang="it-IT" sz="2000" u="sng" spc="0" dirty="0">
                <a:solidFill>
                  <a:srgbClr val="000000"/>
                </a:solidFill>
                <a:latin typeface="Times New Roman" panose="02020603050405020304" pitchFamily="1"/>
              </a:rPr>
              <a:t>profondamente negative nel </a:t>
            </a:r>
          </a:p>
          <a:p>
            <a:pPr marL="0" marR="0" indent="0" algn="just">
              <a:lnSpc>
                <a:spcPts val="2400"/>
              </a:lnSpc>
              <a:spcBef>
                <a:spcPts val="0"/>
              </a:spcBef>
              <a:spcAft>
                <a:spcPts val="355"/>
              </a:spcAft>
            </a:pPr>
            <a:r>
              <a:rPr lang="it-IT" sz="2000" u="sng" spc="0" dirty="0">
                <a:solidFill>
                  <a:srgbClr val="000000"/>
                </a:solidFill>
                <a:latin typeface="Times New Roman" panose="02020603050405020304" pitchFamily="1"/>
              </a:rPr>
              <a:t>lungo termine</a:t>
            </a:r>
            <a:r>
              <a:rPr lang="it-IT" sz="2000" u="sng" spc="0" dirty="0">
                <a:solidFill>
                  <a:srgbClr val="FF0000"/>
                </a:solidFill>
                <a:latin typeface="Times New Roman" panose="02020603050405020304" pitchFamily="1"/>
              </a:rPr>
              <a:t>  </a:t>
            </a:r>
          </a:p>
        </p:txBody>
      </p:sp>
      <p:sp>
        <p:nvSpPr>
          <p:cNvPr id="358" name="Segnaposto testo 357"/>
          <p:cNvSpPr>
            <a:spLocks noGrp="1"/>
          </p:cNvSpPr>
          <p:nvPr>
            <p:ph type="body" idx="10"/>
          </p:nvPr>
        </p:nvSpPr>
        <p:spPr>
          <a:xfrm>
            <a:off x="5357818" y="1785926"/>
            <a:ext cx="2966397" cy="4500594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just">
              <a:lnSpc>
                <a:spcPts val="2300"/>
              </a:lnSpc>
              <a:spcAft>
                <a:spcPts val="0"/>
              </a:spcAft>
            </a:pP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Ricercare, far proprio e </a:t>
            </a:r>
          </a:p>
          <a:p>
            <a:pPr marL="0" marR="0" indent="0" algn="just">
              <a:lnSpc>
                <a:spcPts val="2300"/>
              </a:lnSpc>
              <a:spcBef>
                <a:spcPts val="205"/>
              </a:spcBef>
              <a:spcAft>
                <a:spcPts val="0"/>
              </a:spcAft>
            </a:pP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sintetizzare in maniera </a:t>
            </a:r>
          </a:p>
          <a:p>
            <a:pPr marL="0" marR="0" indent="0" algn="just">
              <a:lnSpc>
                <a:spcPts val="2300"/>
              </a:lnSpc>
              <a:spcBef>
                <a:spcPts val="110"/>
              </a:spcBef>
              <a:spcAft>
                <a:spcPts val="0"/>
              </a:spcAft>
            </a:pPr>
            <a:r>
              <a:rPr lang="it-IT" sz="2000" spc="-5" dirty="0">
                <a:solidFill>
                  <a:srgbClr val="000000"/>
                </a:solidFill>
                <a:latin typeface="Times New Roman" panose="02020603050405020304" pitchFamily="1"/>
              </a:rPr>
              <a:t>indipendente il materiale </a:t>
            </a:r>
          </a:p>
          <a:p>
            <a:pPr marL="0" marR="0" indent="0" algn="just">
              <a:lnSpc>
                <a:spcPts val="2300"/>
              </a:lnSpc>
              <a:spcBef>
                <a:spcPts val="1110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Relazione tra apprendimento </a:t>
            </a:r>
          </a:p>
          <a:p>
            <a:pPr marL="0" marR="0" indent="0" algn="just">
              <a:lnSpc>
                <a:spcPts val="2300"/>
              </a:lnSpc>
              <a:spcBef>
                <a:spcPts val="230"/>
              </a:spcBef>
              <a:spcAft>
                <a:spcPts val="0"/>
              </a:spcAft>
            </a:pPr>
            <a:r>
              <a:rPr lang="it-IT" sz="2000" spc="-15" dirty="0">
                <a:solidFill>
                  <a:srgbClr val="000000"/>
                </a:solidFill>
                <a:latin typeface="Times New Roman" panose="02020603050405020304" pitchFamily="1"/>
              </a:rPr>
              <a:t>attivo e sviluppo del pensiero </a:t>
            </a:r>
          </a:p>
          <a:p>
            <a:pPr marL="0" marR="0" indent="0" algn="just">
              <a:lnSpc>
                <a:spcPts val="2300"/>
              </a:lnSpc>
              <a:spcBef>
                <a:spcPts val="95"/>
              </a:spcBef>
              <a:spcAft>
                <a:spcPts val="0"/>
              </a:spcAft>
            </a:pPr>
            <a:r>
              <a:rPr lang="it-IT" sz="2000" spc="-10" dirty="0">
                <a:solidFill>
                  <a:srgbClr val="000000"/>
                </a:solidFill>
                <a:latin typeface="Times New Roman" panose="02020603050405020304" pitchFamily="1"/>
              </a:rPr>
              <a:t>critico 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5000628" y="357166"/>
            <a:ext cx="3714776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>
              <a:lnSpc>
                <a:spcPts val="2800"/>
              </a:lnSpc>
              <a:spcBef>
                <a:spcPts val="7655"/>
              </a:spcBef>
              <a:spcAft>
                <a:spcPts val="3485"/>
              </a:spcAft>
              <a:tabLst>
                <a:tab pos="7452360" algn="r"/>
              </a:tabLst>
            </a:pPr>
            <a:r>
              <a:rPr lang="it-IT" sz="2000" b="1" u="sng" spc="0" dirty="0" smtClean="0">
                <a:solidFill>
                  <a:schemeClr val="tx1"/>
                </a:solidFill>
                <a:latin typeface="Times New Roman" panose="02020603050405020304" pitchFamily="1"/>
              </a:rPr>
              <a:t>Percezione dello studente </a:t>
            </a:r>
            <a:r>
              <a:rPr lang="it-IT" b="1" spc="0" dirty="0" smtClean="0">
                <a:solidFill>
                  <a:schemeClr val="tx1"/>
                </a:solidFill>
                <a:latin typeface="Times New Roman" panose="02020603050405020304" pitchFamily="1"/>
              </a:rPr>
              <a:t>nell'apprendimento ATTIVO </a:t>
            </a:r>
            <a:r>
              <a:rPr lang="it-IT" spc="0" dirty="0" smtClean="0">
                <a:solidFill>
                  <a:schemeClr val="tx1"/>
                </a:solidFill>
                <a:latin typeface="Times New Roman" panose="02020603050405020304" pitchFamily="1"/>
              </a:rPr>
              <a:t>... </a:t>
            </a:r>
            <a:endParaRPr lang="it-IT" spc="0" dirty="0">
              <a:solidFill>
                <a:schemeClr val="tx1"/>
              </a:solidFill>
              <a:latin typeface="Times New Roman" panose="02020603050405020304" pitchFamily="1"/>
            </a:endParaRPr>
          </a:p>
        </p:txBody>
      </p:sp>
      <p:sp>
        <p:nvSpPr>
          <p:cNvPr id="14" name="Freccia in giù 13"/>
          <p:cNvSpPr/>
          <p:nvPr/>
        </p:nvSpPr>
        <p:spPr>
          <a:xfrm>
            <a:off x="2285984" y="1785926"/>
            <a:ext cx="48463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2357422" y="1928802"/>
            <a:ext cx="484632" cy="621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egnaposto testo 367"/>
          <p:cNvSpPr>
            <a:spLocks noGrp="1"/>
          </p:cNvSpPr>
          <p:nvPr>
            <p:ph type="body" idx="10"/>
          </p:nvPr>
        </p:nvSpPr>
        <p:spPr>
          <a:xfrm>
            <a:off x="457200" y="317500"/>
            <a:ext cx="8242300" cy="6029325"/>
          </a:xfrm>
          <a:prstGeom prst="rect">
            <a:avLst/>
          </a:prstGeom>
          <a:noFill/>
          <a:ln w="0" cmpd="sng">
            <a:solidFill>
              <a:schemeClr val="tx1"/>
            </a:solidFill>
            <a:prstDash val="solid"/>
          </a:ln>
        </p:spPr>
        <p:txBody>
          <a:bodyPr vert="horz" lIns="0" tIns="2540" rIns="0" bIns="0" anchor="t">
            <a:normAutofit fontScale="95000"/>
          </a:bodyPr>
          <a:lstStyle/>
          <a:p>
            <a:pPr marL="0" marR="137160" indent="0" algn="r">
              <a:lnSpc>
                <a:spcPts val="3100"/>
              </a:lnSpc>
              <a:spcAft>
                <a:spcPts val="0"/>
              </a:spcAft>
            </a:pPr>
            <a:r>
              <a:rPr lang="it-IT" sz="2250" b="1" spc="45" dirty="0">
                <a:solidFill>
                  <a:schemeClr val="tx1"/>
                </a:solidFill>
                <a:latin typeface="Tahoma" panose="02020603050405020304" pitchFamily="2"/>
              </a:rPr>
              <a:t>Categorie presenti nelle didattiche interattive </a:t>
            </a:r>
          </a:p>
          <a:p>
            <a:pPr marL="320040" marR="0" indent="0" algn="l">
              <a:lnSpc>
                <a:spcPts val="2600"/>
              </a:lnSpc>
              <a:spcBef>
                <a:spcPts val="7090"/>
              </a:spcBef>
              <a:spcAft>
                <a:spcPts val="0"/>
              </a:spcAft>
            </a:pPr>
            <a:r>
              <a:rPr lang="it-IT" sz="2400" i="1" spc="15" dirty="0">
                <a:solidFill>
                  <a:srgbClr val="CC0000"/>
                </a:solidFill>
                <a:latin typeface="Times New Roman" panose="02020603050405020304" pitchFamily="1"/>
              </a:rPr>
              <a:t>partecipazione</a:t>
            </a:r>
            <a:r>
              <a:rPr lang="it-IT" sz="2000" spc="15" dirty="0">
                <a:solidFill>
                  <a:srgbClr val="000000"/>
                </a:solidFill>
                <a:latin typeface="Times New Roman" panose="02020603050405020304" pitchFamily="1"/>
              </a:rPr>
              <a:t> (dello studente al proprio processo di apprendimento) </a:t>
            </a:r>
          </a:p>
          <a:p>
            <a:pPr marL="320040" marR="0" indent="0" algn="l">
              <a:lnSpc>
                <a:spcPts val="26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2400" i="1" spc="5" dirty="0">
                <a:solidFill>
                  <a:srgbClr val="CC0000"/>
                </a:solidFill>
                <a:latin typeface="Times New Roman" panose="02020603050405020304" pitchFamily="1"/>
              </a:rPr>
              <a:t>responsabilità</a:t>
            </a:r>
            <a:r>
              <a:rPr lang="it-IT" sz="2000" spc="5" dirty="0">
                <a:solidFill>
                  <a:srgbClr val="000000"/>
                </a:solidFill>
                <a:latin typeface="Times New Roman" panose="02020603050405020304" pitchFamily="1"/>
              </a:rPr>
              <a:t> (nei confronti del proprio lavoro di studente e anche dei </a:t>
            </a:r>
          </a:p>
          <a:p>
            <a:pPr marL="320040" marR="0" indent="0" algn="l">
              <a:lnSpc>
                <a:spcPts val="2300"/>
              </a:lnSpc>
              <a:spcBef>
                <a:spcPts val="155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propri compagni o colleghi) </a:t>
            </a:r>
          </a:p>
          <a:p>
            <a:pPr marL="320040" marR="0" indent="0" algn="l">
              <a:lnSpc>
                <a:spcPts val="2600"/>
              </a:lnSpc>
              <a:spcBef>
                <a:spcPts val="745"/>
              </a:spcBef>
              <a:spcAft>
                <a:spcPts val="0"/>
              </a:spcAft>
            </a:pPr>
            <a:r>
              <a:rPr lang="it-IT" sz="2400" i="1" spc="0" dirty="0">
                <a:solidFill>
                  <a:srgbClr val="CC0000"/>
                </a:solidFill>
                <a:latin typeface="Times New Roman" panose="02020603050405020304" pitchFamily="1"/>
              </a:rPr>
              <a:t>riflessione</a:t>
            </a: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 (sul significato del proprio agire dotato di senso e del proprio </a:t>
            </a:r>
          </a:p>
          <a:p>
            <a:pPr marL="320040" marR="0" indent="0" algn="l">
              <a:lnSpc>
                <a:spcPts val="2300"/>
              </a:lnSpc>
              <a:spcBef>
                <a:spcPts val="170"/>
              </a:spcBef>
              <a:spcAft>
                <a:spcPts val="0"/>
              </a:spcAft>
            </a:pPr>
            <a:r>
              <a:rPr lang="it-IT" sz="2000" spc="0" dirty="0">
                <a:solidFill>
                  <a:srgbClr val="000000"/>
                </a:solidFill>
                <a:latin typeface="Times New Roman" panose="02020603050405020304" pitchFamily="1"/>
              </a:rPr>
              <a:t>ruolo di studente) </a:t>
            </a:r>
          </a:p>
          <a:p>
            <a:pPr marL="0" marR="0" indent="0" algn="l">
              <a:lnSpc>
                <a:spcPts val="2600"/>
              </a:lnSpc>
              <a:spcBef>
                <a:spcPts val="680"/>
              </a:spcBef>
              <a:spcAft>
                <a:spcPts val="0"/>
              </a:spcAft>
            </a:pPr>
            <a:r>
              <a:rPr lang="it-IT" sz="2400" i="1" spc="20" dirty="0">
                <a:solidFill>
                  <a:srgbClr val="717BA2"/>
                </a:solidFill>
                <a:latin typeface="Times New Roman" panose="02020603050405020304" pitchFamily="1"/>
              </a:rPr>
              <a:t>-</a:t>
            </a:r>
            <a:r>
              <a:rPr lang="it-IT" sz="2400" i="1" spc="20" dirty="0">
                <a:solidFill>
                  <a:srgbClr val="CC0000"/>
                </a:solidFill>
                <a:latin typeface="Times New Roman" panose="02020603050405020304" pitchFamily="1"/>
              </a:rPr>
              <a:t> condivisione</a:t>
            </a:r>
            <a:r>
              <a:rPr lang="it-IT" sz="2000" spc="20" dirty="0">
                <a:solidFill>
                  <a:srgbClr val="000000"/>
                </a:solidFill>
                <a:latin typeface="Times New Roman" panose="02020603050405020304" pitchFamily="1"/>
              </a:rPr>
              <a:t> (delle proprie idee, informazioni, materiali, dati) </a:t>
            </a:r>
          </a:p>
          <a:p>
            <a:pPr marL="320040" marR="0" indent="0" algn="l">
              <a:lnSpc>
                <a:spcPts val="2800"/>
              </a:lnSpc>
              <a:spcBef>
                <a:spcPts val="420"/>
              </a:spcBef>
              <a:spcAft>
                <a:spcPts val="0"/>
              </a:spcAft>
            </a:pPr>
            <a:r>
              <a:rPr lang="it-IT" sz="2400" i="1" spc="35" dirty="0">
                <a:solidFill>
                  <a:srgbClr val="CC0000"/>
                </a:solidFill>
                <a:latin typeface="Times New Roman" panose="02020603050405020304" pitchFamily="1"/>
              </a:rPr>
              <a:t>prendersi cura degli altri</a:t>
            </a:r>
            <a:r>
              <a:rPr lang="it-IT" sz="2000" i="1" spc="35" dirty="0">
                <a:solidFill>
                  <a:srgbClr val="000000"/>
                </a:solidFill>
                <a:latin typeface="Times New Roman" panose="02020603050405020304" pitchFamily="1"/>
              </a:rPr>
              <a:t> (</a:t>
            </a:r>
            <a:r>
              <a:rPr lang="it-IT" sz="2000" i="1" spc="35" dirty="0" err="1">
                <a:solidFill>
                  <a:srgbClr val="000000"/>
                </a:solidFill>
                <a:latin typeface="Times New Roman" panose="02020603050405020304" pitchFamily="1"/>
              </a:rPr>
              <a:t>caring</a:t>
            </a:r>
            <a:r>
              <a:rPr lang="it-IT" sz="2000" i="1" spc="35" dirty="0">
                <a:solidFill>
                  <a:srgbClr val="000000"/>
                </a:solidFill>
                <a:latin typeface="Times New Roman" panose="02020603050405020304" pitchFamily="1"/>
              </a:rPr>
              <a:t>) </a:t>
            </a:r>
          </a:p>
          <a:p>
            <a:pPr marL="0" marR="0" indent="0" algn="l">
              <a:lnSpc>
                <a:spcPts val="2200"/>
              </a:lnSpc>
              <a:spcBef>
                <a:spcPts val="6840"/>
              </a:spcBef>
              <a:spcAft>
                <a:spcPts val="0"/>
              </a:spcAft>
            </a:pPr>
            <a:r>
              <a:rPr lang="it-IT" sz="2000" i="1" spc="70" dirty="0">
                <a:solidFill>
                  <a:srgbClr val="006FC0"/>
                </a:solidFill>
                <a:latin typeface="Times New Roman" panose="02020603050405020304" pitchFamily="1"/>
              </a:rPr>
              <a:t>Nei modelli didattici fondati sul gruppo di lavoro strutturato e sul team, </a:t>
            </a:r>
          </a:p>
          <a:p>
            <a:pPr marL="320040" marR="0"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i="1" spc="0" dirty="0">
                <a:solidFill>
                  <a:srgbClr val="006FC0"/>
                </a:solidFill>
                <a:latin typeface="Times New Roman" panose="02020603050405020304" pitchFamily="1"/>
              </a:rPr>
              <a:t>vengono potenziate e valorizzate insieme a produttività del lavoro, identità, </a:t>
            </a:r>
          </a:p>
          <a:p>
            <a:pPr marL="320040" marR="0"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000" i="1" spc="70" dirty="0">
                <a:solidFill>
                  <a:srgbClr val="006FC0"/>
                </a:solidFill>
                <a:latin typeface="Times New Roman" panose="02020603050405020304" pitchFamily="1"/>
              </a:rPr>
              <a:t>autostima degli studenti partecipanti, altruismo, senso dell'altro e del </a:t>
            </a:r>
          </a:p>
          <a:p>
            <a:pPr marL="320040" marR="0" indent="0" algn="l">
              <a:lnSpc>
                <a:spcPts val="2200"/>
              </a:lnSpc>
              <a:spcBef>
                <a:spcPts val="0"/>
              </a:spcBef>
              <a:spcAft>
                <a:spcPts val="1110"/>
              </a:spcAft>
            </a:pPr>
            <a:r>
              <a:rPr lang="it-IT" sz="2000" i="1" spc="-25" dirty="0">
                <a:solidFill>
                  <a:srgbClr val="006FC0"/>
                </a:solidFill>
                <a:latin typeface="Times New Roman" panose="02020603050405020304" pitchFamily="1"/>
              </a:rPr>
              <a:t>diverso. </a:t>
            </a:r>
          </a:p>
        </p:txBody>
      </p:sp>
      <p:cxnSp>
        <p:nvCxnSpPr>
          <p:cNvPr id="370" name="Connettore 1 369"/>
          <p:cNvCxnSpPr/>
          <p:nvPr/>
        </p:nvCxnSpPr>
        <p:spPr>
          <a:xfrm>
            <a:off x="457200" y="6351905"/>
            <a:ext cx="439420" cy="0"/>
          </a:xfrm>
          <a:prstGeom prst="line">
            <a:avLst/>
          </a:prstGeom>
          <a:ln w="8890">
            <a:solidFill>
              <a:srgbClr val="000000"/>
            </a:solidFill>
            <a:prstDash val="sysDash"/>
          </a:ln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egnaposto testo 374"/>
          <p:cNvSpPr>
            <a:spLocks noGrp="1"/>
          </p:cNvSpPr>
          <p:nvPr>
            <p:ph type="body" idx="10"/>
          </p:nvPr>
        </p:nvSpPr>
        <p:spPr>
          <a:xfrm>
            <a:off x="438785" y="660400"/>
            <a:ext cx="8242300" cy="8909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7500"/>
          </a:bodyPr>
          <a:lstStyle/>
          <a:p>
            <a:pPr marL="0" marR="0" indent="0" algn="r">
              <a:lnSpc>
                <a:spcPts val="4000"/>
              </a:lnSpc>
              <a:spcAft>
                <a:spcPts val="2995"/>
              </a:spcAft>
            </a:pPr>
            <a:r>
              <a:rPr lang="it-IT" sz="2900" b="1" spc="125" dirty="0">
                <a:solidFill>
                  <a:schemeClr val="tx1"/>
                </a:solidFill>
                <a:latin typeface="Tahoma" panose="02020603050405020304" pitchFamily="2"/>
              </a:rPr>
              <a:t>Le strategie didattiche conosciute </a:t>
            </a:r>
          </a:p>
        </p:txBody>
      </p:sp>
      <p:sp>
        <p:nvSpPr>
          <p:cNvPr id="376" name="Segnaposto testo 375"/>
          <p:cNvSpPr>
            <a:spLocks noGrp="1"/>
          </p:cNvSpPr>
          <p:nvPr>
            <p:ph type="body" idx="10"/>
          </p:nvPr>
        </p:nvSpPr>
        <p:spPr>
          <a:xfrm>
            <a:off x="438785" y="1551305"/>
            <a:ext cx="8098790" cy="4581525"/>
          </a:xfrm>
          <a:prstGeom prst="rect">
            <a:avLst/>
          </a:prstGeom>
          <a:noFill/>
          <a:ln w="8890" cmpd="sng">
            <a:solidFill>
              <a:srgbClr val="000000"/>
            </a:solidFill>
            <a:prstDash val="solid"/>
          </a:ln>
        </p:spPr>
        <p:txBody>
          <a:bodyPr vert="horz" lIns="0" tIns="67945" rIns="0" bIns="0" anchor="t">
            <a:normAutofit fontScale="97500"/>
          </a:bodyPr>
          <a:lstStyle/>
          <a:p>
            <a:pPr marL="365760" marR="411480" indent="0" algn="l">
              <a:lnSpc>
                <a:spcPts val="2200"/>
              </a:lnSpc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Lezione frontale: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è la forma di didattica più utilizzata e più antica. L'insegnante espone in maniera unidirezionale gli argomenti; il passaggio di nozioni fa leva sull'esclusiva capacità di farsi ascoltare del docente. </a:t>
            </a:r>
          </a:p>
          <a:p>
            <a:pPr marL="365760" marR="91440" indent="0" algn="l">
              <a:lnSpc>
                <a:spcPts val="2200"/>
              </a:lnSpc>
              <a:spcBef>
                <a:spcPts val="780"/>
              </a:spcBef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Approccio tutoriale: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si basa sulla presentazione all'allievo di un certo numero di informazioni, si chiedono riscontri e si verifica immediatamente la risposta, si può regolare l'apprendimento in base alla capacità dello studente, si realizza un apprendimento individualizzato. </a:t>
            </a:r>
          </a:p>
          <a:p>
            <a:pPr marL="365760" marR="182880" indent="0" algn="l">
              <a:lnSpc>
                <a:spcPts val="2200"/>
              </a:lnSpc>
              <a:spcBef>
                <a:spcPts val="780"/>
              </a:spcBef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Discussione: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consiste in un confronto di idee tra due o più persone ( insegnante —allievo e tra allievi ). Il ruolo del docente si sposta da quello di guida a quello di facilitatore, il cui compito non è passare le conoscenze ma aiutare l'alunno nel percorso di apprendimento. </a:t>
            </a:r>
          </a:p>
          <a:p>
            <a:pPr marL="365760" marR="228600" indent="0" algn="l">
              <a:lnSpc>
                <a:spcPts val="2200"/>
              </a:lnSpc>
              <a:spcBef>
                <a:spcPts val="795"/>
              </a:spcBef>
              <a:spcAft>
                <a:spcPts val="254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Studio del caso: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si basa su riflessioni riguardo ad una situazione reale o verosimile, su cui vanno formulate ipotesi e possibili soluzioni. Lo scopo è porre l'allievo davanti a situazioni molto vicine a quelle reali . </a:t>
            </a:r>
          </a:p>
        </p:txBody>
      </p:sp>
      <p:sp>
        <p:nvSpPr>
          <p:cNvPr id="377" name="Segnaposto testo 376"/>
          <p:cNvSpPr>
            <a:spLocks noGrp="1"/>
          </p:cNvSpPr>
          <p:nvPr>
            <p:ph type="body" idx="10"/>
          </p:nvPr>
        </p:nvSpPr>
        <p:spPr>
          <a:xfrm>
            <a:off x="438785" y="6346825"/>
            <a:ext cx="8242300" cy="2698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1755" rIns="0" bIns="0" anchor="t">
            <a:normAutofit fontScale="97500"/>
          </a:bodyPr>
          <a:lstStyle/>
          <a:p>
            <a:pPr marL="0" marR="0" indent="0" algn="ctr">
              <a:lnSpc>
                <a:spcPts val="1500"/>
              </a:lnSpc>
              <a:spcAft>
                <a:spcPts val="50"/>
              </a:spcAft>
            </a:pPr>
            <a:r>
              <a:rPr lang="it-IT" sz="1100" b="1" spc="10" dirty="0" smtClean="0">
                <a:solidFill>
                  <a:srgbClr val="464652"/>
                </a:solidFill>
                <a:latin typeface="Tahoma" panose="02020603050405020304" pitchFamily="2"/>
              </a:rPr>
              <a:t>2</a:t>
            </a:r>
            <a:endParaRPr lang="it-IT" sz="1100" b="1" spc="10" dirty="0">
              <a:solidFill>
                <a:srgbClr val="464652"/>
              </a:solidFill>
              <a:latin typeface="Tahoma" panose="02020603050405020304" pitchFamily="2"/>
            </a:endParaRPr>
          </a:p>
        </p:txBody>
      </p:sp>
      <p:cxnSp>
        <p:nvCxnSpPr>
          <p:cNvPr id="378" name="Connettore 1 377"/>
          <p:cNvCxnSpPr/>
          <p:nvPr/>
        </p:nvCxnSpPr>
        <p:spPr>
          <a:xfrm>
            <a:off x="438785" y="6351905"/>
            <a:ext cx="317500" cy="0"/>
          </a:xfrm>
          <a:prstGeom prst="line">
            <a:avLst/>
          </a:prstGeom>
          <a:ln w="8890">
            <a:solidFill>
              <a:srgbClr val="000000"/>
            </a:solidFill>
            <a:prstDash val="sysDash"/>
          </a:ln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egnaposto testo 380"/>
          <p:cNvSpPr>
            <a:spLocks noGrp="1"/>
          </p:cNvSpPr>
          <p:nvPr>
            <p:ph type="body" idx="10"/>
          </p:nvPr>
        </p:nvSpPr>
        <p:spPr>
          <a:xfrm>
            <a:off x="819785" y="596900"/>
            <a:ext cx="7797800" cy="6838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7500"/>
          </a:bodyPr>
          <a:lstStyle/>
          <a:p>
            <a:pPr marL="0" marR="0" indent="0" algn="r">
              <a:lnSpc>
                <a:spcPts val="3900"/>
              </a:lnSpc>
              <a:spcAft>
                <a:spcPts val="1465"/>
              </a:spcAft>
            </a:pPr>
            <a:r>
              <a:rPr lang="it-IT" sz="2900" b="1" spc="105" dirty="0">
                <a:solidFill>
                  <a:schemeClr val="tx1"/>
                </a:solidFill>
                <a:latin typeface="Tahoma" panose="02020603050405020304" pitchFamily="2"/>
              </a:rPr>
              <a:t>Le strategie didattiche </a:t>
            </a:r>
            <a:r>
              <a:rPr lang="it-IT" sz="2900" b="1" spc="105" dirty="0" smtClean="0">
                <a:solidFill>
                  <a:schemeClr val="tx1"/>
                </a:solidFill>
                <a:latin typeface="Tahoma" panose="02020603050405020304" pitchFamily="2"/>
              </a:rPr>
              <a:t>conosciute</a:t>
            </a:r>
            <a:endParaRPr lang="it-IT" sz="2900" b="1" spc="105" dirty="0">
              <a:solidFill>
                <a:schemeClr val="tx1"/>
              </a:solidFill>
              <a:latin typeface="Tahoma" panose="02020603050405020304" pitchFamily="2"/>
            </a:endParaRPr>
          </a:p>
        </p:txBody>
      </p:sp>
      <p:sp>
        <p:nvSpPr>
          <p:cNvPr id="382" name="Segnaposto testo 381"/>
          <p:cNvSpPr>
            <a:spLocks noGrp="1"/>
          </p:cNvSpPr>
          <p:nvPr>
            <p:ph type="body" idx="10"/>
          </p:nvPr>
        </p:nvSpPr>
        <p:spPr>
          <a:xfrm>
            <a:off x="819785" y="1280795"/>
            <a:ext cx="7797800" cy="51422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525" rIns="0" bIns="0" anchor="t">
            <a:normAutofit fontScale="97500"/>
          </a:bodyPr>
          <a:lstStyle/>
          <a:p>
            <a:pPr marL="0" marR="0" indent="0" algn="just">
              <a:lnSpc>
                <a:spcPts val="2200"/>
              </a:lnSpc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Apprendimenti di gruppo: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forme di apprendimento basate sul tutoraggio tra pari e insegnamento reciproco. </a:t>
            </a:r>
          </a:p>
          <a:p>
            <a:pPr marL="0" marR="0" indent="0" algn="just">
              <a:lnSpc>
                <a:spcPts val="2200"/>
              </a:lnSpc>
              <a:spcBef>
                <a:spcPts val="780"/>
              </a:spcBef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Problem solving: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Il termine sta a indicare il processo cognitivo che si avvia per analizzare un problema e trovarne la soluzione. E' conosciuto anche come apprendimento per scoperta </a:t>
            </a:r>
          </a:p>
          <a:p>
            <a:pPr marL="0" marR="0" indent="0" algn="just">
              <a:lnSpc>
                <a:spcPts val="2200"/>
              </a:lnSpc>
              <a:spcBef>
                <a:spcPts val="800"/>
              </a:spcBef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Simulazione: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viene proposta una situazione concreta in un ambiente predeterminato e protetto, si crea la situazione di "palestra d'apprendimento" . </a:t>
            </a:r>
          </a:p>
          <a:p>
            <a:pPr marL="0" marR="0" indent="0" algn="just">
              <a:lnSpc>
                <a:spcPts val="2200"/>
              </a:lnSpc>
              <a:spcBef>
                <a:spcPts val="760"/>
              </a:spcBef>
              <a:spcAft>
                <a:spcPts val="0"/>
              </a:spcAft>
            </a:pPr>
            <a:r>
              <a:rPr lang="it-IT" sz="1450" b="1" spc="0">
                <a:solidFill>
                  <a:srgbClr val="C00000"/>
                </a:solidFill>
                <a:latin typeface="Tahoma" panose="02020603050405020304" pitchFamily="2"/>
              </a:rPr>
              <a:t>Role playing:</a:t>
            </a:r>
            <a:r>
              <a:rPr lang="it-IT" sz="1450" b="1" spc="0">
                <a:solidFill>
                  <a:srgbClr val="000000"/>
                </a:solidFill>
                <a:latin typeface="Tahoma" panose="02020603050405020304" pitchFamily="2"/>
              </a:rPr>
              <a:t> tipo particolare di simulazione, i partecipanti diventano gli attori della situazione rappresentata con ruoli attivi, identificandosi in specifici personaggi e in determinati contesti. Quello che si apprende nel role playing è il comportamento, vero obiettivo dell'apprendimento. </a:t>
            </a:r>
          </a:p>
          <a:p>
            <a:pPr marL="0" marR="0" indent="0" algn="just">
              <a:lnSpc>
                <a:spcPts val="2200"/>
              </a:lnSpc>
              <a:spcBef>
                <a:spcPts val="750"/>
              </a:spcBef>
              <a:spcAft>
                <a:spcPts val="4590"/>
              </a:spcAft>
            </a:pPr>
            <a:r>
              <a:rPr lang="it-IT" sz="1450" b="1" spc="30">
                <a:solidFill>
                  <a:srgbClr val="C00000"/>
                </a:solidFill>
                <a:latin typeface="Tahoma" panose="02020603050405020304" pitchFamily="2"/>
              </a:rPr>
              <a:t>Brainstorming:</a:t>
            </a:r>
            <a:r>
              <a:rPr lang="it-IT" sz="1450" b="1" spc="30">
                <a:solidFill>
                  <a:srgbClr val="000000"/>
                </a:solidFill>
                <a:latin typeface="Tahoma" panose="02020603050405020304" pitchFamily="2"/>
              </a:rPr>
              <a:t> è il metodo più libero per esporre le proprie opinioni e idee intorno ad un tema predeterminato. Questo metodo permette di esprimersi liberamente, l'unico vincolo sono l'aderenza al tema prefissato e non criticare gli altri.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5925185" y="1618615"/>
            <a:ext cx="2585085" cy="624840"/>
          </a:xfrm>
          <a:prstGeom prst="rect">
            <a:avLst/>
          </a:prstGeom>
        </p:spPr>
      </p:pic>
      <p:pic>
        <p:nvPicPr>
          <p:cNvPr id="40" name="Image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6958330" y="2490470"/>
            <a:ext cx="1432560" cy="447675"/>
          </a:xfrm>
          <a:prstGeom prst="rect">
            <a:avLst/>
          </a:prstGeom>
        </p:spPr>
      </p:pic>
      <p:sp>
        <p:nvSpPr>
          <p:cNvPr id="33" name="Segnaposto testo 32"/>
          <p:cNvSpPr>
            <a:spLocks noGrp="1"/>
          </p:cNvSpPr>
          <p:nvPr>
            <p:ph type="body" idx="10"/>
          </p:nvPr>
        </p:nvSpPr>
        <p:spPr>
          <a:xfrm>
            <a:off x="554990" y="508000"/>
            <a:ext cx="3784600" cy="5835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l">
              <a:lnSpc>
                <a:spcPts val="4000"/>
              </a:lnSpc>
              <a:spcAft>
                <a:spcPts val="595"/>
              </a:spcAft>
            </a:pPr>
            <a:r>
              <a:rPr lang="it-IT" sz="3050" b="1" spc="155" dirty="0">
                <a:solidFill>
                  <a:schemeClr val="tx1"/>
                </a:solidFill>
                <a:latin typeface="Tahoma" panose="02020603050405020304" pitchFamily="2"/>
              </a:rPr>
              <a:t>Per approfondire... </a:t>
            </a:r>
          </a:p>
        </p:txBody>
      </p:sp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6343015" y="1091565"/>
            <a:ext cx="1473200" cy="5270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7500"/>
          </a:bodyPr>
          <a:lstStyle/>
          <a:p>
            <a:pPr marL="0" marR="0" indent="0" algn="l">
              <a:lnSpc>
                <a:spcPts val="2100"/>
              </a:lnSpc>
              <a:spcAft>
                <a:spcPts val="2035"/>
              </a:spcAft>
            </a:pPr>
            <a:r>
              <a:rPr lang="it-IT" sz="1750" b="1" spc="15">
                <a:solidFill>
                  <a:srgbClr val="000000"/>
                </a:solidFill>
                <a:latin typeface="Tahoma" panose="02020603050405020304" pitchFamily="2"/>
              </a:rPr>
              <a:t>Ciclo di vita </a:t>
            </a:r>
          </a:p>
        </p:txBody>
      </p:sp>
      <p:graphicFrame>
        <p:nvGraphicFramePr>
          <p:cNvPr id="37" name="table 37"/>
          <p:cNvGraphicFramePr>
            <a:graphicFrameLocks noGrp="1"/>
          </p:cNvGraphicFramePr>
          <p:nvPr/>
        </p:nvGraphicFramePr>
        <p:xfrm>
          <a:off x="1600200" y="1618615"/>
          <a:ext cx="6910070" cy="624840"/>
        </p:xfrm>
        <a:graphic>
          <a:graphicData uri="http://schemas.openxmlformats.org/drawingml/2006/table">
            <a:tbl>
              <a:tblPr/>
              <a:tblGrid>
                <a:gridCol w="4324985"/>
                <a:gridCol w="2585085"/>
              </a:tblGrid>
              <a:tr h="624840">
                <a:tc>
                  <a:txBody>
                    <a:bodyPr/>
                    <a:lstStyle/>
                    <a:p>
                      <a:pPr marL="0" marR="2880360" indent="0" algn="r">
                        <a:lnSpc>
                          <a:spcPts val="2100"/>
                        </a:lnSpc>
                        <a:spcBef>
                          <a:spcPts val="355"/>
                        </a:spcBef>
                        <a:spcAft>
                          <a:spcPts val="2400"/>
                        </a:spcAft>
                      </a:pPr>
                      <a:r>
                        <a:rPr lang="it-IT" sz="1750" b="1" spc="0" dirty="0">
                          <a:solidFill>
                            <a:srgbClr val="000000"/>
                          </a:solidFill>
                          <a:latin typeface="Tahoma" panose="02020603050405020304" pitchFamily="2"/>
                        </a:rPr>
                        <a:t>Arco di vita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621665" y="3035935"/>
            <a:ext cx="3596640" cy="13531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ctr">
              <a:lnSpc>
                <a:spcPts val="2100"/>
              </a:lnSpc>
              <a:spcAft>
                <a:spcPts val="0"/>
              </a:spcAft>
            </a:pPr>
            <a:r>
              <a:rPr lang="it-IT" sz="1850" b="1" i="1" spc="40" dirty="0">
                <a:solidFill>
                  <a:srgbClr val="000000"/>
                </a:solidFill>
                <a:latin typeface="Arial" panose="02020603050405020304" pitchFamily="2"/>
              </a:rPr>
              <a:t>Metafora della Psicologia </a:t>
            </a:r>
          </a:p>
          <a:p>
            <a:pPr marL="0" marR="0" indent="0" algn="ctr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850" b="1" i="1" spc="45" dirty="0">
                <a:solidFill>
                  <a:srgbClr val="000000"/>
                </a:solidFill>
                <a:latin typeface="Arial" panose="02020603050405020304" pitchFamily="2"/>
              </a:rPr>
              <a:t>dell'Età Evolutiva </a:t>
            </a:r>
          </a:p>
          <a:p>
            <a:pPr marL="1371600" marR="0" indent="0" algn="l">
              <a:lnSpc>
                <a:spcPts val="4900"/>
              </a:lnSpc>
              <a:spcBef>
                <a:spcPts val="0"/>
              </a:spcBef>
              <a:spcAft>
                <a:spcPts val="1720"/>
              </a:spcAft>
            </a:pPr>
            <a:r>
              <a:rPr lang="it-IT" sz="2200" spc="645" dirty="0" smtClean="0">
                <a:solidFill>
                  <a:srgbClr val="000000"/>
                </a:solidFill>
                <a:latin typeface="Arial" panose="02020603050405020304" pitchFamily="2"/>
              </a:rPr>
              <a:t> </a:t>
            </a:r>
            <a:endParaRPr lang="it-IT" sz="2200" spc="645" dirty="0">
              <a:solidFill>
                <a:srgbClr val="000000"/>
              </a:solidFill>
              <a:latin typeface="Arial" panose="02020603050405020304" pitchFamily="2"/>
            </a:endParaRP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621664" y="4214818"/>
            <a:ext cx="3664583" cy="2286016"/>
          </a:xfrm>
          <a:prstGeom prst="rect">
            <a:avLst/>
          </a:prstGeom>
          <a:solidFill>
            <a:srgbClr val="8EAFBE"/>
          </a:solidFill>
          <a:ln w="0" cmpd="sng">
            <a:noFill/>
            <a:prstDash val="solid"/>
          </a:ln>
        </p:spPr>
        <p:txBody>
          <a:bodyPr vert="horz" lIns="0" tIns="71755" rIns="0" bIns="0" anchor="t">
            <a:normAutofit fontScale="97500"/>
          </a:bodyPr>
          <a:lstStyle/>
          <a:p>
            <a:pPr marL="0" marR="0" indent="0" algn="ctr">
              <a:lnSpc>
                <a:spcPts val="1600"/>
              </a:lnSpc>
              <a:spcAft>
                <a:spcPts val="545"/>
              </a:spcAft>
            </a:pPr>
            <a:r>
              <a:rPr lang="it-IT" sz="1400" b="1" spc="0" dirty="0">
                <a:solidFill>
                  <a:srgbClr val="000000"/>
                </a:solidFill>
                <a:latin typeface="Tahoma" panose="02020603050405020304" pitchFamily="2"/>
              </a:rPr>
              <a:t>Lo sviluppo psichico presenta una fase </a:t>
            </a:r>
            <a:r>
              <a:t/>
            </a:r>
            <a:br/>
            <a:r>
              <a:rPr lang="it-IT" sz="1400" b="1" spc="0" dirty="0">
                <a:solidFill>
                  <a:srgbClr val="000000"/>
                </a:solidFill>
                <a:latin typeface="Tahoma" panose="02020603050405020304" pitchFamily="2"/>
              </a:rPr>
              <a:t>di evoluzione alla quale segue una fase </a:t>
            </a:r>
            <a:r>
              <a:rPr sz="1400"/>
              <a:t/>
            </a:r>
            <a:br>
              <a:rPr sz="1400"/>
            </a:br>
            <a:r>
              <a:rPr lang="it-IT" sz="1400" b="1" spc="0" dirty="0">
                <a:solidFill>
                  <a:srgbClr val="000000"/>
                </a:solidFill>
                <a:latin typeface="Tahoma" panose="02020603050405020304" pitchFamily="2"/>
              </a:rPr>
              <a:t>di stabilità, corrispondente all'età </a:t>
            </a:r>
            <a:r>
              <a:rPr sz="1400"/>
              <a:t/>
            </a:r>
            <a:br>
              <a:rPr sz="1400"/>
            </a:br>
            <a:r>
              <a:rPr lang="it-IT" sz="1400" b="1" spc="0" dirty="0">
                <a:solidFill>
                  <a:srgbClr val="000000"/>
                </a:solidFill>
                <a:latin typeface="Tahoma" panose="02020603050405020304" pitchFamily="2"/>
              </a:rPr>
              <a:t>adulta e, quindi, una fase di </a:t>
            </a:r>
            <a:r>
              <a:rPr sz="1400"/>
              <a:t/>
            </a:r>
            <a:br>
              <a:rPr sz="1400"/>
            </a:br>
            <a:r>
              <a:rPr lang="it-IT" sz="1400" b="1" spc="0" dirty="0">
                <a:solidFill>
                  <a:srgbClr val="000000"/>
                </a:solidFill>
                <a:latin typeface="Tahoma" panose="02020603050405020304" pitchFamily="2"/>
              </a:rPr>
              <a:t>involuzione, corrispondente all'età </a:t>
            </a:r>
            <a:r>
              <a:rPr sz="1400"/>
              <a:t/>
            </a:r>
            <a:br>
              <a:rPr sz="1400"/>
            </a:br>
            <a:r>
              <a:rPr lang="it-IT" sz="1400" b="1" spc="0" dirty="0">
                <a:solidFill>
                  <a:srgbClr val="000000"/>
                </a:solidFill>
                <a:latin typeface="Tahoma" panose="02020603050405020304" pitchFamily="2"/>
              </a:rPr>
              <a:t>senile </a:t>
            </a: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4998720" y="3267710"/>
            <a:ext cx="3962400" cy="990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228600" marR="0" indent="0" algn="l">
              <a:lnSpc>
                <a:spcPts val="2100"/>
              </a:lnSpc>
              <a:spcAft>
                <a:spcPts val="0"/>
              </a:spcAft>
            </a:pPr>
            <a:r>
              <a:rPr lang="it-IT" sz="1850" b="1" i="1" spc="45">
                <a:solidFill>
                  <a:srgbClr val="000000"/>
                </a:solidFill>
                <a:latin typeface="Arial" panose="02020603050405020304" pitchFamily="2"/>
              </a:rPr>
              <a:t>Metafora della Psicologia dello </a:t>
            </a:r>
          </a:p>
          <a:p>
            <a:pPr marL="228600" marR="0" indent="0" algn="l">
              <a:lnSpc>
                <a:spcPts val="2100"/>
              </a:lnSpc>
              <a:spcBef>
                <a:spcPts val="20"/>
              </a:spcBef>
              <a:spcAft>
                <a:spcPts val="0"/>
              </a:spcAft>
            </a:pPr>
            <a:r>
              <a:rPr lang="it-IT" sz="1850" b="1" i="1" spc="55">
                <a:solidFill>
                  <a:srgbClr val="000000"/>
                </a:solidFill>
                <a:latin typeface="Arial" panose="02020603050405020304" pitchFamily="2"/>
              </a:rPr>
              <a:t>Sviluppo nella prospettiva Life </a:t>
            </a:r>
          </a:p>
          <a:p>
            <a:pPr marL="1234440" marR="0" indent="0" algn="l">
              <a:lnSpc>
                <a:spcPts val="2100"/>
              </a:lnSpc>
              <a:spcBef>
                <a:spcPts val="0"/>
              </a:spcBef>
              <a:spcAft>
                <a:spcPts val="1305"/>
              </a:spcAft>
            </a:pPr>
            <a:r>
              <a:rPr lang="it-IT" sz="1850" b="1" i="1" spc="45">
                <a:solidFill>
                  <a:srgbClr val="000000"/>
                </a:solidFill>
                <a:latin typeface="Arial" panose="02020603050405020304" pitchFamily="2"/>
              </a:rPr>
              <a:t>long learning </a:t>
            </a:r>
          </a:p>
        </p:txBody>
      </p:sp>
      <p:sp>
        <p:nvSpPr>
          <p:cNvPr id="44" name="Segnaposto testo 43"/>
          <p:cNvSpPr>
            <a:spLocks noGrp="1"/>
          </p:cNvSpPr>
          <p:nvPr>
            <p:ph type="body" idx="10"/>
          </p:nvPr>
        </p:nvSpPr>
        <p:spPr>
          <a:xfrm>
            <a:off x="4998720" y="4258310"/>
            <a:ext cx="3962400" cy="2093595"/>
          </a:xfrm>
          <a:prstGeom prst="rect">
            <a:avLst/>
          </a:prstGeom>
          <a:solidFill>
            <a:srgbClr val="00AF50"/>
          </a:solidFill>
          <a:ln w="0" cmpd="sng">
            <a:noFill/>
            <a:prstDash val="solid"/>
          </a:ln>
        </p:spPr>
        <p:txBody>
          <a:bodyPr vert="horz" lIns="0" tIns="73660" rIns="0" bIns="0" anchor="t">
            <a:normAutofit fontScale="97500"/>
          </a:bodyPr>
          <a:lstStyle/>
          <a:p>
            <a:pPr marL="0" marR="0" indent="0" algn="ctr">
              <a:lnSpc>
                <a:spcPts val="1900"/>
              </a:lnSpc>
              <a:spcAft>
                <a:spcPts val="535"/>
              </a:spcAft>
            </a:pPr>
            <a:r>
              <a:rPr lang="it-IT" sz="1550" b="1" spc="0" dirty="0">
                <a:solidFill>
                  <a:srgbClr val="000000"/>
                </a:solidFill>
                <a:latin typeface="Tahoma" panose="02020603050405020304" pitchFamily="2"/>
              </a:rPr>
              <a:t>Lo sviluppo riguarda </a:t>
            </a:r>
            <a:r>
              <a:t/>
            </a:r>
            <a:br/>
            <a:r>
              <a:rPr lang="it-IT" sz="1550" b="1" spc="0" dirty="0">
                <a:solidFill>
                  <a:srgbClr val="000000"/>
                </a:solidFill>
                <a:latin typeface="Tahoma" panose="02020603050405020304" pitchFamily="2"/>
              </a:rPr>
              <a:t>l'esistenza: le funzioni psichiche </a:t>
            </a:r>
            <a:r>
              <a:t/>
            </a:r>
            <a:br/>
            <a:r>
              <a:rPr lang="it-IT" sz="1550" b="1" spc="0" dirty="0">
                <a:solidFill>
                  <a:srgbClr val="000000"/>
                </a:solidFill>
                <a:latin typeface="Tahoma" panose="02020603050405020304" pitchFamily="2"/>
              </a:rPr>
              <a:t>subiscono dei mutamenti evolutivi </a:t>
            </a:r>
            <a:r>
              <a:t/>
            </a:r>
            <a:br/>
            <a:r>
              <a:rPr lang="it-IT" sz="1550" b="1" spc="0" dirty="0">
                <a:solidFill>
                  <a:srgbClr val="000000"/>
                </a:solidFill>
                <a:latin typeface="Tahoma" panose="02020603050405020304" pitchFamily="2"/>
              </a:rPr>
              <a:t>incessanti lungo il corso della vita. </a:t>
            </a:r>
            <a:r>
              <a:t/>
            </a:r>
            <a:br/>
            <a:r>
              <a:rPr lang="it-IT" sz="1550" b="1" spc="0" dirty="0">
                <a:solidFill>
                  <a:srgbClr val="000000"/>
                </a:solidFill>
                <a:latin typeface="Tahoma" panose="02020603050405020304" pitchFamily="2"/>
              </a:rPr>
              <a:t>È necessario considerare il </a:t>
            </a:r>
            <a:r>
              <a:t/>
            </a:r>
            <a:br/>
            <a:r>
              <a:rPr lang="it-IT" sz="1550" b="1" spc="0" dirty="0">
                <a:solidFill>
                  <a:srgbClr val="000000"/>
                </a:solidFill>
                <a:latin typeface="Tahoma" panose="02020603050405020304" pitchFamily="2"/>
              </a:rPr>
              <a:t>cambiamento e lo sviluppo come </a:t>
            </a:r>
            <a:r>
              <a:t/>
            </a:r>
            <a:br/>
            <a:r>
              <a:rPr lang="it-IT" sz="1550" b="1" spc="0" dirty="0">
                <a:solidFill>
                  <a:srgbClr val="000000"/>
                </a:solidFill>
                <a:latin typeface="Tahoma" panose="02020603050405020304" pitchFamily="2"/>
              </a:rPr>
              <a:t>processi non confinati in un periodo </a:t>
            </a:r>
            <a:r>
              <a:t/>
            </a:r>
            <a:br/>
            <a:r>
              <a:rPr lang="it-IT" sz="1550" b="1" spc="0" dirty="0">
                <a:solidFill>
                  <a:srgbClr val="000000"/>
                </a:solidFill>
                <a:latin typeface="Tahoma" panose="02020603050405020304" pitchFamily="2"/>
              </a:rPr>
              <a:t>iniziale della vita.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egnaposto testo 387"/>
          <p:cNvSpPr>
            <a:spLocks noGrp="1"/>
          </p:cNvSpPr>
          <p:nvPr>
            <p:ph type="body" idx="10"/>
          </p:nvPr>
        </p:nvSpPr>
        <p:spPr>
          <a:xfrm>
            <a:off x="827405" y="2692400"/>
            <a:ext cx="7797800" cy="37230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7500"/>
          </a:bodyPr>
          <a:lstStyle/>
          <a:p>
            <a:pPr marL="45720" marR="0" indent="0" algn="l">
              <a:lnSpc>
                <a:spcPts val="4500"/>
              </a:lnSpc>
              <a:spcAft>
                <a:spcPts val="24815"/>
              </a:spcAft>
            </a:pPr>
            <a:r>
              <a:rPr lang="it-IT" sz="3200" b="1" spc="-30" dirty="0">
                <a:solidFill>
                  <a:schemeClr val="tx1"/>
                </a:solidFill>
                <a:latin typeface="Verdana" panose="02020603050405020304" pitchFamily="2"/>
              </a:rPr>
              <a:t>La progettazione </a:t>
            </a:r>
            <a:r>
              <a:rPr lang="it-IT" sz="3200" b="1" spc="-30" dirty="0" err="1">
                <a:solidFill>
                  <a:schemeClr val="tx1"/>
                </a:solidFill>
                <a:latin typeface="Verdana" panose="02020603050405020304" pitchFamily="2"/>
              </a:rPr>
              <a:t>educativo-didattica</a:t>
            </a:r>
            <a:r>
              <a:rPr lang="it-IT" sz="3200" b="1" spc="-30" dirty="0">
                <a:solidFill>
                  <a:schemeClr val="tx1"/>
                </a:solidFill>
                <a:latin typeface="Verdana" panose="02020603050405020304" pitchFamily="2"/>
              </a:rPr>
              <a:t>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egnaposto testo 391"/>
          <p:cNvSpPr>
            <a:spLocks noGrp="1"/>
          </p:cNvSpPr>
          <p:nvPr>
            <p:ph type="body" idx="10"/>
          </p:nvPr>
        </p:nvSpPr>
        <p:spPr>
          <a:xfrm>
            <a:off x="457200" y="622300"/>
            <a:ext cx="8128000" cy="516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2225" rIns="0" bIns="0" anchor="t">
            <a:normAutofit fontScale="95000"/>
          </a:bodyPr>
          <a:lstStyle/>
          <a:p>
            <a:pPr marL="0" marR="0" indent="0" algn="r">
              <a:lnSpc>
                <a:spcPts val="3600"/>
              </a:lnSpc>
              <a:spcAft>
                <a:spcPts val="205"/>
              </a:spcAft>
            </a:pPr>
            <a:r>
              <a:rPr lang="it-IT" sz="3100" b="1" spc="15" dirty="0">
                <a:solidFill>
                  <a:schemeClr val="tx1"/>
                </a:solidFill>
                <a:latin typeface="Bookman Old Style" panose="02020603050405020304" pitchFamily="1"/>
              </a:rPr>
              <a:t>Anni '70 </a:t>
            </a:r>
          </a:p>
        </p:txBody>
      </p:sp>
      <p:sp>
        <p:nvSpPr>
          <p:cNvPr id="393" name="Segnaposto testo 392"/>
          <p:cNvSpPr>
            <a:spLocks noGrp="1"/>
          </p:cNvSpPr>
          <p:nvPr>
            <p:ph type="body" idx="10"/>
          </p:nvPr>
        </p:nvSpPr>
        <p:spPr>
          <a:xfrm>
            <a:off x="457200" y="1139190"/>
            <a:ext cx="8128000" cy="5207635"/>
          </a:xfrm>
          <a:prstGeom prst="rect">
            <a:avLst/>
          </a:prstGeom>
          <a:noFill/>
          <a:ln w="0" cmpd="sng">
            <a:solidFill>
              <a:schemeClr val="tx1"/>
            </a:solidFill>
            <a:prstDash val="solid"/>
          </a:ln>
        </p:spPr>
        <p:txBody>
          <a:bodyPr vert="horz" lIns="0" tIns="156210" rIns="0" bIns="0" anchor="t">
            <a:normAutofit fontScale="95000"/>
          </a:bodyPr>
          <a:lstStyle/>
          <a:p>
            <a:pPr marL="365760" marR="0" indent="0" algn="just">
              <a:lnSpc>
                <a:spcPts val="2900"/>
              </a:lnSpc>
              <a:spcAft>
                <a:spcPts val="0"/>
              </a:spcAft>
            </a:pPr>
            <a:r>
              <a:rPr lang="it-IT" sz="2100" b="1" spc="-15" dirty="0">
                <a:solidFill>
                  <a:srgbClr val="000000"/>
                </a:solidFill>
                <a:latin typeface="Verdana" panose="02020603050405020304" pitchFamily="2"/>
              </a:rPr>
              <a:t>Sorge la</a:t>
            </a:r>
            <a:r>
              <a:rPr lang="it-IT" sz="2100" b="1" spc="-15" dirty="0">
                <a:solidFill>
                  <a:srgbClr val="FF0000"/>
                </a:solidFill>
                <a:latin typeface="Verdana" panose="02020603050405020304" pitchFamily="2"/>
              </a:rPr>
              <a:t> programmazione didattica curricolare </a:t>
            </a:r>
          </a:p>
          <a:p>
            <a:pPr marL="365760" marR="0" indent="0" algn="just">
              <a:lnSpc>
                <a:spcPts val="2900"/>
              </a:lnSpc>
              <a:spcBef>
                <a:spcPts val="865"/>
              </a:spcBef>
              <a:spcAft>
                <a:spcPts val="0"/>
              </a:spcAft>
            </a:pPr>
            <a:r>
              <a:rPr lang="it-IT" sz="2100" b="1" spc="0" dirty="0">
                <a:solidFill>
                  <a:srgbClr val="000000"/>
                </a:solidFill>
                <a:latin typeface="Verdana" panose="02020603050405020304" pitchFamily="2"/>
              </a:rPr>
              <a:t>Mutuata dal mondo produttivo </a:t>
            </a:r>
          </a:p>
          <a:p>
            <a:pPr marL="365760" marR="0" indent="0" algn="just">
              <a:lnSpc>
                <a:spcPts val="2900"/>
              </a:lnSpc>
              <a:spcBef>
                <a:spcPts val="855"/>
              </a:spcBef>
              <a:spcAft>
                <a:spcPts val="0"/>
              </a:spcAft>
            </a:pPr>
            <a:r>
              <a:rPr lang="it-IT" sz="2100" b="1" spc="-35" dirty="0">
                <a:solidFill>
                  <a:srgbClr val="000000"/>
                </a:solidFill>
                <a:latin typeface="Verdana" panose="02020603050405020304" pitchFamily="2"/>
              </a:rPr>
              <a:t>Proviene dalla cultura industriale americana e inglese </a:t>
            </a:r>
          </a:p>
          <a:p>
            <a:pPr marL="365760" marR="0" indent="0" algn="just">
              <a:lnSpc>
                <a:spcPts val="2900"/>
              </a:lnSpc>
              <a:spcBef>
                <a:spcPts val="4585"/>
              </a:spcBef>
              <a:spcAft>
                <a:spcPts val="0"/>
              </a:spcAft>
            </a:pPr>
            <a:r>
              <a:rPr lang="it-IT" sz="2100" b="1" spc="-10" dirty="0">
                <a:solidFill>
                  <a:srgbClr val="000000"/>
                </a:solidFill>
                <a:latin typeface="Verdana" panose="02020603050405020304" pitchFamily="2"/>
              </a:rPr>
              <a:t>Si caratterizza con un</a:t>
            </a:r>
            <a:r>
              <a:rPr lang="it-IT" sz="2100" b="1" spc="-10" dirty="0">
                <a:solidFill>
                  <a:srgbClr val="FF0000"/>
                </a:solidFill>
                <a:latin typeface="Verdana" panose="02020603050405020304" pitchFamily="2"/>
              </a:rPr>
              <a:t> modello lineare</a:t>
            </a:r>
            <a:r>
              <a:rPr lang="it-IT" sz="2100" b="1" spc="-10" dirty="0">
                <a:solidFill>
                  <a:srgbClr val="000000"/>
                </a:solidFill>
                <a:latin typeface="Verdana" panose="02020603050405020304" pitchFamily="2"/>
              </a:rPr>
              <a:t> centrato su unità </a:t>
            </a:r>
            <a:r>
              <a:rPr lang="it-IT" sz="2100" b="1" spc="-35" dirty="0" smtClean="0">
                <a:solidFill>
                  <a:srgbClr val="000000"/>
                </a:solidFill>
                <a:latin typeface="Verdana" panose="02020603050405020304" pitchFamily="2"/>
              </a:rPr>
              <a:t>didattiche </a:t>
            </a:r>
            <a:endParaRPr lang="it-IT" sz="2100" b="1" spc="-35" dirty="0">
              <a:solidFill>
                <a:srgbClr val="000000"/>
              </a:solidFill>
              <a:latin typeface="Verdana" panose="02020603050405020304" pitchFamily="2"/>
            </a:endParaRPr>
          </a:p>
          <a:p>
            <a:pPr marL="365760" marR="0" indent="0" algn="just">
              <a:lnSpc>
                <a:spcPts val="2800"/>
              </a:lnSpc>
              <a:spcBef>
                <a:spcPts val="4650"/>
              </a:spcBef>
              <a:spcAft>
                <a:spcPts val="0"/>
              </a:spcAft>
            </a:pPr>
            <a:r>
              <a:rPr lang="it-IT" sz="2100" b="1" spc="95" dirty="0">
                <a:solidFill>
                  <a:srgbClr val="006600"/>
                </a:solidFill>
                <a:latin typeface="Verdana" panose="02020603050405020304" pitchFamily="2"/>
              </a:rPr>
              <a:t>Utile </a:t>
            </a:r>
            <a:r>
              <a:rPr lang="it-IT" sz="2300" b="1" i="1" spc="95" dirty="0">
                <a:solidFill>
                  <a:srgbClr val="006600"/>
                </a:solidFill>
                <a:latin typeface="Arial Narrow" panose="02020603050405020304" pitchFamily="2"/>
              </a:rPr>
              <a:t>riferimento il comportamentismo </a:t>
            </a:r>
            <a:r>
              <a:rPr lang="it-IT" sz="2300" b="1" i="1" spc="95" dirty="0" err="1">
                <a:solidFill>
                  <a:srgbClr val="006600"/>
                </a:solidFill>
                <a:latin typeface="Arial Narrow" panose="02020603050405020304" pitchFamily="2"/>
              </a:rPr>
              <a:t>skinneriano</a:t>
            </a:r>
            <a:r>
              <a:rPr lang="it-IT" sz="2300" b="1" i="1" spc="95" dirty="0">
                <a:solidFill>
                  <a:srgbClr val="006600"/>
                </a:solidFill>
                <a:latin typeface="Arial Narrow" panose="02020603050405020304" pitchFamily="2"/>
              </a:rPr>
              <a:t> con </a:t>
            </a:r>
          </a:p>
          <a:p>
            <a:pPr marL="365760" marR="0" indent="0" algn="just">
              <a:lnSpc>
                <a:spcPts val="2800"/>
              </a:lnSpc>
              <a:spcBef>
                <a:spcPts val="280"/>
              </a:spcBef>
              <a:spcAft>
                <a:spcPts val="0"/>
              </a:spcAft>
            </a:pPr>
            <a:r>
              <a:rPr lang="it-IT" sz="2300" b="1" i="1" spc="130" dirty="0">
                <a:solidFill>
                  <a:srgbClr val="006600"/>
                </a:solidFill>
                <a:latin typeface="Arial Narrow" panose="02020603050405020304" pitchFamily="2"/>
              </a:rPr>
              <a:t>l'istruzione programmata,... </a:t>
            </a:r>
          </a:p>
          <a:p>
            <a:pPr marL="137160" marR="0" indent="228600" algn="just">
              <a:lnSpc>
                <a:spcPts val="2600"/>
              </a:lnSpc>
              <a:spcBef>
                <a:spcPts val="1085"/>
              </a:spcBef>
              <a:spcAft>
                <a:spcPts val="4630"/>
              </a:spcAft>
              <a:buFont typeface="Arial Narrow"/>
              <a:buChar char="4"/>
            </a:pPr>
            <a:r>
              <a:rPr lang="it-IT" sz="2300" b="1" i="1" spc="80" dirty="0">
                <a:solidFill>
                  <a:srgbClr val="006600"/>
                </a:solidFill>
                <a:latin typeface="Arial Narrow" panose="02020603050405020304" pitchFamily="2"/>
              </a:rPr>
              <a:t>Gli studi di Jean </a:t>
            </a:r>
            <a:r>
              <a:rPr lang="it-IT" sz="2300" b="1" i="1" spc="80" dirty="0" err="1">
                <a:solidFill>
                  <a:srgbClr val="006600"/>
                </a:solidFill>
                <a:latin typeface="Arial Narrow" panose="02020603050405020304" pitchFamily="2"/>
              </a:rPr>
              <a:t>Piaget</a:t>
            </a:r>
            <a:r>
              <a:rPr lang="it-IT" sz="2300" b="1" i="1" spc="80" dirty="0">
                <a:solidFill>
                  <a:srgbClr val="006600"/>
                </a:solidFill>
                <a:latin typeface="Arial Narrow" panose="02020603050405020304" pitchFamily="2"/>
              </a:rPr>
              <a:t> sugli stadi dello sviluppo </a:t>
            </a:r>
          </a:p>
        </p:txBody>
      </p:sp>
      <p:cxnSp>
        <p:nvCxnSpPr>
          <p:cNvPr id="395" name="Connettore 1 394"/>
          <p:cNvCxnSpPr/>
          <p:nvPr/>
        </p:nvCxnSpPr>
        <p:spPr>
          <a:xfrm>
            <a:off x="1990090" y="1143000"/>
            <a:ext cx="4773930" cy="0"/>
          </a:xfrm>
          <a:prstGeom prst="line">
            <a:avLst/>
          </a:prstGeom>
          <a:ln w="6350">
            <a:solidFill>
              <a:srgbClr val="000000"/>
            </a:solidFill>
            <a:prstDash val="sysDash"/>
          </a:ln>
        </p:spPr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egnaposto testo 398"/>
          <p:cNvSpPr>
            <a:spLocks noGrp="1"/>
          </p:cNvSpPr>
          <p:nvPr>
            <p:ph type="body" idx="10"/>
          </p:nvPr>
        </p:nvSpPr>
        <p:spPr>
          <a:xfrm>
            <a:off x="564515" y="622300"/>
            <a:ext cx="8128000" cy="5724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6035" rIns="0" bIns="0" anchor="t">
            <a:normAutofit fontScale="95000"/>
          </a:bodyPr>
          <a:lstStyle/>
          <a:p>
            <a:pPr marL="0" marR="68580" indent="0" algn="r">
              <a:lnSpc>
                <a:spcPts val="3600"/>
              </a:lnSpc>
              <a:spcAft>
                <a:spcPts val="0"/>
              </a:spcAft>
            </a:pPr>
            <a:r>
              <a:rPr lang="it-IT" sz="3100" b="1" spc="15" dirty="0">
                <a:solidFill>
                  <a:schemeClr val="tx1"/>
                </a:solidFill>
                <a:latin typeface="Bookman Old Style" panose="02020603050405020304" pitchFamily="1"/>
              </a:rPr>
              <a:t>Anni '80 </a:t>
            </a:r>
          </a:p>
          <a:p>
            <a:pPr marL="274320" marR="0" indent="0" algn="l">
              <a:lnSpc>
                <a:spcPts val="2900"/>
              </a:lnSpc>
              <a:spcBef>
                <a:spcPts val="1445"/>
              </a:spcBef>
              <a:spcAft>
                <a:spcPts val="0"/>
              </a:spcAft>
            </a:pPr>
            <a:r>
              <a:rPr lang="it-IT" sz="2150" b="1" spc="15" dirty="0">
                <a:solidFill>
                  <a:srgbClr val="000000"/>
                </a:solidFill>
                <a:latin typeface="Tahoma" panose="02020603050405020304" pitchFamily="2"/>
              </a:rPr>
              <a:t>In Italia si diffonde la programmazione per</a:t>
            </a:r>
            <a:r>
              <a:rPr lang="it-IT" sz="2150" b="1" spc="15" dirty="0">
                <a:solidFill>
                  <a:srgbClr val="006FC0"/>
                </a:solidFill>
                <a:latin typeface="Tahoma" panose="02020603050405020304" pitchFamily="2"/>
              </a:rPr>
              <a:t> unità </a:t>
            </a:r>
          </a:p>
          <a:p>
            <a:pPr marL="274320" marR="0" indent="0" algn="l">
              <a:lnSpc>
                <a:spcPts val="2900"/>
              </a:lnSpc>
              <a:spcBef>
                <a:spcPts val="245"/>
              </a:spcBef>
              <a:spcAft>
                <a:spcPts val="0"/>
              </a:spcAft>
            </a:pPr>
            <a:r>
              <a:rPr lang="it-IT" sz="2150" b="1" spc="150" dirty="0">
                <a:solidFill>
                  <a:srgbClr val="006FC0"/>
                </a:solidFill>
                <a:latin typeface="Tahoma" panose="02020603050405020304" pitchFamily="2"/>
              </a:rPr>
              <a:t>didattiche </a:t>
            </a:r>
          </a:p>
          <a:p>
            <a:pPr marL="274320" marR="0" indent="0" algn="l">
              <a:lnSpc>
                <a:spcPts val="2900"/>
              </a:lnSpc>
              <a:spcBef>
                <a:spcPts val="855"/>
              </a:spcBef>
              <a:spcAft>
                <a:spcPts val="0"/>
              </a:spcAft>
            </a:pPr>
            <a:r>
              <a:rPr lang="it-IT" sz="2150" b="1" spc="70" dirty="0">
                <a:solidFill>
                  <a:srgbClr val="000000"/>
                </a:solidFill>
                <a:latin typeface="Tahoma" panose="02020603050405020304" pitchFamily="2"/>
              </a:rPr>
              <a:t>Si realizzano i</a:t>
            </a:r>
            <a:r>
              <a:rPr lang="it-IT" sz="2150" b="1" spc="70" dirty="0">
                <a:solidFill>
                  <a:srgbClr val="006FC0"/>
                </a:solidFill>
                <a:latin typeface="Tahoma" panose="02020603050405020304" pitchFamily="2"/>
              </a:rPr>
              <a:t> piani individualizzati</a:t>
            </a:r>
            <a:r>
              <a:rPr lang="it-IT" sz="2150" b="1" spc="70" dirty="0">
                <a:solidFill>
                  <a:srgbClr val="000000"/>
                </a:solidFill>
                <a:latin typeface="Tahoma" panose="02020603050405020304" pitchFamily="2"/>
              </a:rPr>
              <a:t> per i soggetti </a:t>
            </a:r>
          </a:p>
          <a:p>
            <a:pPr marL="274320" marR="0" indent="0" algn="l">
              <a:lnSpc>
                <a:spcPts val="2900"/>
              </a:lnSpc>
              <a:spcBef>
                <a:spcPts val="235"/>
              </a:spcBef>
              <a:spcAft>
                <a:spcPts val="0"/>
              </a:spcAft>
            </a:pPr>
            <a:r>
              <a:rPr lang="it-IT" sz="2150" b="1" spc="-55" dirty="0">
                <a:solidFill>
                  <a:srgbClr val="000000"/>
                </a:solidFill>
                <a:latin typeface="Tahoma" panose="02020603050405020304" pitchFamily="2"/>
              </a:rPr>
              <a:t>disabili </a:t>
            </a:r>
          </a:p>
          <a:p>
            <a:pPr marL="274320" marR="0" indent="0" algn="l">
              <a:lnSpc>
                <a:spcPts val="2900"/>
              </a:lnSpc>
              <a:spcBef>
                <a:spcPts val="870"/>
              </a:spcBef>
              <a:spcAft>
                <a:spcPts val="0"/>
              </a:spcAft>
            </a:pPr>
            <a:r>
              <a:rPr lang="it-IT" sz="2150" b="1" spc="40" dirty="0">
                <a:solidFill>
                  <a:srgbClr val="000000"/>
                </a:solidFill>
                <a:latin typeface="Tahoma" panose="02020603050405020304" pitchFamily="2"/>
              </a:rPr>
              <a:t>Si introduce la differenza tra programmazione</a:t>
            </a:r>
            <a:r>
              <a:rPr lang="it-IT" sz="2150" b="1" spc="40" dirty="0">
                <a:solidFill>
                  <a:srgbClr val="006FC0"/>
                </a:solidFill>
                <a:latin typeface="Tahoma" panose="02020603050405020304" pitchFamily="2"/>
              </a:rPr>
              <a:t> educativa </a:t>
            </a:r>
          </a:p>
          <a:p>
            <a:pPr marL="274320" marR="0" indent="0" algn="l">
              <a:lnSpc>
                <a:spcPts val="2900"/>
              </a:lnSpc>
              <a:spcBef>
                <a:spcPts val="250"/>
              </a:spcBef>
              <a:spcAft>
                <a:spcPts val="0"/>
              </a:spcAft>
            </a:pPr>
            <a:r>
              <a:rPr lang="it-IT" sz="2150" b="1" spc="20" dirty="0">
                <a:solidFill>
                  <a:srgbClr val="000000"/>
                </a:solidFill>
                <a:latin typeface="Tahoma" panose="02020603050405020304" pitchFamily="2"/>
              </a:rPr>
              <a:t>( generale) e</a:t>
            </a:r>
            <a:r>
              <a:rPr lang="it-IT" sz="2150" b="1" spc="20" dirty="0">
                <a:solidFill>
                  <a:srgbClr val="006FC0"/>
                </a:solidFill>
                <a:latin typeface="Tahoma" panose="02020603050405020304" pitchFamily="2"/>
              </a:rPr>
              <a:t> didattica</a:t>
            </a:r>
            <a:r>
              <a:rPr lang="it-IT" sz="2150" b="1" spc="20" dirty="0">
                <a:solidFill>
                  <a:srgbClr val="000000"/>
                </a:solidFill>
                <a:latin typeface="Tahoma" panose="02020603050405020304" pitchFamily="2"/>
              </a:rPr>
              <a:t> ( di classe, singoli alunni) </a:t>
            </a:r>
          </a:p>
          <a:p>
            <a:pPr marL="0" marR="0" indent="0" algn="l">
              <a:lnSpc>
                <a:spcPts val="2800"/>
              </a:lnSpc>
              <a:spcBef>
                <a:spcPts val="8375"/>
              </a:spcBef>
              <a:spcAft>
                <a:spcPts val="0"/>
              </a:spcAft>
            </a:pPr>
            <a:r>
              <a:rPr lang="it-IT" sz="2300" b="1" i="1" spc="40" dirty="0">
                <a:solidFill>
                  <a:srgbClr val="006600"/>
                </a:solidFill>
                <a:latin typeface="Arial" panose="02020603050405020304" pitchFamily="2"/>
              </a:rPr>
              <a:t>Orientamenti del '69, Programmi '85 , Programmi '79 </a:t>
            </a:r>
          </a:p>
          <a:p>
            <a:pPr marL="274320" marR="0" indent="0" algn="l">
              <a:lnSpc>
                <a:spcPts val="2800"/>
              </a:lnSpc>
              <a:spcBef>
                <a:spcPts val="350"/>
              </a:spcBef>
              <a:spcAft>
                <a:spcPts val="0"/>
              </a:spcAft>
            </a:pPr>
            <a:r>
              <a:rPr lang="it-IT" sz="2300" b="1" i="1" spc="30" dirty="0">
                <a:solidFill>
                  <a:srgbClr val="006600"/>
                </a:solidFill>
                <a:latin typeface="Arial" panose="02020603050405020304" pitchFamily="2"/>
              </a:rPr>
              <a:t>Sperimentazioni Brocca sono collegati a questo </a:t>
            </a:r>
          </a:p>
          <a:p>
            <a:pPr marL="274320" marR="0" indent="0" algn="l">
              <a:lnSpc>
                <a:spcPts val="2700"/>
              </a:lnSpc>
              <a:spcBef>
                <a:spcPts val="345"/>
              </a:spcBef>
              <a:spcAft>
                <a:spcPts val="2740"/>
              </a:spcAft>
            </a:pPr>
            <a:r>
              <a:rPr lang="it-IT" sz="2300" b="1" i="1" spc="15" dirty="0">
                <a:solidFill>
                  <a:srgbClr val="006600"/>
                </a:solidFill>
                <a:latin typeface="Arial" panose="02020603050405020304" pitchFamily="2"/>
              </a:rPr>
              <a:t>modello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egnaposto testo 404"/>
          <p:cNvSpPr>
            <a:spLocks noGrp="1"/>
          </p:cNvSpPr>
          <p:nvPr>
            <p:ph type="body" idx="10"/>
          </p:nvPr>
        </p:nvSpPr>
        <p:spPr>
          <a:xfrm>
            <a:off x="831850" y="622300"/>
            <a:ext cx="7785100" cy="39865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6035" rIns="0" bIns="0" anchor="t">
            <a:normAutofit fontScale="95000"/>
          </a:bodyPr>
          <a:lstStyle/>
          <a:p>
            <a:pPr marL="0" marR="0" indent="0" algn="r">
              <a:lnSpc>
                <a:spcPts val="3600"/>
              </a:lnSpc>
              <a:spcAft>
                <a:spcPts val="0"/>
              </a:spcAft>
            </a:pPr>
            <a:r>
              <a:rPr lang="it-IT" sz="3100" b="1" spc="15" dirty="0">
                <a:solidFill>
                  <a:schemeClr val="tx1"/>
                </a:solidFill>
                <a:latin typeface="Bookman Old Style" panose="02020603050405020304" pitchFamily="1"/>
              </a:rPr>
              <a:t>Anni '90 </a:t>
            </a:r>
          </a:p>
          <a:p>
            <a:pPr marL="0" marR="0" indent="0" algn="l">
              <a:lnSpc>
                <a:spcPts val="2900"/>
              </a:lnSpc>
              <a:spcBef>
                <a:spcPts val="1480"/>
              </a:spcBef>
              <a:spcAft>
                <a:spcPts val="0"/>
              </a:spcAft>
            </a:pPr>
            <a:r>
              <a:rPr lang="it-IT" sz="2100" b="1" spc="45" dirty="0">
                <a:solidFill>
                  <a:srgbClr val="000000"/>
                </a:solidFill>
                <a:latin typeface="Tahoma" panose="02020603050405020304" pitchFamily="2"/>
              </a:rPr>
              <a:t>Si sperimentano nuovi modelli di progettazione-</a:t>
            </a:r>
            <a:r>
              <a:rPr lang="it-IT" sz="100" dirty="0">
                <a:solidFill>
                  <a:srgbClr val="000000"/>
                </a:solidFill>
                <a:latin typeface="Bookman Old Style" panose="02020603050405020304" pitchFamily="1"/>
              </a:rPr>
              <a:t> </a:t>
            </a:r>
          </a:p>
          <a:p>
            <a:pPr marL="0" marR="0" indent="0" algn="l">
              <a:lnSpc>
                <a:spcPts val="2900"/>
              </a:lnSpc>
              <a:spcBef>
                <a:spcPts val="245"/>
              </a:spcBef>
              <a:spcAft>
                <a:spcPts val="0"/>
              </a:spcAft>
            </a:pPr>
            <a:r>
              <a:rPr lang="it-IT" sz="2100" b="1" spc="20" dirty="0">
                <a:solidFill>
                  <a:srgbClr val="000000"/>
                </a:solidFill>
                <a:latin typeface="Tahoma" panose="02020603050405020304" pitchFamily="2"/>
              </a:rPr>
              <a:t>programmazione: </a:t>
            </a:r>
          </a:p>
          <a:p>
            <a:pPr marL="548640" marR="0" indent="0" algn="l">
              <a:lnSpc>
                <a:spcPts val="3500"/>
              </a:lnSpc>
              <a:spcBef>
                <a:spcPts val="805"/>
              </a:spcBef>
              <a:spcAft>
                <a:spcPts val="0"/>
              </a:spcAft>
            </a:pPr>
            <a:r>
              <a:rPr lang="it-IT" sz="2600" b="1" spc="40" dirty="0">
                <a:solidFill>
                  <a:srgbClr val="000000"/>
                </a:solidFill>
                <a:latin typeface="Tahoma" panose="02020603050405020304" pitchFamily="2"/>
              </a:rPr>
              <a:t>Per concetti </a:t>
            </a:r>
          </a:p>
          <a:p>
            <a:pPr marL="548640" marR="0" indent="0" algn="l">
              <a:lnSpc>
                <a:spcPts val="3500"/>
              </a:lnSpc>
              <a:spcBef>
                <a:spcPts val="805"/>
              </a:spcBef>
              <a:spcAft>
                <a:spcPts val="0"/>
              </a:spcAft>
            </a:pPr>
            <a:r>
              <a:rPr lang="it-IT" sz="2600" b="1" spc="25" dirty="0">
                <a:solidFill>
                  <a:srgbClr val="000000"/>
                </a:solidFill>
                <a:latin typeface="Tahoma" panose="02020603050405020304" pitchFamily="2"/>
              </a:rPr>
              <a:t>Per situazioni-problema </a:t>
            </a:r>
          </a:p>
          <a:p>
            <a:pPr marL="548640" marR="0" indent="0" algn="l">
              <a:lnSpc>
                <a:spcPts val="3600"/>
              </a:lnSpc>
              <a:spcBef>
                <a:spcPts val="795"/>
              </a:spcBef>
              <a:spcAft>
                <a:spcPts val="0"/>
              </a:spcAft>
            </a:pPr>
            <a:r>
              <a:rPr lang="it-IT" sz="2600" b="1" spc="45" dirty="0">
                <a:solidFill>
                  <a:srgbClr val="000000"/>
                </a:solidFill>
                <a:latin typeface="Tahoma" panose="02020603050405020304" pitchFamily="2"/>
              </a:rPr>
              <a:t>Per sfondo integratore </a:t>
            </a:r>
          </a:p>
          <a:p>
            <a:pPr marL="548640" marR="0" indent="0" algn="l">
              <a:lnSpc>
                <a:spcPts val="3500"/>
              </a:lnSpc>
              <a:spcBef>
                <a:spcPts val="790"/>
              </a:spcBef>
              <a:spcAft>
                <a:spcPts val="2745"/>
              </a:spcAft>
            </a:pPr>
            <a:r>
              <a:rPr lang="it-IT" sz="2600" b="1" spc="35" dirty="0">
                <a:solidFill>
                  <a:srgbClr val="000000"/>
                </a:solidFill>
                <a:latin typeface="Tahoma" panose="02020603050405020304" pitchFamily="2"/>
              </a:rPr>
              <a:t>Per narrazione </a:t>
            </a:r>
          </a:p>
        </p:txBody>
      </p:sp>
      <p:sp>
        <p:nvSpPr>
          <p:cNvPr id="406" name="Segnaposto testo 405"/>
          <p:cNvSpPr>
            <a:spLocks noGrp="1"/>
          </p:cNvSpPr>
          <p:nvPr>
            <p:ph type="body" idx="10"/>
          </p:nvPr>
        </p:nvSpPr>
        <p:spPr>
          <a:xfrm>
            <a:off x="831850" y="4608830"/>
            <a:ext cx="7785100" cy="2044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/>
          <a:lstStyle/>
          <a:p>
            <a:pPr marL="548640" marR="0" indent="0" algn="l">
              <a:lnSpc>
                <a:spcPts val="600"/>
              </a:lnSpc>
              <a:spcAft>
                <a:spcPts val="975"/>
              </a:spcAft>
            </a:pPr>
            <a:r>
              <a:rPr lang="it-IT" sz="500" spc="315">
                <a:solidFill>
                  <a:srgbClr val="000000"/>
                </a:solidFill>
                <a:latin typeface="Tahoma" panose="02020603050405020304" pitchFamily="2"/>
              </a:rPr>
              <a:t>. . • </a:t>
            </a:r>
          </a:p>
        </p:txBody>
      </p:sp>
      <p:sp>
        <p:nvSpPr>
          <p:cNvPr id="407" name="Segnaposto testo 406"/>
          <p:cNvSpPr>
            <a:spLocks noGrp="1"/>
          </p:cNvSpPr>
          <p:nvPr>
            <p:ph type="body" idx="10"/>
          </p:nvPr>
        </p:nvSpPr>
        <p:spPr>
          <a:xfrm>
            <a:off x="831850" y="4813300"/>
            <a:ext cx="7785100" cy="16097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1910" rIns="0" bIns="0" anchor="t"/>
          <a:lstStyle/>
          <a:p>
            <a:pPr marL="0" marR="0" indent="0" algn="r">
              <a:lnSpc>
                <a:spcPts val="3000"/>
              </a:lnSpc>
              <a:spcAft>
                <a:spcPts val="0"/>
              </a:spcAft>
            </a:pPr>
            <a:r>
              <a:rPr lang="it-IT" sz="2450" b="1" i="1" spc="90">
                <a:solidFill>
                  <a:srgbClr val="006600"/>
                </a:solidFill>
                <a:latin typeface="Arial Narrow" panose="02020603050405020304" pitchFamily="2"/>
              </a:rPr>
              <a:t>La complessità dell'utenza con ingresso di altre culture, </a:t>
            </a:r>
          </a:p>
          <a:p>
            <a:pPr marL="0" marR="0" indent="0" algn="r">
              <a:lnSpc>
                <a:spcPts val="3000"/>
              </a:lnSpc>
              <a:spcBef>
                <a:spcPts val="340"/>
              </a:spcBef>
              <a:spcAft>
                <a:spcPts val="0"/>
              </a:spcAft>
            </a:pPr>
            <a:r>
              <a:rPr lang="it-IT" sz="2450" b="1" i="1" spc="160">
                <a:solidFill>
                  <a:srgbClr val="006600"/>
                </a:solidFill>
                <a:latin typeface="Arial Narrow" panose="02020603050405020304" pitchFamily="2"/>
              </a:rPr>
              <a:t>la modificazione della società, </a:t>
            </a:r>
            <a:r>
              <a:rPr lang="it-IT" sz="2450" b="1" spc="160">
                <a:solidFill>
                  <a:srgbClr val="006600"/>
                </a:solidFill>
                <a:latin typeface="Arial Narrow" panose="02020603050405020304" pitchFamily="2"/>
              </a:rPr>
              <a:t>le </a:t>
            </a:r>
            <a:r>
              <a:rPr lang="it-IT" sz="2450" b="1" i="1" spc="160">
                <a:solidFill>
                  <a:srgbClr val="006600"/>
                </a:solidFill>
                <a:latin typeface="Arial Narrow" panose="02020603050405020304" pitchFamily="2"/>
              </a:rPr>
              <a:t>tecnologie danno </a:t>
            </a:r>
          </a:p>
          <a:p>
            <a:pPr marL="548640" marR="0" indent="0" algn="l">
              <a:lnSpc>
                <a:spcPts val="3000"/>
              </a:lnSpc>
              <a:spcBef>
                <a:spcPts val="345"/>
              </a:spcBef>
              <a:spcAft>
                <a:spcPts val="2565"/>
              </a:spcAft>
            </a:pPr>
            <a:r>
              <a:rPr lang="it-IT" sz="2450" b="1" i="1" spc="85">
                <a:solidFill>
                  <a:srgbClr val="006600"/>
                </a:solidFill>
                <a:latin typeface="Arial Narrow" panose="02020603050405020304" pitchFamily="2"/>
              </a:rPr>
              <a:t>luogo a pluralità di studi </a:t>
            </a:r>
            <a:r>
              <a:rPr lang="it-IT" sz="2450" b="1" spc="85">
                <a:solidFill>
                  <a:srgbClr val="006600"/>
                </a:solidFill>
                <a:latin typeface="Arial Narrow" panose="02020603050405020304" pitchFamily="2"/>
              </a:rPr>
              <a:t>e </a:t>
            </a:r>
            <a:r>
              <a:rPr lang="it-IT" sz="2450" b="1" i="1" spc="85">
                <a:solidFill>
                  <a:srgbClr val="006600"/>
                </a:solidFill>
                <a:latin typeface="Arial Narrow" panose="02020603050405020304" pitchFamily="2"/>
              </a:rPr>
              <a:t>esigenze...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egnaposto testo 410"/>
          <p:cNvSpPr>
            <a:spLocks noGrp="1"/>
          </p:cNvSpPr>
          <p:nvPr>
            <p:ph type="body" idx="10"/>
          </p:nvPr>
        </p:nvSpPr>
        <p:spPr>
          <a:xfrm>
            <a:off x="357158" y="785794"/>
            <a:ext cx="8128000" cy="58007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4130" rIns="0" bIns="0" anchor="t">
            <a:normAutofit fontScale="95000"/>
          </a:bodyPr>
          <a:lstStyle/>
          <a:p>
            <a:pPr marL="0" marR="22860" indent="0" algn="r">
              <a:lnSpc>
                <a:spcPts val="3600"/>
              </a:lnSpc>
              <a:spcAft>
                <a:spcPts val="0"/>
              </a:spcAft>
            </a:pPr>
            <a:r>
              <a:rPr lang="it-IT" sz="3100" b="1" spc="110" dirty="0">
                <a:solidFill>
                  <a:schemeClr val="tx1"/>
                </a:solidFill>
                <a:latin typeface="Bookman Old Style" panose="02020603050405020304" pitchFamily="1"/>
              </a:rPr>
              <a:t>Anni 2000 </a:t>
            </a:r>
          </a:p>
          <a:p>
            <a:pPr marL="320040" marR="22860" indent="0" algn="l">
              <a:lnSpc>
                <a:spcPts val="2900"/>
              </a:lnSpc>
              <a:spcBef>
                <a:spcPts val="1430"/>
              </a:spcBef>
              <a:spcAft>
                <a:spcPts val="0"/>
              </a:spcAft>
            </a:pPr>
            <a:r>
              <a:rPr lang="it-IT" sz="2100" b="1" spc="45" dirty="0">
                <a:solidFill>
                  <a:srgbClr val="000000"/>
                </a:solidFill>
                <a:latin typeface="Tahoma" panose="02020603050405020304" pitchFamily="2"/>
              </a:rPr>
              <a:t>I modelli di progettazione vengono proposti da Riforme </a:t>
            </a:r>
          </a:p>
          <a:p>
            <a:pPr marL="320040" marR="22860" indent="0" algn="l">
              <a:lnSpc>
                <a:spcPts val="2900"/>
              </a:lnSpc>
              <a:spcBef>
                <a:spcPts val="245"/>
              </a:spcBef>
              <a:spcAft>
                <a:spcPts val="0"/>
              </a:spcAft>
            </a:pPr>
            <a:r>
              <a:rPr lang="it-IT" sz="2100" b="1" spc="25" dirty="0" err="1">
                <a:solidFill>
                  <a:srgbClr val="000000"/>
                </a:solidFill>
                <a:latin typeface="Tahoma" panose="02020603050405020304" pitchFamily="2"/>
              </a:rPr>
              <a:t>ordinamentali</a:t>
            </a:r>
            <a:r>
              <a:rPr lang="it-IT" sz="2100" b="1" spc="25" dirty="0">
                <a:solidFill>
                  <a:srgbClr val="000000"/>
                </a:solidFill>
                <a:latin typeface="Tahoma" panose="02020603050405020304" pitchFamily="2"/>
              </a:rPr>
              <a:t>: autonomia scolastica, nuovo assetto dello </a:t>
            </a:r>
          </a:p>
          <a:p>
            <a:pPr marL="320040" marR="22860" indent="0" algn="l">
              <a:lnSpc>
                <a:spcPts val="2900"/>
              </a:lnSpc>
              <a:spcBef>
                <a:spcPts val="250"/>
              </a:spcBef>
              <a:spcAft>
                <a:spcPts val="0"/>
              </a:spcAft>
            </a:pPr>
            <a:r>
              <a:rPr lang="it-IT" sz="2100" b="1" spc="10" dirty="0">
                <a:solidFill>
                  <a:srgbClr val="000000"/>
                </a:solidFill>
                <a:latin typeface="Tahoma" panose="02020603050405020304" pitchFamily="2"/>
              </a:rPr>
              <a:t>Stato e della PA, </a:t>
            </a:r>
            <a:r>
              <a:rPr lang="it-IT" sz="2100" b="1" spc="10" dirty="0" err="1">
                <a:solidFill>
                  <a:srgbClr val="000000"/>
                </a:solidFill>
                <a:latin typeface="Tahoma" panose="02020603050405020304" pitchFamily="2"/>
              </a:rPr>
              <a:t>accontability</a:t>
            </a:r>
            <a:r>
              <a:rPr lang="it-IT" sz="2100" b="1" spc="10" dirty="0">
                <a:solidFill>
                  <a:srgbClr val="000000"/>
                </a:solidFill>
                <a:latin typeface="Tahoma" panose="02020603050405020304" pitchFamily="2"/>
              </a:rPr>
              <a:t>, logica di sistema </a:t>
            </a:r>
          </a:p>
          <a:p>
            <a:pPr marL="320040" marR="22860" indent="0" algn="l">
              <a:lnSpc>
                <a:spcPts val="2900"/>
              </a:lnSpc>
              <a:spcBef>
                <a:spcPts val="4550"/>
              </a:spcBef>
              <a:spcAft>
                <a:spcPts val="0"/>
              </a:spcAft>
            </a:pPr>
            <a:r>
              <a:rPr lang="it-IT" sz="2100" b="1" spc="40" dirty="0">
                <a:solidFill>
                  <a:srgbClr val="000000"/>
                </a:solidFill>
                <a:latin typeface="Tahoma" panose="02020603050405020304" pitchFamily="2"/>
              </a:rPr>
              <a:t>Progettazione per</a:t>
            </a:r>
            <a:r>
              <a:rPr lang="it-IT" sz="2100" b="1" spc="40" dirty="0">
                <a:solidFill>
                  <a:srgbClr val="FF0000"/>
                </a:solidFill>
                <a:latin typeface="Tahoma" panose="02020603050405020304" pitchFamily="2"/>
              </a:rPr>
              <a:t> unità di apprendimento</a:t>
            </a:r>
            <a:r>
              <a:rPr lang="it-IT" sz="2100" b="1" spc="40" dirty="0">
                <a:solidFill>
                  <a:srgbClr val="000000"/>
                </a:solidFill>
                <a:latin typeface="Tahoma" panose="02020603050405020304" pitchFamily="2"/>
              </a:rPr>
              <a:t> mirate alla </a:t>
            </a:r>
          </a:p>
          <a:p>
            <a:pPr marL="320040" marR="22860" indent="0" algn="l">
              <a:lnSpc>
                <a:spcPts val="2900"/>
              </a:lnSpc>
              <a:spcBef>
                <a:spcPts val="250"/>
              </a:spcBef>
              <a:spcAft>
                <a:spcPts val="0"/>
              </a:spcAft>
            </a:pPr>
            <a:r>
              <a:rPr lang="it-IT" sz="2100" b="1" spc="65" dirty="0">
                <a:solidFill>
                  <a:srgbClr val="000000"/>
                </a:solidFill>
                <a:latin typeface="Tahoma" panose="02020603050405020304" pitchFamily="2"/>
              </a:rPr>
              <a:t>costruzione di competenze </a:t>
            </a:r>
          </a:p>
          <a:p>
            <a:pPr marL="320040" marR="22860" indent="0" algn="l">
              <a:lnSpc>
                <a:spcPts val="2900"/>
              </a:lnSpc>
              <a:spcBef>
                <a:spcPts val="845"/>
              </a:spcBef>
              <a:spcAft>
                <a:spcPts val="0"/>
              </a:spcAft>
            </a:pPr>
            <a:r>
              <a:rPr lang="it-IT" sz="2100" b="1" spc="45" dirty="0">
                <a:solidFill>
                  <a:srgbClr val="000000"/>
                </a:solidFill>
                <a:latin typeface="Tahoma" panose="02020603050405020304" pitchFamily="2"/>
              </a:rPr>
              <a:t>Lavoro per progetti </a:t>
            </a:r>
          </a:p>
          <a:p>
            <a:pPr marL="320040" marR="22860" indent="0" algn="l">
              <a:lnSpc>
                <a:spcPts val="2900"/>
              </a:lnSpc>
              <a:spcBef>
                <a:spcPts val="830"/>
              </a:spcBef>
              <a:spcAft>
                <a:spcPts val="0"/>
              </a:spcAft>
            </a:pPr>
            <a:r>
              <a:rPr lang="it-IT" sz="2100" b="1" spc="20" dirty="0">
                <a:solidFill>
                  <a:srgbClr val="000000"/>
                </a:solidFill>
                <a:latin typeface="Tahoma" panose="02020603050405020304" pitchFamily="2"/>
              </a:rPr>
              <a:t>Didattiche riflessive </a:t>
            </a:r>
          </a:p>
          <a:p>
            <a:pPr marL="320040" marR="22860" indent="0" algn="l">
              <a:lnSpc>
                <a:spcPts val="2900"/>
              </a:lnSpc>
              <a:spcBef>
                <a:spcPts val="860"/>
              </a:spcBef>
              <a:spcAft>
                <a:spcPts val="0"/>
              </a:spcAft>
            </a:pPr>
            <a:r>
              <a:rPr lang="it-IT" sz="2100" b="1" spc="35" dirty="0">
                <a:solidFill>
                  <a:srgbClr val="000000"/>
                </a:solidFill>
                <a:latin typeface="Tahoma" panose="02020603050405020304" pitchFamily="2"/>
              </a:rPr>
              <a:t>Didattiche </a:t>
            </a:r>
            <a:r>
              <a:rPr lang="it-IT" sz="2100" b="1" spc="35" dirty="0" err="1">
                <a:solidFill>
                  <a:srgbClr val="000000"/>
                </a:solidFill>
                <a:latin typeface="Tahoma" panose="02020603050405020304" pitchFamily="2"/>
              </a:rPr>
              <a:t>laboratoriali</a:t>
            </a:r>
            <a:r>
              <a:rPr lang="it-IT" sz="2100" b="1" spc="35" dirty="0">
                <a:solidFill>
                  <a:srgbClr val="000000"/>
                </a:solidFill>
                <a:latin typeface="Tahoma" panose="02020603050405020304" pitchFamily="2"/>
              </a:rPr>
              <a:t>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7" name="table 417"/>
          <p:cNvGraphicFramePr>
            <a:graphicFrameLocks noGrp="1"/>
          </p:cNvGraphicFramePr>
          <p:nvPr/>
        </p:nvGraphicFramePr>
        <p:xfrm>
          <a:off x="758825" y="182880"/>
          <a:ext cx="5547360" cy="6202680"/>
        </p:xfrm>
        <a:graphic>
          <a:graphicData uri="http://schemas.openxmlformats.org/drawingml/2006/table">
            <a:tbl>
              <a:tblPr/>
              <a:tblGrid>
                <a:gridCol w="1791970"/>
                <a:gridCol w="1524000"/>
                <a:gridCol w="2231390"/>
              </a:tblGrid>
              <a:tr h="231775">
                <a:tc gridSpan="3">
                  <a:txBody>
                    <a:bodyPr/>
                    <a:lstStyle/>
                    <a:p>
                      <a:pPr marL="2491740" marR="0" indent="0" algn="l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335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Settore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84175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30"/>
                        </a:spcBef>
                        <a:spcAft>
                          <a:spcPts val="1580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Denominazione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60"/>
                        </a:spcBef>
                        <a:spcAft>
                          <a:spcPts val="525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Compito-prodotto o compito di realtà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35"/>
                        </a:spcBef>
                        <a:spcAft>
                          <a:spcPts val="465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Competenze chiave </a:t>
                      </a:r>
                      <a:r>
                        <a:t/>
                      </a:r>
                      <a:br/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di cittadinanza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83540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30"/>
                        </a:spcBef>
                        <a:spcAft>
                          <a:spcPts val="1530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Finalità generali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35"/>
                        </a:spcBef>
                        <a:spcAft>
                          <a:spcPts val="1555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Competenze mirate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610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Risorse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615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Abilità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595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Conoscenze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768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515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Utenti destinatari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75285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15"/>
                        </a:spcBef>
                        <a:spcAft>
                          <a:spcPts val="1510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Prerequisiti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20"/>
                        </a:spcBef>
                        <a:spcAft>
                          <a:spcPts val="1510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Fase di applicazione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10"/>
                        </a:spcBef>
                        <a:spcAft>
                          <a:spcPts val="1510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Tempi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60045">
                <a:tc>
                  <a:txBody>
                    <a:bodyPr/>
                    <a:lstStyle/>
                    <a:p>
                      <a:pPr marL="91440" marR="160020" indent="0" algn="l">
                        <a:lnSpc>
                          <a:spcPts val="1100"/>
                        </a:lnSpc>
                        <a:spcBef>
                          <a:spcPts val="340"/>
                        </a:spcBef>
                        <a:spcAft>
                          <a:spcPts val="295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Sequenza fasi, tipologia e varietà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30"/>
                        </a:spcBef>
                        <a:spcAft>
                          <a:spcPts val="1485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Metodologia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75285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05"/>
                        </a:spcBef>
                        <a:spcAft>
                          <a:spcPts val="390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Risorse umane </a:t>
                      </a:r>
                      <a:r>
                        <a:t/>
                      </a:r>
                      <a:br/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Interne ed esterne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45"/>
                        </a:spcBef>
                        <a:spcAft>
                          <a:spcPts val="1470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Strumenti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350"/>
                        </a:spcBef>
                        <a:spcAft>
                          <a:spcPts val="1540"/>
                        </a:spcAft>
                      </a:pPr>
                      <a:r>
                        <a:rPr lang="it-IT" sz="900" b="1" spc="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Valutazione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">
                          <a:solidFill>
                            <a:srgbClr val="000000"/>
                          </a:solidFill>
                          <a:latin typeface="Verdana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9" name="Segnaposto testo 418"/>
          <p:cNvSpPr>
            <a:spLocks noGrp="1"/>
          </p:cNvSpPr>
          <p:nvPr>
            <p:ph type="body" idx="10"/>
          </p:nvPr>
        </p:nvSpPr>
        <p:spPr>
          <a:xfrm>
            <a:off x="6809105" y="2856230"/>
            <a:ext cx="1923415" cy="8216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ctr">
              <a:lnSpc>
                <a:spcPts val="2200"/>
              </a:lnSpc>
              <a:spcAft>
                <a:spcPts val="0"/>
              </a:spcAft>
            </a:pPr>
            <a:endParaRPr lang="it-IT" sz="1700" b="1" spc="-15" dirty="0">
              <a:solidFill>
                <a:srgbClr val="FF0000"/>
              </a:solidFill>
              <a:latin typeface="Verdana" panose="02020603050405020304" pitchFamily="2"/>
            </a:endParaRPr>
          </a:p>
          <a:p>
            <a:pPr marL="0" marR="0" indent="0" algn="ctr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700" b="1" spc="-15" dirty="0" err="1" smtClean="0">
                <a:solidFill>
                  <a:srgbClr val="FF0000"/>
                </a:solidFill>
                <a:latin typeface="Verdana" panose="02020603050405020304" pitchFamily="2"/>
              </a:rPr>
              <a:t>UdA</a:t>
            </a:r>
            <a:r>
              <a:rPr lang="it-IT" sz="1700" b="1" spc="-15" dirty="0" smtClean="0">
                <a:solidFill>
                  <a:srgbClr val="FF0000"/>
                </a:solidFill>
                <a:latin typeface="Verdana" panose="02020603050405020304" pitchFamily="2"/>
              </a:rPr>
              <a:t> </a:t>
            </a:r>
            <a:endParaRPr lang="it-IT" sz="1700" b="1" spc="-15" dirty="0">
              <a:solidFill>
                <a:srgbClr val="FF0000"/>
              </a:solidFill>
              <a:latin typeface="Verdana" panose="02020603050405020304" pitchFamily="2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egnaposto testo 421"/>
          <p:cNvSpPr>
            <a:spLocks noGrp="1"/>
          </p:cNvSpPr>
          <p:nvPr>
            <p:ph type="body" idx="10"/>
          </p:nvPr>
        </p:nvSpPr>
        <p:spPr>
          <a:xfrm>
            <a:off x="506730" y="609600"/>
            <a:ext cx="8128000" cy="6953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>
            <a:normAutofit fontScale="95000"/>
          </a:bodyPr>
          <a:lstStyle/>
          <a:p>
            <a:pPr marL="0" marR="0" indent="0" algn="r">
              <a:lnSpc>
                <a:spcPts val="4000"/>
              </a:lnSpc>
              <a:spcAft>
                <a:spcPts val="1405"/>
              </a:spcAft>
            </a:pPr>
            <a:r>
              <a:rPr lang="it-IT" sz="3550" b="1" spc="65" dirty="0">
                <a:solidFill>
                  <a:schemeClr val="tx1"/>
                </a:solidFill>
                <a:latin typeface="Garamond" panose="02020603050405020304" pitchFamily="1"/>
              </a:rPr>
              <a:t>Profilo docente </a:t>
            </a:r>
          </a:p>
        </p:txBody>
      </p:sp>
      <p:sp>
        <p:nvSpPr>
          <p:cNvPr id="423" name="Segnaposto testo 422"/>
          <p:cNvSpPr>
            <a:spLocks noGrp="1"/>
          </p:cNvSpPr>
          <p:nvPr>
            <p:ph type="body" idx="10"/>
          </p:nvPr>
        </p:nvSpPr>
        <p:spPr>
          <a:xfrm>
            <a:off x="506730" y="1304925"/>
            <a:ext cx="8128000" cy="53117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320040" marR="0" indent="0" algn="l">
              <a:lnSpc>
                <a:spcPts val="2800"/>
              </a:lnSpc>
              <a:spcAft>
                <a:spcPts val="0"/>
              </a:spcAft>
            </a:pPr>
            <a:r>
              <a:rPr lang="it-IT" sz="2050" b="1" spc="75" dirty="0">
                <a:solidFill>
                  <a:srgbClr val="000000"/>
                </a:solidFill>
                <a:latin typeface="Tahoma" panose="02020603050405020304" pitchFamily="2"/>
              </a:rPr>
              <a:t>Progettazione e organizzazione sono correlate </a:t>
            </a:r>
            <a:r>
              <a:rPr lang="it-IT" sz="2050" b="1" spc="75" dirty="0" smtClean="0">
                <a:solidFill>
                  <a:srgbClr val="000000"/>
                </a:solidFill>
                <a:latin typeface="Tahoma" panose="02020603050405020304" pitchFamily="2"/>
              </a:rPr>
              <a:t>.</a:t>
            </a:r>
            <a:endParaRPr lang="it-IT" sz="2050" b="1" spc="75" dirty="0">
              <a:solidFill>
                <a:srgbClr val="000000"/>
              </a:solidFill>
              <a:latin typeface="Tahoma" panose="02020603050405020304" pitchFamily="2"/>
            </a:endParaRPr>
          </a:p>
          <a:p>
            <a:pPr marL="320040" marR="0" indent="0" algn="l">
              <a:lnSpc>
                <a:spcPts val="2800"/>
              </a:lnSpc>
              <a:spcBef>
                <a:spcPts val="870"/>
              </a:spcBef>
              <a:spcAft>
                <a:spcPts val="0"/>
              </a:spcAft>
            </a:pPr>
            <a:r>
              <a:rPr lang="it-IT" sz="2050" b="1" spc="20" dirty="0">
                <a:solidFill>
                  <a:srgbClr val="000000"/>
                </a:solidFill>
                <a:latin typeface="Tahoma" panose="02020603050405020304" pitchFamily="2"/>
              </a:rPr>
              <a:t>L'organizzazione dell'aula, della scuola, dell'Istituto, del </a:t>
            </a:r>
          </a:p>
          <a:p>
            <a:pPr marL="320040" marR="0" indent="0" algn="l">
              <a:lnSpc>
                <a:spcPts val="2800"/>
              </a:lnSpc>
              <a:spcBef>
                <a:spcPts val="285"/>
              </a:spcBef>
              <a:spcAft>
                <a:spcPts val="0"/>
              </a:spcAft>
            </a:pPr>
            <a:r>
              <a:rPr lang="it-IT" sz="2050" b="1" spc="65" dirty="0">
                <a:solidFill>
                  <a:srgbClr val="000000"/>
                </a:solidFill>
                <a:latin typeface="Tahoma" panose="02020603050405020304" pitchFamily="2"/>
              </a:rPr>
              <a:t>sistema incidono nelle scelte di processo del sistema di </a:t>
            </a:r>
          </a:p>
          <a:p>
            <a:pPr marL="320040" marR="0" indent="0" algn="l">
              <a:lnSpc>
                <a:spcPts val="2800"/>
              </a:lnSpc>
              <a:spcBef>
                <a:spcPts val="285"/>
              </a:spcBef>
              <a:spcAft>
                <a:spcPts val="0"/>
              </a:spcAft>
            </a:pPr>
            <a:r>
              <a:rPr lang="it-IT" sz="2050" b="1" spc="60" dirty="0">
                <a:solidFill>
                  <a:srgbClr val="000000"/>
                </a:solidFill>
                <a:latin typeface="Tahoma" panose="02020603050405020304" pitchFamily="2"/>
              </a:rPr>
              <a:t>insegnamento e apprendimento </a:t>
            </a:r>
          </a:p>
          <a:p>
            <a:pPr marL="320040" marR="0" indent="0" algn="l">
              <a:lnSpc>
                <a:spcPts val="2800"/>
              </a:lnSpc>
              <a:spcBef>
                <a:spcPts val="885"/>
              </a:spcBef>
              <a:spcAft>
                <a:spcPts val="0"/>
              </a:spcAft>
            </a:pPr>
            <a:r>
              <a:rPr lang="it-IT" sz="2050" b="1" spc="65" dirty="0">
                <a:solidFill>
                  <a:srgbClr val="000000"/>
                </a:solidFill>
                <a:latin typeface="Tahoma" panose="02020603050405020304" pitchFamily="2"/>
              </a:rPr>
              <a:t>La figura docente non si occupa solo di lavoro in aula, </a:t>
            </a:r>
          </a:p>
          <a:p>
            <a:pPr marL="320040" marR="0" indent="0" algn="l">
              <a:lnSpc>
                <a:spcPts val="2800"/>
              </a:lnSpc>
              <a:spcBef>
                <a:spcPts val="270"/>
              </a:spcBef>
              <a:spcAft>
                <a:spcPts val="0"/>
              </a:spcAft>
            </a:pPr>
            <a:r>
              <a:rPr lang="it-IT" sz="2050" b="1" spc="70" dirty="0">
                <a:solidFill>
                  <a:srgbClr val="000000"/>
                </a:solidFill>
                <a:latin typeface="Tahoma" panose="02020603050405020304" pitchFamily="2"/>
              </a:rPr>
              <a:t>assume compiti di coordinamento di gruppi di docenti, di </a:t>
            </a:r>
          </a:p>
          <a:p>
            <a:pPr marL="320040" marR="0" indent="0" algn="l">
              <a:lnSpc>
                <a:spcPts val="2800"/>
              </a:lnSpc>
              <a:spcBef>
                <a:spcPts val="285"/>
              </a:spcBef>
              <a:spcAft>
                <a:spcPts val="0"/>
              </a:spcAft>
            </a:pPr>
            <a:r>
              <a:rPr lang="it-IT" sz="2050" b="1" spc="60" dirty="0">
                <a:solidFill>
                  <a:srgbClr val="000000"/>
                </a:solidFill>
                <a:latin typeface="Tahoma" panose="02020603050405020304" pitchFamily="2"/>
              </a:rPr>
              <a:t>responsabile di progetto, di referente su tematiche </a:t>
            </a:r>
          </a:p>
          <a:p>
            <a:pPr marL="320040" marR="0" indent="0" algn="l">
              <a:lnSpc>
                <a:spcPts val="2800"/>
              </a:lnSpc>
              <a:spcBef>
                <a:spcPts val="280"/>
              </a:spcBef>
              <a:spcAft>
                <a:spcPts val="0"/>
              </a:spcAft>
            </a:pPr>
            <a:r>
              <a:rPr lang="it-IT" sz="2050" b="1" spc="60" dirty="0">
                <a:solidFill>
                  <a:srgbClr val="000000"/>
                </a:solidFill>
                <a:latin typeface="Tahoma" panose="02020603050405020304" pitchFamily="2"/>
              </a:rPr>
              <a:t>strategiche... </a:t>
            </a:r>
          </a:p>
          <a:p>
            <a:pPr marL="0" marR="0" indent="0" algn="l">
              <a:lnSpc>
                <a:spcPts val="2800"/>
              </a:lnSpc>
              <a:spcBef>
                <a:spcPts val="4595"/>
              </a:spcBef>
              <a:spcAft>
                <a:spcPts val="0"/>
              </a:spcAft>
            </a:pPr>
            <a:r>
              <a:rPr lang="it-IT" sz="2050" b="1" i="1" spc="110" dirty="0">
                <a:solidFill>
                  <a:srgbClr val="006600"/>
                </a:solidFill>
                <a:latin typeface="Tahoma" panose="02020603050405020304" pitchFamily="2"/>
              </a:rPr>
              <a:t>La formazione iniziale </a:t>
            </a:r>
            <a:r>
              <a:rPr lang="it-IT" sz="2050" b="1" spc="110" dirty="0">
                <a:solidFill>
                  <a:srgbClr val="006600"/>
                </a:solidFill>
                <a:latin typeface="Tahoma" panose="02020603050405020304" pitchFamily="2"/>
              </a:rPr>
              <a:t>e </a:t>
            </a:r>
            <a:r>
              <a:rPr lang="it-IT" sz="2050" b="1" i="1" spc="110" dirty="0">
                <a:solidFill>
                  <a:srgbClr val="006600"/>
                </a:solidFill>
                <a:latin typeface="Tahoma" panose="02020603050405020304" pitchFamily="2"/>
              </a:rPr>
              <a:t>continua è la leva </a:t>
            </a:r>
            <a:r>
              <a:rPr lang="it-IT" sz="2050" b="1" i="1" spc="110" dirty="0" smtClean="0">
                <a:solidFill>
                  <a:srgbClr val="006600"/>
                </a:solidFill>
                <a:latin typeface="Tahoma" panose="02020603050405020304" pitchFamily="2"/>
              </a:rPr>
              <a:t>dell'innovazione</a:t>
            </a:r>
            <a:endParaRPr lang="it-IT" sz="2050" b="1" spc="110" dirty="0">
              <a:solidFill>
                <a:srgbClr val="006600"/>
              </a:solidFill>
              <a:latin typeface="Tahoma" panose="02020603050405020304" pitchFamily="2"/>
            </a:endParaRPr>
          </a:p>
          <a:p>
            <a:pPr marL="320040" marR="0" indent="0" algn="l">
              <a:lnSpc>
                <a:spcPts val="2800"/>
              </a:lnSpc>
              <a:spcBef>
                <a:spcPts val="300"/>
              </a:spcBef>
              <a:spcAft>
                <a:spcPts val="0"/>
              </a:spcAft>
            </a:pPr>
            <a:r>
              <a:rPr lang="it-IT" sz="2050" b="1" i="1" spc="120" dirty="0" smtClean="0">
                <a:solidFill>
                  <a:srgbClr val="006600"/>
                </a:solidFill>
                <a:latin typeface="Tahoma" panose="02020603050405020304" pitchFamily="2"/>
              </a:rPr>
              <a:t>e della </a:t>
            </a:r>
            <a:r>
              <a:rPr lang="it-IT" sz="2050" b="1" i="1" spc="120" dirty="0">
                <a:solidFill>
                  <a:srgbClr val="006600"/>
                </a:solidFill>
                <a:latin typeface="Tahoma" panose="02020603050405020304" pitchFamily="2"/>
              </a:rPr>
              <a:t>regolazione nei cambiamenti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egnaposto testo 433"/>
          <p:cNvSpPr>
            <a:spLocks noGrp="1"/>
          </p:cNvSpPr>
          <p:nvPr>
            <p:ph type="body" idx="10"/>
          </p:nvPr>
        </p:nvSpPr>
        <p:spPr>
          <a:xfrm>
            <a:off x="819785" y="609600"/>
            <a:ext cx="7772400" cy="58134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" rIns="0" bIns="0" anchor="t">
            <a:normAutofit fontScale="95000"/>
          </a:bodyPr>
          <a:lstStyle/>
          <a:p>
            <a:pPr marL="3977640" marR="0" indent="0" algn="just">
              <a:lnSpc>
                <a:spcPts val="3800"/>
              </a:lnSpc>
              <a:spcAft>
                <a:spcPts val="0"/>
              </a:spcAft>
            </a:pPr>
            <a:r>
              <a:rPr lang="it-IT" sz="3500" b="1" spc="95" dirty="0">
                <a:solidFill>
                  <a:schemeClr val="tx1"/>
                </a:solidFill>
                <a:latin typeface="Garamond" panose="02020603050405020304" pitchFamily="1"/>
              </a:rPr>
              <a:t>Spunti bibliografici </a:t>
            </a:r>
          </a:p>
          <a:p>
            <a:pPr marL="0" marR="0" indent="0" algn="just">
              <a:lnSpc>
                <a:spcPts val="2900"/>
              </a:lnSpc>
              <a:spcBef>
                <a:spcPts val="1595"/>
              </a:spcBef>
              <a:spcAft>
                <a:spcPts val="0"/>
              </a:spcAft>
            </a:pPr>
            <a:r>
              <a:rPr lang="it-IT" sz="2100" b="1" spc="40" dirty="0" err="1">
                <a:solidFill>
                  <a:srgbClr val="000000"/>
                </a:solidFill>
                <a:latin typeface="Tahoma" panose="02020603050405020304" pitchFamily="2"/>
              </a:rPr>
              <a:t>Perrenoud</a:t>
            </a:r>
            <a:r>
              <a:rPr lang="it-IT" sz="2100" b="1" spc="40" dirty="0">
                <a:solidFill>
                  <a:srgbClr val="000000"/>
                </a:solidFill>
                <a:latin typeface="Tahoma" panose="02020603050405020304" pitchFamily="2"/>
              </a:rPr>
              <a:t> R, Costruire competenze a partire dalla scuola, </a:t>
            </a:r>
          </a:p>
          <a:p>
            <a:pPr marL="0" marR="0" indent="0" algn="just">
              <a:lnSpc>
                <a:spcPts val="2700"/>
              </a:lnSpc>
              <a:spcBef>
                <a:spcPts val="230"/>
              </a:spcBef>
              <a:spcAft>
                <a:spcPts val="0"/>
              </a:spcAft>
            </a:pPr>
            <a:r>
              <a:rPr lang="it-IT" sz="2100" b="1" spc="60" dirty="0" err="1">
                <a:solidFill>
                  <a:srgbClr val="000000"/>
                </a:solidFill>
                <a:latin typeface="Tahoma" panose="02020603050405020304" pitchFamily="2"/>
              </a:rPr>
              <a:t>Anicia</a:t>
            </a:r>
            <a:r>
              <a:rPr lang="it-IT" sz="2100" b="1" spc="60" dirty="0">
                <a:solidFill>
                  <a:srgbClr val="000000"/>
                </a:solidFill>
                <a:latin typeface="Tahoma" panose="02020603050405020304" pitchFamily="2"/>
              </a:rPr>
              <a:t> 2003 Roma </a:t>
            </a:r>
          </a:p>
          <a:p>
            <a:pPr marL="0" marR="0" indent="0" algn="just">
              <a:lnSpc>
                <a:spcPts val="2900"/>
              </a:lnSpc>
              <a:spcBef>
                <a:spcPts val="995"/>
              </a:spcBef>
              <a:spcAft>
                <a:spcPts val="0"/>
              </a:spcAft>
            </a:pPr>
            <a:r>
              <a:rPr lang="it-IT" sz="2100" b="1" spc="20" dirty="0" err="1">
                <a:solidFill>
                  <a:srgbClr val="000000"/>
                </a:solidFill>
                <a:latin typeface="Tahoma" panose="02020603050405020304" pitchFamily="2"/>
              </a:rPr>
              <a:t>Rizzolatti</a:t>
            </a:r>
            <a:r>
              <a:rPr lang="it-IT" sz="2100" b="1" spc="20" dirty="0">
                <a:solidFill>
                  <a:srgbClr val="000000"/>
                </a:solidFill>
                <a:latin typeface="Tahoma" panose="02020603050405020304" pitchFamily="2"/>
              </a:rPr>
              <a:t> G. </a:t>
            </a:r>
            <a:r>
              <a:rPr lang="it-IT" sz="2100" b="1" spc="20" dirty="0" err="1">
                <a:solidFill>
                  <a:srgbClr val="000000"/>
                </a:solidFill>
                <a:latin typeface="Tahoma" panose="02020603050405020304" pitchFamily="2"/>
              </a:rPr>
              <a:t>Sinigaglia</a:t>
            </a:r>
            <a:r>
              <a:rPr lang="it-IT" sz="2100" b="1" spc="20" dirty="0">
                <a:solidFill>
                  <a:srgbClr val="000000"/>
                </a:solidFill>
                <a:latin typeface="Tahoma" panose="02020603050405020304" pitchFamily="2"/>
              </a:rPr>
              <a:t> C. , So quel che fai. Il cervello che </a:t>
            </a:r>
          </a:p>
          <a:p>
            <a:pPr marL="0" marR="0" indent="0" algn="just">
              <a:lnSpc>
                <a:spcPts val="2900"/>
              </a:lnSpc>
              <a:spcBef>
                <a:spcPts val="240"/>
              </a:spcBef>
              <a:spcAft>
                <a:spcPts val="0"/>
              </a:spcAft>
            </a:pPr>
            <a:r>
              <a:rPr lang="it-IT" sz="2100" b="1" spc="30" dirty="0">
                <a:solidFill>
                  <a:srgbClr val="000000"/>
                </a:solidFill>
                <a:latin typeface="Tahoma" panose="02020603050405020304" pitchFamily="2"/>
              </a:rPr>
              <a:t>agisce e i neuroni specchio, Raffaello Cortina ed. 2006, </a:t>
            </a:r>
            <a:r>
              <a:rPr lang="it-IT" sz="2100" b="1" spc="30" dirty="0" err="1">
                <a:solidFill>
                  <a:srgbClr val="000000"/>
                </a:solidFill>
                <a:latin typeface="Tahoma" panose="02020603050405020304" pitchFamily="2"/>
              </a:rPr>
              <a:t>MI</a:t>
            </a:r>
            <a:r>
              <a:rPr lang="it-IT" sz="2100" b="1" spc="30" dirty="0">
                <a:solidFill>
                  <a:srgbClr val="000000"/>
                </a:solidFill>
                <a:latin typeface="Tahoma" panose="02020603050405020304" pitchFamily="2"/>
              </a:rPr>
              <a:t> </a:t>
            </a:r>
          </a:p>
          <a:p>
            <a:pPr marL="0" marR="0" indent="0" algn="just">
              <a:lnSpc>
                <a:spcPts val="2900"/>
              </a:lnSpc>
              <a:spcBef>
                <a:spcPts val="850"/>
              </a:spcBef>
              <a:spcAft>
                <a:spcPts val="0"/>
              </a:spcAft>
            </a:pPr>
            <a:r>
              <a:rPr lang="it-IT" sz="2100" b="1" spc="65" dirty="0">
                <a:solidFill>
                  <a:srgbClr val="000000"/>
                </a:solidFill>
                <a:latin typeface="Tahoma" panose="02020603050405020304" pitchFamily="2"/>
              </a:rPr>
              <a:t>Pontecorvo ,</a:t>
            </a:r>
            <a:r>
              <a:rPr lang="it-IT" sz="2100" b="1" spc="65" dirty="0" err="1">
                <a:solidFill>
                  <a:srgbClr val="000000"/>
                </a:solidFill>
                <a:latin typeface="Tahoma" panose="02020603050405020304" pitchFamily="2"/>
              </a:rPr>
              <a:t>C.Ajello</a:t>
            </a:r>
            <a:r>
              <a:rPr lang="it-IT" sz="2100" b="1" spc="65" dirty="0">
                <a:solidFill>
                  <a:srgbClr val="000000"/>
                </a:solidFill>
                <a:latin typeface="Tahoma" panose="02020603050405020304" pitchFamily="2"/>
              </a:rPr>
              <a:t> </a:t>
            </a:r>
            <a:r>
              <a:rPr lang="it-IT" sz="2100" b="1" spc="65" dirty="0" err="1">
                <a:solidFill>
                  <a:srgbClr val="000000"/>
                </a:solidFill>
                <a:latin typeface="Tahoma" panose="02020603050405020304" pitchFamily="2"/>
              </a:rPr>
              <a:t>A.M</a:t>
            </a:r>
            <a:r>
              <a:rPr lang="it-IT" sz="2100" b="1" spc="65" dirty="0">
                <a:solidFill>
                  <a:srgbClr val="000000"/>
                </a:solidFill>
                <a:latin typeface="Tahoma" panose="02020603050405020304" pitchFamily="2"/>
              </a:rPr>
              <a:t> ., </a:t>
            </a:r>
            <a:r>
              <a:rPr lang="it-IT" sz="2100" b="1" spc="65" dirty="0" err="1">
                <a:solidFill>
                  <a:srgbClr val="000000"/>
                </a:solidFill>
                <a:latin typeface="Tahoma" panose="02020603050405020304" pitchFamily="2"/>
              </a:rPr>
              <a:t>Zucchermaglio</a:t>
            </a:r>
            <a:r>
              <a:rPr lang="it-IT" sz="2100" b="1" spc="65" dirty="0">
                <a:solidFill>
                  <a:srgbClr val="000000"/>
                </a:solidFill>
                <a:latin typeface="Tahoma" panose="02020603050405020304" pitchFamily="2"/>
              </a:rPr>
              <a:t> C., I contesti </a:t>
            </a:r>
          </a:p>
          <a:p>
            <a:pPr marL="0" marR="0" indent="0" algn="just">
              <a:lnSpc>
                <a:spcPts val="2900"/>
              </a:lnSpc>
              <a:spcBef>
                <a:spcPts val="225"/>
              </a:spcBef>
              <a:spcAft>
                <a:spcPts val="20685"/>
              </a:spcAft>
            </a:pPr>
            <a:r>
              <a:rPr lang="it-IT" sz="2100" b="1" spc="15" dirty="0">
                <a:solidFill>
                  <a:srgbClr val="000000"/>
                </a:solidFill>
                <a:latin typeface="Tahoma" panose="02020603050405020304" pitchFamily="2"/>
              </a:rPr>
              <a:t>sociali dell'</a:t>
            </a:r>
            <a:r>
              <a:rPr lang="it-IT" sz="2100" b="1" spc="15" dirty="0" err="1">
                <a:solidFill>
                  <a:srgbClr val="000000"/>
                </a:solidFill>
                <a:latin typeface="Tahoma" panose="02020603050405020304" pitchFamily="2"/>
              </a:rPr>
              <a:t>appprendimento</a:t>
            </a:r>
            <a:r>
              <a:rPr lang="it-IT" sz="2100" b="1" spc="15" dirty="0">
                <a:solidFill>
                  <a:srgbClr val="000000"/>
                </a:solidFill>
                <a:latin typeface="Tahoma" panose="02020603050405020304" pitchFamily="2"/>
              </a:rPr>
              <a:t>, 1994, LED, </a:t>
            </a:r>
            <a:r>
              <a:rPr lang="it-IT" sz="2100" b="1" spc="15" dirty="0" err="1">
                <a:solidFill>
                  <a:srgbClr val="000000"/>
                </a:solidFill>
                <a:latin typeface="Tahoma" panose="02020603050405020304" pitchFamily="2"/>
              </a:rPr>
              <a:t>MI</a:t>
            </a:r>
            <a:r>
              <a:rPr lang="it-IT" sz="2100" b="1" spc="15" dirty="0">
                <a:solidFill>
                  <a:srgbClr val="000000"/>
                </a:solidFill>
                <a:latin typeface="Tahoma" panose="02020603050405020304" pitchFamily="2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egnaposto testo 49"/>
          <p:cNvSpPr>
            <a:spLocks noGrp="1"/>
          </p:cNvSpPr>
          <p:nvPr>
            <p:ph type="body" idx="10"/>
          </p:nvPr>
        </p:nvSpPr>
        <p:spPr>
          <a:xfrm>
            <a:off x="450850" y="609600"/>
            <a:ext cx="8242300" cy="5295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145" rIns="0" bIns="0" anchor="t"/>
          <a:lstStyle/>
          <a:p>
            <a:pPr marL="0" marR="68580" indent="0" algn="r">
              <a:lnSpc>
                <a:spcPts val="3700"/>
              </a:lnSpc>
              <a:spcAft>
                <a:spcPts val="285"/>
              </a:spcAft>
            </a:pPr>
            <a:r>
              <a:rPr lang="it-IT" sz="3600" b="1" spc="20" dirty="0">
                <a:solidFill>
                  <a:schemeClr val="tx1"/>
                </a:solidFill>
                <a:latin typeface="Garamond" panose="02020603050405020304" pitchFamily="1"/>
              </a:rPr>
              <a:t>La psicologia dell'educazione </a:t>
            </a:r>
          </a:p>
        </p:txBody>
      </p:sp>
      <p:sp>
        <p:nvSpPr>
          <p:cNvPr id="51" name="Segnaposto testo 50"/>
          <p:cNvSpPr>
            <a:spLocks noGrp="1"/>
          </p:cNvSpPr>
          <p:nvPr>
            <p:ph type="body" idx="10"/>
          </p:nvPr>
        </p:nvSpPr>
        <p:spPr>
          <a:xfrm>
            <a:off x="450850" y="1139190"/>
            <a:ext cx="8242300" cy="5207635"/>
          </a:xfrm>
          <a:prstGeom prst="rect">
            <a:avLst/>
          </a:prstGeom>
          <a:noFill/>
          <a:ln w="0" cmpd="sng">
            <a:solidFill>
              <a:schemeClr val="accent1"/>
            </a:solidFill>
            <a:prstDash val="solid"/>
          </a:ln>
        </p:spPr>
        <p:txBody>
          <a:bodyPr vert="horz" lIns="0" tIns="156210" rIns="0" bIns="0" anchor="t">
            <a:normAutofit fontScale="90000"/>
          </a:bodyPr>
          <a:lstStyle/>
          <a:p>
            <a:pPr marL="365760" marR="0" indent="0" algn="just">
              <a:lnSpc>
                <a:spcPts val="3600"/>
              </a:lnSpc>
              <a:spcAft>
                <a:spcPts val="0"/>
              </a:spcAft>
            </a:pPr>
            <a:r>
              <a:rPr lang="it-IT" sz="2550" b="1" spc="95">
                <a:solidFill>
                  <a:srgbClr val="000000"/>
                </a:solidFill>
                <a:latin typeface="Tahoma" panose="02020603050405020304" pitchFamily="2"/>
              </a:rPr>
              <a:t>È un settore della psicologia, studia sia i </a:t>
            </a:r>
          </a:p>
          <a:p>
            <a:pPr marL="365760" marR="0" indent="0" algn="just">
              <a:lnSpc>
                <a:spcPts val="3600"/>
              </a:lnSpc>
              <a:spcBef>
                <a:spcPts val="265"/>
              </a:spcBef>
              <a:spcAft>
                <a:spcPts val="0"/>
              </a:spcAft>
            </a:pPr>
            <a:r>
              <a:rPr lang="it-IT" sz="2550" b="1" spc="120">
                <a:solidFill>
                  <a:srgbClr val="000000"/>
                </a:solidFill>
                <a:latin typeface="Tahoma" panose="02020603050405020304" pitchFamily="2"/>
              </a:rPr>
              <a:t>processi di</a:t>
            </a:r>
            <a:r>
              <a:rPr lang="it-IT" sz="2550" b="1" spc="120">
                <a:solidFill>
                  <a:srgbClr val="FF0000"/>
                </a:solidFill>
                <a:latin typeface="Tahoma" panose="02020603050405020304" pitchFamily="2"/>
              </a:rPr>
              <a:t> apprendimento,</a:t>
            </a:r>
            <a:r>
              <a:rPr lang="it-IT" sz="2550" b="1" spc="120">
                <a:solidFill>
                  <a:srgbClr val="000000"/>
                </a:solidFill>
                <a:latin typeface="Tahoma" panose="02020603050405020304" pitchFamily="2"/>
              </a:rPr>
              <a:t> sia i processi di </a:t>
            </a:r>
          </a:p>
          <a:p>
            <a:pPr marL="365760" marR="0" indent="0" algn="just">
              <a:lnSpc>
                <a:spcPts val="3600"/>
              </a:lnSpc>
              <a:spcBef>
                <a:spcPts val="275"/>
              </a:spcBef>
              <a:spcAft>
                <a:spcPts val="0"/>
              </a:spcAft>
            </a:pPr>
            <a:r>
              <a:rPr lang="it-IT" sz="2550" b="1" spc="95">
                <a:solidFill>
                  <a:srgbClr val="FF0000"/>
                </a:solidFill>
                <a:latin typeface="Tahoma" panose="02020603050405020304" pitchFamily="2"/>
              </a:rPr>
              <a:t>insegnamento </a:t>
            </a:r>
          </a:p>
          <a:p>
            <a:pPr marL="365760" marR="0" indent="0" algn="just">
              <a:lnSpc>
                <a:spcPts val="3600"/>
              </a:lnSpc>
              <a:spcBef>
                <a:spcPts val="885"/>
              </a:spcBef>
              <a:spcAft>
                <a:spcPts val="0"/>
              </a:spcAft>
            </a:pPr>
            <a:r>
              <a:rPr lang="it-IT" sz="2550" b="1" spc="120">
                <a:solidFill>
                  <a:srgbClr val="000000"/>
                </a:solidFill>
                <a:latin typeface="Tahoma" panose="02020603050405020304" pitchFamily="2"/>
              </a:rPr>
              <a:t>Si occupa dei</a:t>
            </a:r>
            <a:r>
              <a:rPr lang="it-IT" sz="2550" b="1" spc="120">
                <a:solidFill>
                  <a:srgbClr val="FF0000"/>
                </a:solidFill>
                <a:latin typeface="Tahoma" panose="02020603050405020304" pitchFamily="2"/>
              </a:rPr>
              <a:t> comportamenti, abitudini, valori e </a:t>
            </a:r>
          </a:p>
          <a:p>
            <a:pPr marL="365760" marR="0" indent="0" algn="just">
              <a:lnSpc>
                <a:spcPts val="3600"/>
              </a:lnSpc>
              <a:spcBef>
                <a:spcPts val="275"/>
              </a:spcBef>
              <a:spcAft>
                <a:spcPts val="0"/>
              </a:spcAft>
            </a:pPr>
            <a:r>
              <a:rPr lang="it-IT" sz="2550" b="1" spc="114">
                <a:solidFill>
                  <a:srgbClr val="FF0000"/>
                </a:solidFill>
                <a:latin typeface="Tahoma" panose="02020603050405020304" pitchFamily="2"/>
              </a:rPr>
              <a:t>norme,</a:t>
            </a:r>
            <a:r>
              <a:rPr lang="it-IT" sz="2550" b="1" spc="114">
                <a:solidFill>
                  <a:srgbClr val="000000"/>
                </a:solidFill>
                <a:latin typeface="Tahoma" panose="02020603050405020304" pitchFamily="2"/>
              </a:rPr>
              <a:t> nei contesti educativi </a:t>
            </a:r>
          </a:p>
          <a:p>
            <a:pPr marL="365760" marR="0" indent="0" algn="just">
              <a:lnSpc>
                <a:spcPts val="3600"/>
              </a:lnSpc>
              <a:spcBef>
                <a:spcPts val="885"/>
              </a:spcBef>
              <a:spcAft>
                <a:spcPts val="0"/>
              </a:spcAft>
            </a:pPr>
            <a:r>
              <a:rPr lang="it-IT" sz="2550" b="1" spc="130">
                <a:solidFill>
                  <a:srgbClr val="000000"/>
                </a:solidFill>
                <a:latin typeface="Tahoma" panose="02020603050405020304" pitchFamily="2"/>
              </a:rPr>
              <a:t>Studia</a:t>
            </a:r>
            <a:r>
              <a:rPr lang="it-IT" sz="2550" b="1" spc="130">
                <a:solidFill>
                  <a:srgbClr val="FF0000"/>
                </a:solidFill>
                <a:latin typeface="Tahoma" panose="02020603050405020304" pitchFamily="2"/>
              </a:rPr>
              <a:t> strumenti e metodologie</a:t>
            </a:r>
            <a:r>
              <a:rPr lang="it-IT" sz="2550" b="1" spc="130">
                <a:solidFill>
                  <a:srgbClr val="000000"/>
                </a:solidFill>
                <a:latin typeface="Tahoma" panose="02020603050405020304" pitchFamily="2"/>
              </a:rPr>
              <a:t> di </a:t>
            </a:r>
          </a:p>
          <a:p>
            <a:pPr marL="365760" marR="0" indent="0" algn="just">
              <a:lnSpc>
                <a:spcPts val="3600"/>
              </a:lnSpc>
              <a:spcBef>
                <a:spcPts val="275"/>
              </a:spcBef>
              <a:spcAft>
                <a:spcPts val="0"/>
              </a:spcAft>
            </a:pPr>
            <a:r>
              <a:rPr lang="it-IT" sz="2550" b="1" spc="110">
                <a:solidFill>
                  <a:srgbClr val="000000"/>
                </a:solidFill>
                <a:latin typeface="Tahoma" panose="02020603050405020304" pitchFamily="2"/>
              </a:rPr>
              <a:t>progettazione e valutazione, ecc. </a:t>
            </a:r>
          </a:p>
          <a:p>
            <a:pPr marL="91440" marR="0" indent="0" algn="just">
              <a:lnSpc>
                <a:spcPts val="2900"/>
              </a:lnSpc>
              <a:spcBef>
                <a:spcPts val="4545"/>
              </a:spcBef>
              <a:spcAft>
                <a:spcPts val="0"/>
              </a:spcAft>
            </a:pPr>
            <a:r>
              <a:rPr lang="it-IT" sz="2200" b="1" i="1" spc="-60">
                <a:solidFill>
                  <a:srgbClr val="6F2F9F"/>
                </a:solidFill>
                <a:latin typeface="Tahoma" panose="02020603050405020304" pitchFamily="2"/>
              </a:rPr>
              <a:t>Definita negli anni '80 dall'incrocio degli studi pedagogici </a:t>
            </a:r>
            <a:r>
              <a:rPr lang="it-IT" sz="1700" b="1" spc="-60">
                <a:solidFill>
                  <a:srgbClr val="6F2F9F"/>
                </a:solidFill>
                <a:latin typeface="Tahoma" panose="02020603050405020304" pitchFamily="2"/>
              </a:rPr>
              <a:t>e </a:t>
            </a:r>
          </a:p>
          <a:p>
            <a:pPr marL="365760" marR="0" indent="0" algn="just">
              <a:lnSpc>
                <a:spcPts val="2900"/>
              </a:lnSpc>
              <a:spcBef>
                <a:spcPts val="220"/>
              </a:spcBef>
              <a:spcAft>
                <a:spcPts val="1390"/>
              </a:spcAft>
            </a:pPr>
            <a:r>
              <a:rPr lang="it-IT" sz="2200" b="1" i="1" spc="-35">
                <a:solidFill>
                  <a:srgbClr val="6F2F9F"/>
                </a:solidFill>
                <a:latin typeface="Tahoma" panose="02020603050405020304" pitchFamily="2"/>
              </a:rPr>
              <a:t>psicologici </a:t>
            </a:r>
            <a:r>
              <a:rPr lang="it-IT" sz="1700" b="1" spc="-35">
                <a:solidFill>
                  <a:srgbClr val="6F2F9F"/>
                </a:solidFill>
                <a:latin typeface="Tahoma" panose="02020603050405020304" pitchFamily="2"/>
              </a:rPr>
              <a:t>... </a:t>
            </a:r>
          </a:p>
        </p:txBody>
      </p:sp>
      <p:cxnSp>
        <p:nvCxnSpPr>
          <p:cNvPr id="54" name="Connettore 1 53"/>
          <p:cNvCxnSpPr/>
          <p:nvPr/>
        </p:nvCxnSpPr>
        <p:spPr>
          <a:xfrm>
            <a:off x="450850" y="6351905"/>
            <a:ext cx="1848485" cy="0"/>
          </a:xfrm>
          <a:prstGeom prst="line">
            <a:avLst/>
          </a:prstGeom>
          <a:ln w="8890">
            <a:solidFill>
              <a:srgbClr val="000000"/>
            </a:solidFill>
            <a:prstDash val="sysDash"/>
          </a:ln>
        </p:spPr>
      </p:cxnSp>
      <p:cxnSp>
        <p:nvCxnSpPr>
          <p:cNvPr id="55" name="Connettore 1 54"/>
          <p:cNvCxnSpPr/>
          <p:nvPr/>
        </p:nvCxnSpPr>
        <p:spPr>
          <a:xfrm>
            <a:off x="7461250" y="6351905"/>
            <a:ext cx="1229360" cy="0"/>
          </a:xfrm>
          <a:prstGeom prst="line">
            <a:avLst/>
          </a:prstGeom>
          <a:ln w="8890">
            <a:solidFill>
              <a:srgbClr val="000000"/>
            </a:solidFill>
            <a:prstDash val="sysDash"/>
          </a:ln>
        </p:spPr>
      </p:cxnSp>
      <p:cxnSp>
        <p:nvCxnSpPr>
          <p:cNvPr id="56" name="Connettore 1 55"/>
          <p:cNvCxnSpPr/>
          <p:nvPr/>
        </p:nvCxnSpPr>
        <p:spPr>
          <a:xfrm>
            <a:off x="3389630" y="6351905"/>
            <a:ext cx="1438910" cy="0"/>
          </a:xfrm>
          <a:prstGeom prst="line">
            <a:avLst/>
          </a:prstGeom>
          <a:ln w="8890">
            <a:solidFill>
              <a:srgbClr val="000000"/>
            </a:solidFill>
            <a:prstDash val="sysDash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egnaposto testo 58"/>
          <p:cNvSpPr>
            <a:spLocks noGrp="1"/>
          </p:cNvSpPr>
          <p:nvPr>
            <p:ph type="body" idx="10"/>
          </p:nvPr>
        </p:nvSpPr>
        <p:spPr>
          <a:xfrm>
            <a:off x="1500166" y="1928802"/>
            <a:ext cx="5541980" cy="4048768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4765" rIns="0" bIns="0" anchor="t">
            <a:normAutofit fontScale="97500"/>
          </a:bodyPr>
          <a:lstStyle/>
          <a:p>
            <a:pPr marL="0" marR="0" indent="0" algn="l">
              <a:lnSpc>
                <a:spcPts val="6800"/>
              </a:lnSpc>
              <a:spcAft>
                <a:spcPts val="18040"/>
              </a:spcAft>
            </a:pPr>
            <a:r>
              <a:rPr lang="it-IT" sz="5750" b="1" spc="120" dirty="0">
                <a:solidFill>
                  <a:schemeClr val="tx1"/>
                </a:solidFill>
                <a:latin typeface="Bookman Old Style" panose="02020603050405020304" pitchFamily="1"/>
              </a:rPr>
              <a:t>Lo sviluppo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egnaposto testo 143"/>
          <p:cNvSpPr>
            <a:spLocks noGrp="1"/>
          </p:cNvSpPr>
          <p:nvPr>
            <p:ph type="body" idx="10"/>
          </p:nvPr>
        </p:nvSpPr>
        <p:spPr>
          <a:xfrm>
            <a:off x="455930" y="1139190"/>
            <a:ext cx="5466080" cy="76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45" name="Segnaposto testo 144"/>
          <p:cNvSpPr>
            <a:spLocks noGrp="1"/>
          </p:cNvSpPr>
          <p:nvPr>
            <p:ph type="body" idx="10"/>
          </p:nvPr>
        </p:nvSpPr>
        <p:spPr>
          <a:xfrm>
            <a:off x="455930" y="1146810"/>
            <a:ext cx="8235950" cy="26073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sp>
        <p:nvSpPr>
          <p:cNvPr id="143" name="Segnaposto testo 142"/>
          <p:cNvSpPr>
            <a:spLocks noGrp="1"/>
          </p:cNvSpPr>
          <p:nvPr>
            <p:ph type="body" idx="10"/>
          </p:nvPr>
        </p:nvSpPr>
        <p:spPr>
          <a:xfrm>
            <a:off x="455930" y="622300"/>
            <a:ext cx="8235950" cy="516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2860" rIns="0" bIns="0" anchor="t"/>
          <a:lstStyle/>
          <a:p>
            <a:pPr marL="0" marR="0" indent="0" algn="ctr">
              <a:lnSpc>
                <a:spcPts val="3700"/>
              </a:lnSpc>
              <a:spcAft>
                <a:spcPts val="20760"/>
              </a:spcAft>
            </a:pPr>
            <a:r>
              <a:rPr lang="it-IT" sz="3150" b="1" spc="25" dirty="0">
                <a:solidFill>
                  <a:schemeClr val="tx1"/>
                </a:solidFill>
                <a:latin typeface="Bookman Old Style" panose="02020603050405020304" pitchFamily="1"/>
              </a:rPr>
              <a:t>Teorie dello Sviluppo Psicologico </a:t>
            </a:r>
          </a:p>
        </p:txBody>
      </p:sp>
      <p:sp>
        <p:nvSpPr>
          <p:cNvPr id="146" name="Segnaposto testo 145"/>
          <p:cNvSpPr>
            <a:spLocks noGrp="1"/>
          </p:cNvSpPr>
          <p:nvPr>
            <p:ph type="body" idx="10"/>
          </p:nvPr>
        </p:nvSpPr>
        <p:spPr>
          <a:xfrm>
            <a:off x="2643174" y="3000372"/>
            <a:ext cx="5973776" cy="3346453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7500"/>
          </a:bodyPr>
          <a:lstStyle/>
          <a:p>
            <a:pPr marL="0" marR="0" indent="0" algn="l">
              <a:lnSpc>
                <a:spcPts val="4900"/>
              </a:lnSpc>
              <a:spcAft>
                <a:spcPts val="15460"/>
              </a:spcAft>
            </a:pPr>
            <a:r>
              <a:rPr lang="it-IT" sz="3950" b="1" spc="90" dirty="0">
                <a:solidFill>
                  <a:srgbClr val="000000"/>
                </a:solidFill>
                <a:latin typeface="Tahoma" panose="02020603050405020304" pitchFamily="2"/>
              </a:rPr>
              <a:t>Modelli e Studi </a:t>
            </a:r>
          </a:p>
        </p:txBody>
      </p:sp>
      <p:cxnSp>
        <p:nvCxnSpPr>
          <p:cNvPr id="148" name="Connettore 1 147"/>
          <p:cNvCxnSpPr/>
          <p:nvPr/>
        </p:nvCxnSpPr>
        <p:spPr>
          <a:xfrm>
            <a:off x="455930" y="1143000"/>
            <a:ext cx="4174490" cy="0"/>
          </a:xfrm>
          <a:prstGeom prst="line">
            <a:avLst/>
          </a:prstGeom>
          <a:ln w="6350">
            <a:solidFill>
              <a:srgbClr val="000000"/>
            </a:solidFill>
            <a:prstDash val="sysDash"/>
          </a:ln>
        </p:spPr>
      </p:cxnSp>
      <p:cxnSp>
        <p:nvCxnSpPr>
          <p:cNvPr id="149" name="Connettore 1 148"/>
          <p:cNvCxnSpPr/>
          <p:nvPr/>
        </p:nvCxnSpPr>
        <p:spPr>
          <a:xfrm>
            <a:off x="5922010" y="1143000"/>
            <a:ext cx="2770505" cy="0"/>
          </a:xfrm>
          <a:prstGeom prst="line">
            <a:avLst/>
          </a:prstGeom>
          <a:ln w="6350">
            <a:solidFill>
              <a:srgbClr val="000000"/>
            </a:solidFill>
            <a:prstDash val="sysDash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571604" y="4143380"/>
            <a:ext cx="4079261" cy="1571636"/>
          </a:xfrm>
          <a:prstGeom prst="rect">
            <a:avLst/>
          </a:prstGeom>
        </p:spPr>
      </p:pic>
      <p:pic>
        <p:nvPicPr>
          <p:cNvPr id="157" name="Image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4370705" y="2014855"/>
            <a:ext cx="558165" cy="371475"/>
          </a:xfrm>
          <a:prstGeom prst="rect">
            <a:avLst/>
          </a:prstGeom>
        </p:spPr>
      </p:pic>
      <p:sp>
        <p:nvSpPr>
          <p:cNvPr id="155" name="Segnaposto testo 154"/>
          <p:cNvSpPr>
            <a:spLocks noGrp="1"/>
          </p:cNvSpPr>
          <p:nvPr>
            <p:ph type="body" idx="10"/>
          </p:nvPr>
        </p:nvSpPr>
        <p:spPr>
          <a:xfrm>
            <a:off x="449580" y="685800"/>
            <a:ext cx="8248650" cy="1329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/>
          <a:lstStyle/>
          <a:p>
            <a:pPr marL="0" marR="0" indent="0" algn="ctr">
              <a:lnSpc>
                <a:spcPts val="3000"/>
              </a:lnSpc>
              <a:spcAft>
                <a:spcPts val="0"/>
              </a:spcAft>
            </a:pPr>
            <a:r>
              <a:rPr lang="it-IT" sz="2550" b="1" spc="95" dirty="0">
                <a:solidFill>
                  <a:schemeClr val="tx1"/>
                </a:solidFill>
                <a:latin typeface="Tahoma" panose="02020603050405020304" pitchFamily="2"/>
              </a:rPr>
              <a:t>Modelli Deterministici lineari </a:t>
            </a:r>
          </a:p>
          <a:p>
            <a:pPr marL="0" marR="0" indent="0" algn="ctr">
              <a:lnSpc>
                <a:spcPts val="3000"/>
              </a:lnSpc>
              <a:spcBef>
                <a:spcPts val="120"/>
              </a:spcBef>
              <a:spcAft>
                <a:spcPts val="4200"/>
              </a:spcAft>
            </a:pPr>
            <a:r>
              <a:rPr lang="it-IT" sz="2550" b="1" spc="90" dirty="0">
                <a:solidFill>
                  <a:schemeClr val="tx1"/>
                </a:solidFill>
                <a:latin typeface="Tahoma" panose="02020603050405020304" pitchFamily="2"/>
              </a:rPr>
              <a:t>(causa-effetto) </a:t>
            </a:r>
          </a:p>
        </p:txBody>
      </p:sp>
      <p:sp>
        <p:nvSpPr>
          <p:cNvPr id="158" name="Segnaposto testo 157"/>
          <p:cNvSpPr>
            <a:spLocks noGrp="1"/>
          </p:cNvSpPr>
          <p:nvPr>
            <p:ph type="body" idx="10"/>
          </p:nvPr>
        </p:nvSpPr>
        <p:spPr>
          <a:xfrm>
            <a:off x="449580" y="2487930"/>
            <a:ext cx="8248650" cy="14681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7500"/>
          </a:bodyPr>
          <a:lstStyle/>
          <a:p>
            <a:pPr marL="0" marR="0" indent="0" algn="ctr">
              <a:lnSpc>
                <a:spcPts val="2200"/>
              </a:lnSpc>
              <a:spcAft>
                <a:spcPts val="0"/>
              </a:spcAft>
            </a:pPr>
            <a:r>
              <a:rPr lang="it-IT" sz="1750" b="1" spc="114" dirty="0">
                <a:solidFill>
                  <a:srgbClr val="000000"/>
                </a:solidFill>
                <a:latin typeface="Tahoma" panose="02020603050405020304" pitchFamily="2"/>
              </a:rPr>
              <a:t>Il comportamento umano viene </a:t>
            </a:r>
          </a:p>
          <a:p>
            <a:pPr marL="0" marR="0" indent="0" algn="ctr">
              <a:lnSpc>
                <a:spcPts val="2200"/>
              </a:lnSpc>
              <a:spcBef>
                <a:spcPts val="5"/>
              </a:spcBef>
              <a:spcAft>
                <a:spcPts val="0"/>
              </a:spcAft>
            </a:pPr>
            <a:r>
              <a:rPr lang="it-IT" sz="1750" b="1" spc="114" dirty="0">
                <a:solidFill>
                  <a:srgbClr val="000000"/>
                </a:solidFill>
                <a:latin typeface="Tahoma" panose="02020603050405020304" pitchFamily="2"/>
              </a:rPr>
              <a:t>spiegato in modo sequenziale e </a:t>
            </a:r>
          </a:p>
          <a:p>
            <a:pPr marL="0" marR="0" indent="0" algn="ctr">
              <a:lnSpc>
                <a:spcPts val="2200"/>
              </a:lnSpc>
              <a:spcBef>
                <a:spcPts val="5"/>
              </a:spcBef>
              <a:spcAft>
                <a:spcPts val="0"/>
              </a:spcAft>
            </a:pPr>
            <a:r>
              <a:rPr lang="it-IT" sz="1750" b="1" spc="100" dirty="0">
                <a:solidFill>
                  <a:srgbClr val="000000"/>
                </a:solidFill>
                <a:latin typeface="Tahoma" panose="02020603050405020304" pitchFamily="2"/>
              </a:rPr>
              <a:t>secondo metodi razionali o </a:t>
            </a:r>
          </a:p>
          <a:p>
            <a:pPr marL="0" marR="0" indent="0" algn="ctr">
              <a:lnSpc>
                <a:spcPts val="2200"/>
              </a:lnSpc>
              <a:spcBef>
                <a:spcPts val="0"/>
              </a:spcBef>
              <a:spcAft>
                <a:spcPts val="2885"/>
              </a:spcAft>
            </a:pPr>
            <a:r>
              <a:rPr lang="it-IT" sz="1750" b="1" spc="70" dirty="0">
                <a:solidFill>
                  <a:srgbClr val="000000"/>
                </a:solidFill>
                <a:latin typeface="Tahoma" panose="02020603050405020304" pitchFamily="2"/>
              </a:rPr>
              <a:t>dinamici </a:t>
            </a:r>
          </a:p>
        </p:txBody>
      </p:sp>
      <p:sp>
        <p:nvSpPr>
          <p:cNvPr id="160" name="Segnaposto testo 159"/>
          <p:cNvSpPr>
            <a:spLocks noGrp="1"/>
          </p:cNvSpPr>
          <p:nvPr>
            <p:ph type="body" idx="10"/>
          </p:nvPr>
        </p:nvSpPr>
        <p:spPr>
          <a:xfrm>
            <a:off x="449580" y="4495800"/>
            <a:ext cx="4012565" cy="9366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>
            <a:normAutofit fontScale="97500"/>
          </a:bodyPr>
          <a:lstStyle/>
          <a:p>
            <a:pPr marL="0" marR="0" indent="0" algn="r">
              <a:lnSpc>
                <a:spcPts val="2400"/>
              </a:lnSpc>
              <a:spcAft>
                <a:spcPts val="0"/>
              </a:spcAft>
            </a:pPr>
            <a:r>
              <a:rPr lang="it-IT" sz="1950" b="1" spc="114" dirty="0">
                <a:solidFill>
                  <a:schemeClr val="tx1"/>
                </a:solidFill>
                <a:latin typeface="Tahoma" panose="02020603050405020304" pitchFamily="2"/>
              </a:rPr>
              <a:t>Comportamentismo </a:t>
            </a:r>
          </a:p>
          <a:p>
            <a:pPr marL="0" marR="457200" indent="0" algn="r">
              <a:lnSpc>
                <a:spcPts val="2400"/>
              </a:lnSpc>
              <a:spcBef>
                <a:spcPts val="15"/>
              </a:spcBef>
              <a:spcAft>
                <a:spcPts val="0"/>
              </a:spcAft>
            </a:pPr>
            <a:r>
              <a:rPr lang="it-IT" sz="1950" b="1" spc="55" dirty="0">
                <a:solidFill>
                  <a:schemeClr val="tx1"/>
                </a:solidFill>
                <a:latin typeface="Tahoma" panose="02020603050405020304" pitchFamily="2"/>
              </a:rPr>
              <a:t>Psicoanalisi </a:t>
            </a:r>
          </a:p>
          <a:p>
            <a:pPr marL="0" marR="228600" indent="0" algn="r">
              <a:lnSpc>
                <a:spcPts val="1900"/>
              </a:lnSpc>
              <a:spcBef>
                <a:spcPts val="35"/>
              </a:spcBef>
              <a:spcAft>
                <a:spcPts val="1100"/>
              </a:spcAft>
            </a:pPr>
            <a:r>
              <a:rPr lang="it-IT" sz="1500" b="1" spc="30" dirty="0">
                <a:solidFill>
                  <a:srgbClr val="000000"/>
                </a:solidFill>
                <a:latin typeface="Tahoma" panose="02020603050405020304" pitchFamily="2"/>
              </a:rPr>
              <a:t>(periodo fine '800)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2005330" y="5144770"/>
            <a:ext cx="2011680" cy="591820"/>
          </a:xfrm>
          <a:prstGeom prst="rect">
            <a:avLst/>
          </a:prstGeom>
        </p:spPr>
      </p:pic>
      <p:pic>
        <p:nvPicPr>
          <p:cNvPr id="173" name="Image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4090670" y="3749040"/>
            <a:ext cx="1145540" cy="755650"/>
          </a:xfrm>
          <a:prstGeom prst="rect">
            <a:avLst/>
          </a:prstGeom>
        </p:spPr>
      </p:pic>
      <p:sp>
        <p:nvSpPr>
          <p:cNvPr id="177" name="Segnaposto testo 176"/>
          <p:cNvSpPr>
            <a:spLocks noGrp="1"/>
          </p:cNvSpPr>
          <p:nvPr>
            <p:ph type="body" idx="10"/>
          </p:nvPr>
        </p:nvSpPr>
        <p:spPr>
          <a:xfrm>
            <a:off x="6812280" y="6327775"/>
            <a:ext cx="1828800" cy="933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79" name="Segnaposto testo 178"/>
          <p:cNvSpPr>
            <a:spLocks noGrp="1"/>
          </p:cNvSpPr>
          <p:nvPr>
            <p:ph type="body" idx="10"/>
          </p:nvPr>
        </p:nvSpPr>
        <p:spPr>
          <a:xfrm>
            <a:off x="2752090" y="6285230"/>
            <a:ext cx="3221990" cy="425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71" name="Segnaposto testo 170"/>
          <p:cNvSpPr>
            <a:spLocks noGrp="1"/>
          </p:cNvSpPr>
          <p:nvPr>
            <p:ph type="body" idx="10"/>
          </p:nvPr>
        </p:nvSpPr>
        <p:spPr>
          <a:xfrm>
            <a:off x="768350" y="1285861"/>
            <a:ext cx="7872730" cy="24631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7500"/>
          </a:bodyPr>
          <a:lstStyle/>
          <a:p>
            <a:pPr marL="1645920" marR="0" indent="0" algn="l">
              <a:lnSpc>
                <a:spcPts val="1200"/>
              </a:lnSpc>
              <a:spcAft>
                <a:spcPts val="0"/>
              </a:spcAft>
            </a:pPr>
            <a:endParaRPr lang="it-IT" sz="100" dirty="0">
              <a:solidFill>
                <a:srgbClr val="000000"/>
              </a:solidFill>
              <a:latin typeface="Tahoma" panose="02020603050405020304" pitchFamily="2"/>
            </a:endParaRPr>
          </a:p>
          <a:p>
            <a:pPr marL="1645920" marR="0" indent="0"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950" b="1" spc="105" dirty="0">
                <a:solidFill>
                  <a:srgbClr val="000000"/>
                </a:solidFill>
                <a:latin typeface="Tahoma" panose="02020603050405020304" pitchFamily="2"/>
              </a:rPr>
              <a:t>Si sposta l'attenzione alle reciproche </a:t>
            </a:r>
          </a:p>
          <a:p>
            <a:pPr marL="96012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950" b="1" spc="100" dirty="0">
                <a:solidFill>
                  <a:srgbClr val="000000"/>
                </a:solidFill>
                <a:latin typeface="Tahoma" panose="02020603050405020304" pitchFamily="2"/>
              </a:rPr>
              <a:t>modificazioni ed interazioni delle variabili lungo </a:t>
            </a:r>
          </a:p>
          <a:p>
            <a:pPr marL="347472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950" b="1" spc="80" dirty="0">
                <a:solidFill>
                  <a:srgbClr val="000000"/>
                </a:solidFill>
                <a:latin typeface="Tahoma" panose="02020603050405020304" pitchFamily="2"/>
              </a:rPr>
              <a:t>il tempo </a:t>
            </a:r>
          </a:p>
          <a:p>
            <a:pPr marL="0" marR="0" indent="0" algn="ctr">
              <a:lnSpc>
                <a:spcPts val="2400"/>
              </a:lnSpc>
              <a:spcBef>
                <a:spcPts val="1215"/>
              </a:spcBef>
              <a:spcAft>
                <a:spcPts val="0"/>
              </a:spcAft>
            </a:pPr>
            <a:r>
              <a:rPr lang="it-IT" sz="1950" b="1" spc="120" dirty="0">
                <a:solidFill>
                  <a:srgbClr val="000000"/>
                </a:solidFill>
                <a:latin typeface="Tahoma" panose="02020603050405020304" pitchFamily="2"/>
              </a:rPr>
              <a:t>Ogni variabile è allo stesso tempo causa ed </a:t>
            </a:r>
          </a:p>
          <a:p>
            <a:pPr marL="0" marR="0" indent="0" algn="ctr">
              <a:lnSpc>
                <a:spcPts val="2400"/>
              </a:lnSpc>
              <a:spcBef>
                <a:spcPts val="0"/>
              </a:spcBef>
              <a:spcAft>
                <a:spcPts val="1235"/>
              </a:spcAft>
            </a:pPr>
            <a:r>
              <a:rPr lang="it-IT" sz="1950" b="1" spc="80" dirty="0">
                <a:solidFill>
                  <a:srgbClr val="000000"/>
                </a:solidFill>
                <a:latin typeface="Tahoma" panose="02020603050405020304" pitchFamily="2"/>
              </a:rPr>
              <a:t>effetto di altre </a:t>
            </a:r>
          </a:p>
        </p:txBody>
      </p:sp>
      <p:sp>
        <p:nvSpPr>
          <p:cNvPr id="174" name="Segnaposto testo 173"/>
          <p:cNvSpPr>
            <a:spLocks noGrp="1"/>
          </p:cNvSpPr>
          <p:nvPr>
            <p:ph type="body" idx="10"/>
          </p:nvPr>
        </p:nvSpPr>
        <p:spPr>
          <a:xfrm>
            <a:off x="768350" y="4509135"/>
            <a:ext cx="3581400" cy="7429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3025" rIns="0" bIns="0" anchor="t"/>
          <a:lstStyle/>
          <a:p>
            <a:pPr marL="0" marR="0" indent="0" algn="l">
              <a:lnSpc>
                <a:spcPts val="2200"/>
              </a:lnSpc>
              <a:spcAft>
                <a:spcPts val="835"/>
              </a:spcAft>
            </a:pPr>
            <a:r>
              <a:rPr lang="it-IT" sz="1650" b="1" spc="0" dirty="0">
                <a:solidFill>
                  <a:srgbClr val="000000"/>
                </a:solidFill>
                <a:latin typeface="Tahoma" panose="02020603050405020304" pitchFamily="2"/>
              </a:rPr>
              <a:t>Studi che hanno considerato il ruolo attivo della mente </a:t>
            </a:r>
            <a:r>
              <a:rPr lang="it-IT" sz="1650" b="1" spc="0" dirty="0" smtClean="0">
                <a:solidFill>
                  <a:srgbClr val="000000"/>
                </a:solidFill>
                <a:latin typeface="Tahoma" panose="02020603050405020304" pitchFamily="2"/>
              </a:rPr>
              <a:t>umana </a:t>
            </a:r>
            <a:endParaRPr lang="it-IT" sz="1650" b="1" spc="0" dirty="0">
              <a:solidFill>
                <a:srgbClr val="000000"/>
              </a:solidFill>
              <a:latin typeface="Tahoma" panose="02020603050405020304" pitchFamily="2"/>
            </a:endParaRPr>
          </a:p>
        </p:txBody>
      </p:sp>
      <p:sp>
        <p:nvSpPr>
          <p:cNvPr id="175" name="Segnaposto testo 174"/>
          <p:cNvSpPr>
            <a:spLocks noGrp="1"/>
          </p:cNvSpPr>
          <p:nvPr>
            <p:ph type="body" idx="10"/>
          </p:nvPr>
        </p:nvSpPr>
        <p:spPr>
          <a:xfrm>
            <a:off x="5251450" y="4509135"/>
            <a:ext cx="3389630" cy="8737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735" rIns="0" bIns="0" anchor="t"/>
          <a:lstStyle/>
          <a:p>
            <a:pPr marL="457200" marR="0" indent="0" algn="l">
              <a:lnSpc>
                <a:spcPts val="2200"/>
              </a:lnSpc>
              <a:spcAft>
                <a:spcPts val="0"/>
              </a:spcAft>
            </a:pPr>
            <a:r>
              <a:rPr lang="it-IT" sz="1650" b="1" spc="0" dirty="0">
                <a:solidFill>
                  <a:srgbClr val="000000"/>
                </a:solidFill>
                <a:latin typeface="Tahoma" panose="02020603050405020304" pitchFamily="2"/>
              </a:rPr>
              <a:t>Studi che hanno adottato una </a:t>
            </a:r>
            <a:r>
              <a:rPr lang="it-IT" sz="1650" b="1" spc="0" dirty="0" smtClean="0">
                <a:solidFill>
                  <a:srgbClr val="000000"/>
                </a:solidFill>
                <a:latin typeface="Tahoma" panose="02020603050405020304" pitchFamily="2"/>
              </a:rPr>
              <a:t>prospettiva </a:t>
            </a:r>
            <a:r>
              <a:rPr lang="it-IT" sz="1650" b="1" spc="0" dirty="0">
                <a:solidFill>
                  <a:srgbClr val="000000"/>
                </a:solidFill>
                <a:latin typeface="Tahoma" panose="02020603050405020304" pitchFamily="2"/>
              </a:rPr>
              <a:t>interazionista e </a:t>
            </a:r>
            <a:r>
              <a:rPr lang="it-IT" sz="1650" b="1" spc="0" dirty="0" smtClean="0">
                <a:solidFill>
                  <a:srgbClr val="000000"/>
                </a:solidFill>
                <a:latin typeface="Tahoma" panose="02020603050405020304" pitchFamily="2"/>
              </a:rPr>
              <a:t>sistemica </a:t>
            </a:r>
            <a:endParaRPr lang="it-IT" sz="1650" b="1" spc="0" dirty="0">
              <a:solidFill>
                <a:srgbClr val="000000"/>
              </a:solidFill>
              <a:latin typeface="Tahoma" panose="02020603050405020304" pitchFamily="2"/>
            </a:endParaRPr>
          </a:p>
        </p:txBody>
      </p:sp>
      <p:sp>
        <p:nvSpPr>
          <p:cNvPr id="176" name="Segnaposto testo 175"/>
          <p:cNvSpPr>
            <a:spLocks noGrp="1"/>
          </p:cNvSpPr>
          <p:nvPr>
            <p:ph type="body" idx="10"/>
          </p:nvPr>
        </p:nvSpPr>
        <p:spPr>
          <a:xfrm>
            <a:off x="5974080" y="5382895"/>
            <a:ext cx="2667000" cy="9448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100"/>
              </a:lnSpc>
              <a:spcAft>
                <a:spcPts val="0"/>
              </a:spcAft>
              <a:tabLst>
                <a:tab pos="-402590" algn="l"/>
              </a:tabLst>
            </a:pPr>
            <a:r>
              <a:rPr lang="it-IT" sz="100" b="1" spc="300" dirty="0">
                <a:solidFill>
                  <a:srgbClr val="000000"/>
                </a:solidFill>
                <a:latin typeface="Tahoma" panose="02020603050405020304" pitchFamily="2"/>
              </a:rPr>
              <a:t> </a:t>
            </a:r>
            <a:r>
              <a:rPr lang="it-IT" sz="1650" b="1" spc="300" dirty="0" smtClean="0">
                <a:solidFill>
                  <a:srgbClr val="000000"/>
                </a:solidFill>
                <a:latin typeface="Tahoma" panose="02020603050405020304" pitchFamily="2"/>
              </a:rPr>
              <a:t> </a:t>
            </a:r>
            <a:endParaRPr lang="it-IT" sz="1650" b="1" spc="300" dirty="0">
              <a:solidFill>
                <a:srgbClr val="000000"/>
              </a:solidFill>
              <a:latin typeface="Tahoma" panose="02020603050405020304" pitchFamily="2"/>
            </a:endParaRPr>
          </a:p>
          <a:p>
            <a:pPr marL="457200" marR="0" indent="0" algn="l">
              <a:lnSpc>
                <a:spcPts val="2100"/>
              </a:lnSpc>
              <a:spcBef>
                <a:spcPts val="135"/>
              </a:spcBef>
              <a:spcAft>
                <a:spcPts val="0"/>
              </a:spcAft>
            </a:pPr>
            <a:r>
              <a:rPr lang="it-IT" sz="1650" b="1" spc="-5" dirty="0" err="1">
                <a:solidFill>
                  <a:srgbClr val="FF0000"/>
                </a:solidFill>
                <a:latin typeface="Tahoma" panose="02020603050405020304" pitchFamily="2"/>
              </a:rPr>
              <a:t>Lewin</a:t>
            </a:r>
            <a:r>
              <a:rPr lang="it-IT" sz="1650" b="1" spc="-5" dirty="0">
                <a:solidFill>
                  <a:srgbClr val="FF0000"/>
                </a:solidFill>
                <a:latin typeface="Tahoma" panose="02020603050405020304" pitchFamily="2"/>
              </a:rPr>
              <a:t> </a:t>
            </a:r>
          </a:p>
          <a:p>
            <a:pPr marL="0" marR="0"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650" b="1" spc="245" dirty="0">
                <a:solidFill>
                  <a:srgbClr val="FF0000"/>
                </a:solidFill>
                <a:latin typeface="Tahoma" panose="02020603050405020304" pitchFamily="2"/>
              </a:rPr>
              <a:t>Scuola di Palo </a:t>
            </a:r>
            <a:r>
              <a:t/>
            </a:r>
            <a:br/>
            <a:r>
              <a:rPr lang="it-IT" sz="1650" b="1" spc="245" dirty="0">
                <a:solidFill>
                  <a:srgbClr val="FF0000"/>
                </a:solidFill>
                <a:latin typeface="Tahoma" panose="02020603050405020304" pitchFamily="2"/>
              </a:rPr>
              <a:t>Alto </a:t>
            </a:r>
          </a:p>
        </p:txBody>
      </p:sp>
      <p:sp>
        <p:nvSpPr>
          <p:cNvPr id="178" name="Segnaposto testo 177"/>
          <p:cNvSpPr>
            <a:spLocks noGrp="1"/>
          </p:cNvSpPr>
          <p:nvPr>
            <p:ph type="body" idx="10"/>
          </p:nvPr>
        </p:nvSpPr>
        <p:spPr>
          <a:xfrm>
            <a:off x="768350" y="5513705"/>
            <a:ext cx="2191385" cy="771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325880" marR="0" indent="0" algn="r">
              <a:lnSpc>
                <a:spcPts val="2100"/>
              </a:lnSpc>
              <a:spcAft>
                <a:spcPts val="0"/>
              </a:spcAft>
            </a:pPr>
            <a:r>
              <a:rPr lang="it-IT" sz="1650" b="1" spc="0">
                <a:solidFill>
                  <a:srgbClr val="FF0000"/>
                </a:solidFill>
                <a:latin typeface="Tahoma" panose="02020603050405020304" pitchFamily="2"/>
              </a:rPr>
              <a:t>Piaget Bruner </a:t>
            </a:r>
          </a:p>
          <a:p>
            <a:pPr marL="731520" marR="0" indent="0" algn="l">
              <a:lnSpc>
                <a:spcPts val="2100"/>
              </a:lnSpc>
              <a:spcBef>
                <a:spcPts val="65"/>
              </a:spcBef>
              <a:spcAft>
                <a:spcPts val="0"/>
              </a:spcAft>
              <a:tabLst>
                <a:tab pos="2194560" algn="r"/>
              </a:tabLst>
            </a:pPr>
            <a:r>
              <a:rPr lang="it-IT" sz="100" b="1" spc="0">
                <a:solidFill>
                  <a:srgbClr val="FF0000"/>
                </a:solidFill>
                <a:latin typeface="Tahoma" panose="02020603050405020304" pitchFamily="2"/>
              </a:rPr>
              <a:t> </a:t>
            </a:r>
            <a:r>
              <a:rPr lang="it-IT" sz="1650" b="1" spc="0">
                <a:solidFill>
                  <a:srgbClr val="FF0000"/>
                </a:solidFill>
                <a:latin typeface="Tahoma" panose="02020603050405020304" pitchFamily="2"/>
              </a:rPr>
              <a:t> Vygotskij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3461</Words>
  <PresentationFormat>Presentazione su schermo (4:3)</PresentationFormat>
  <Paragraphs>500</Paragraphs>
  <Slides>47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47</vt:i4>
      </vt:variant>
    </vt:vector>
  </HeadingPairs>
  <TitlesOfParts>
    <vt:vector size="48" baseType="lpstr">
      <vt:lpstr/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Lina</dc:creator>
  <cp:lastModifiedBy>Lina</cp:lastModifiedBy>
  <cp:revision>26</cp:revision>
  <dcterms:modified xsi:type="dcterms:W3CDTF">2018-11-23T07:33:26Z</dcterms:modified>
</cp:coreProperties>
</file>