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0"/>
  </p:notesMasterIdLst>
  <p:sldIdLst>
    <p:sldId id="273" r:id="rId2"/>
    <p:sldId id="328" r:id="rId3"/>
    <p:sldId id="284" r:id="rId4"/>
    <p:sldId id="329" r:id="rId5"/>
    <p:sldId id="274" r:id="rId6"/>
    <p:sldId id="276" r:id="rId7"/>
    <p:sldId id="277" r:id="rId8"/>
    <p:sldId id="278" r:id="rId9"/>
    <p:sldId id="279" r:id="rId10"/>
    <p:sldId id="282" r:id="rId11"/>
    <p:sldId id="280" r:id="rId12"/>
    <p:sldId id="290" r:id="rId13"/>
    <p:sldId id="289" r:id="rId14"/>
    <p:sldId id="292" r:id="rId15"/>
    <p:sldId id="341" r:id="rId16"/>
    <p:sldId id="293" r:id="rId17"/>
    <p:sldId id="355" r:id="rId18"/>
    <p:sldId id="294" r:id="rId19"/>
    <p:sldId id="295" r:id="rId20"/>
    <p:sldId id="296" r:id="rId21"/>
    <p:sldId id="297" r:id="rId22"/>
    <p:sldId id="298" r:id="rId23"/>
    <p:sldId id="299" r:id="rId24"/>
    <p:sldId id="300" r:id="rId25"/>
    <p:sldId id="262" r:id="rId26"/>
    <p:sldId id="263" r:id="rId27"/>
    <p:sldId id="264" r:id="rId28"/>
    <p:sldId id="266" r:id="rId29"/>
    <p:sldId id="267" r:id="rId30"/>
    <p:sldId id="268" r:id="rId31"/>
    <p:sldId id="269" r:id="rId32"/>
    <p:sldId id="270" r:id="rId33"/>
    <p:sldId id="301" r:id="rId34"/>
    <p:sldId id="302" r:id="rId35"/>
    <p:sldId id="356" r:id="rId36"/>
    <p:sldId id="303" r:id="rId37"/>
    <p:sldId id="304" r:id="rId38"/>
    <p:sldId id="331" r:id="rId39"/>
    <p:sldId id="332" r:id="rId40"/>
    <p:sldId id="333" r:id="rId41"/>
    <p:sldId id="342" r:id="rId42"/>
    <p:sldId id="336" r:id="rId43"/>
    <p:sldId id="334" r:id="rId44"/>
    <p:sldId id="337" r:id="rId45"/>
    <p:sldId id="335" r:id="rId46"/>
    <p:sldId id="338" r:id="rId47"/>
    <p:sldId id="343" r:id="rId48"/>
    <p:sldId id="344" r:id="rId4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autoAdjust="0"/>
    <p:restoredTop sz="94622" autoAdjust="0"/>
  </p:normalViewPr>
  <p:slideViewPr>
    <p:cSldViewPr>
      <p:cViewPr varScale="1">
        <p:scale>
          <a:sx n="65" d="100"/>
          <a:sy n="65" d="100"/>
        </p:scale>
        <p:origin x="1592" y="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904"/>
    </p:cViewPr>
  </p:sorterViewPr>
  <p:notesViewPr>
    <p:cSldViewPr>
      <p:cViewPr varScale="1">
        <p:scale>
          <a:sx n="56" d="100"/>
          <a:sy n="56" d="100"/>
        </p:scale>
        <p:origin x="-248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83D008-DB62-4861-A97C-40C1C75D3B83}" type="datetimeFigureOut">
              <a:rPr lang="it-IT" smtClean="0"/>
              <a:t>01/12/2018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2A226E-36D7-4B23-BDD2-C8884EBA69F2}" type="slidenum">
              <a:rPr lang="it-IT" smtClean="0"/>
              <a:t>‹N›</a:t>
            </a:fld>
            <a:endParaRPr lang="it-IT"/>
          </a:p>
        </p:txBody>
      </p:sp>
    </p:spTree>
    <p:extLst>
      <p:ext uri="{BB962C8B-B14F-4D97-AF65-F5344CB8AC3E}">
        <p14:creationId xmlns:p14="http://schemas.microsoft.com/office/powerpoint/2010/main" val="2319278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i="0" dirty="0"/>
          </a:p>
        </p:txBody>
      </p:sp>
      <p:sp>
        <p:nvSpPr>
          <p:cNvPr id="4" name="Segnaposto numero diapositiva 3"/>
          <p:cNvSpPr>
            <a:spLocks noGrp="1"/>
          </p:cNvSpPr>
          <p:nvPr>
            <p:ph type="sldNum" sz="quarter" idx="10"/>
          </p:nvPr>
        </p:nvSpPr>
        <p:spPr/>
        <p:txBody>
          <a:bodyPr/>
          <a:lstStyle/>
          <a:p>
            <a:fld id="{C82A226E-36D7-4B23-BDD2-C8884EBA69F2}" type="slidenum">
              <a:rPr lang="it-IT" smtClean="0"/>
              <a:t>3</a:t>
            </a:fld>
            <a:endParaRPr lang="it-IT"/>
          </a:p>
        </p:txBody>
      </p:sp>
    </p:spTree>
    <p:extLst>
      <p:ext uri="{BB962C8B-B14F-4D97-AF65-F5344CB8AC3E}">
        <p14:creationId xmlns:p14="http://schemas.microsoft.com/office/powerpoint/2010/main" val="1308845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B89BD3-58F5-429A-98FB-56521C0A13A0}"/>
              </a:ext>
            </a:extLst>
          </p:cNvPr>
          <p:cNvSpPr>
            <a:spLocks noGrp="1"/>
          </p:cNvSpPr>
          <p:nvPr>
            <p:ph type="ctrTitle"/>
          </p:nvPr>
        </p:nvSpPr>
        <p:spPr>
          <a:xfrm>
            <a:off x="1143000" y="1122363"/>
            <a:ext cx="6858000" cy="2387600"/>
          </a:xfrm>
        </p:spPr>
        <p:txBody>
          <a:bodyPr anchor="b"/>
          <a:lstStyle>
            <a:lvl1pPr algn="ctr">
              <a:defRPr sz="45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4E23A90-F4B3-4E09-8AB7-734930A09CF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0D346DE-F983-4514-A826-74EAD545D62A}"/>
              </a:ext>
            </a:extLst>
          </p:cNvPr>
          <p:cNvSpPr>
            <a:spLocks noGrp="1"/>
          </p:cNvSpPr>
          <p:nvPr>
            <p:ph type="dt" sz="half" idx="10"/>
          </p:nvPr>
        </p:nvSpPr>
        <p:spPr/>
        <p:txBody>
          <a:bodyPr/>
          <a:lstStyle/>
          <a:p>
            <a:fld id="{7F49D355-16BD-4E45-BD9A-5EA878CF7CBD}" type="datetimeFigureOut">
              <a:rPr lang="it-IT" smtClean="0"/>
              <a:t>01/12/2018</a:t>
            </a:fld>
            <a:endParaRPr lang="it-IT"/>
          </a:p>
        </p:txBody>
      </p:sp>
      <p:sp>
        <p:nvSpPr>
          <p:cNvPr id="5" name="Segnaposto piè di pagina 4">
            <a:extLst>
              <a:ext uri="{FF2B5EF4-FFF2-40B4-BE49-F238E27FC236}">
                <a16:creationId xmlns:a16="http://schemas.microsoft.com/office/drawing/2014/main" id="{EBD3DB80-C600-41C5-B5A6-4C4EF261B62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5CDDCD0-98D5-472F-BD93-A36AB50937BB}"/>
              </a:ext>
            </a:extLst>
          </p:cNvPr>
          <p:cNvSpPr>
            <a:spLocks noGrp="1"/>
          </p:cNvSpPr>
          <p:nvPr>
            <p:ph type="sldNum" sz="quarter" idx="12"/>
          </p:nvPr>
        </p:nvSpPr>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2971917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23DE9E-5B89-43C1-B18C-FDADAE7DED1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F2FA912-8105-44C9-8BDB-94819860CA92}"/>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D080BBC-1E2A-4492-BF78-B90BEFF006AE}"/>
              </a:ext>
            </a:extLst>
          </p:cNvPr>
          <p:cNvSpPr>
            <a:spLocks noGrp="1"/>
          </p:cNvSpPr>
          <p:nvPr>
            <p:ph type="dt" sz="half" idx="10"/>
          </p:nvPr>
        </p:nvSpPr>
        <p:spPr/>
        <p:txBody>
          <a:bodyPr/>
          <a:lstStyle/>
          <a:p>
            <a:fld id="{7F49D355-16BD-4E45-BD9A-5EA878CF7CBD}" type="datetimeFigureOut">
              <a:rPr lang="it-IT" smtClean="0"/>
              <a:t>01/12/2018</a:t>
            </a:fld>
            <a:endParaRPr lang="it-IT"/>
          </a:p>
        </p:txBody>
      </p:sp>
      <p:sp>
        <p:nvSpPr>
          <p:cNvPr id="5" name="Segnaposto piè di pagina 4">
            <a:extLst>
              <a:ext uri="{FF2B5EF4-FFF2-40B4-BE49-F238E27FC236}">
                <a16:creationId xmlns:a16="http://schemas.microsoft.com/office/drawing/2014/main" id="{C20C1E50-99D5-4A2A-9952-E69901B33AE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9B06949-D3B5-4CE5-A433-8EAD4BD605C4}"/>
              </a:ext>
            </a:extLst>
          </p:cNvPr>
          <p:cNvSpPr>
            <a:spLocks noGrp="1"/>
          </p:cNvSpPr>
          <p:nvPr>
            <p:ph type="sldNum" sz="quarter" idx="12"/>
          </p:nvPr>
        </p:nvSpPr>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3961863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7BE144A-0FB2-435C-AD3C-2BE273E73EEB}"/>
              </a:ext>
            </a:extLst>
          </p:cNvPr>
          <p:cNvSpPr>
            <a:spLocks noGrp="1"/>
          </p:cNvSpPr>
          <p:nvPr>
            <p:ph type="title" orient="vert"/>
          </p:nvPr>
        </p:nvSpPr>
        <p:spPr>
          <a:xfrm>
            <a:off x="6543675" y="365125"/>
            <a:ext cx="1971675"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2FB4ABA-A5B7-4FAD-89AD-A140DACC1CEC}"/>
              </a:ext>
            </a:extLst>
          </p:cNvPr>
          <p:cNvSpPr>
            <a:spLocks noGrp="1"/>
          </p:cNvSpPr>
          <p:nvPr>
            <p:ph type="body" orient="vert" idx="1"/>
          </p:nvPr>
        </p:nvSpPr>
        <p:spPr>
          <a:xfrm>
            <a:off x="628650" y="365125"/>
            <a:ext cx="58007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7C4D087-844D-4699-BA30-0D25B7D03ABA}"/>
              </a:ext>
            </a:extLst>
          </p:cNvPr>
          <p:cNvSpPr>
            <a:spLocks noGrp="1"/>
          </p:cNvSpPr>
          <p:nvPr>
            <p:ph type="dt" sz="half" idx="10"/>
          </p:nvPr>
        </p:nvSpPr>
        <p:spPr/>
        <p:txBody>
          <a:bodyPr/>
          <a:lstStyle/>
          <a:p>
            <a:fld id="{7F49D355-16BD-4E45-BD9A-5EA878CF7CBD}" type="datetimeFigureOut">
              <a:rPr lang="it-IT" smtClean="0"/>
              <a:t>01/12/2018</a:t>
            </a:fld>
            <a:endParaRPr lang="it-IT"/>
          </a:p>
        </p:txBody>
      </p:sp>
      <p:sp>
        <p:nvSpPr>
          <p:cNvPr id="5" name="Segnaposto piè di pagina 4">
            <a:extLst>
              <a:ext uri="{FF2B5EF4-FFF2-40B4-BE49-F238E27FC236}">
                <a16:creationId xmlns:a16="http://schemas.microsoft.com/office/drawing/2014/main" id="{44892851-93A0-4850-8532-200788B86C4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3222101-3B0E-421B-9F6D-1A21AA958303}"/>
              </a:ext>
            </a:extLst>
          </p:cNvPr>
          <p:cNvSpPr>
            <a:spLocks noGrp="1"/>
          </p:cNvSpPr>
          <p:nvPr>
            <p:ph type="sldNum" sz="quarter" idx="12"/>
          </p:nvPr>
        </p:nvSpPr>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2229423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F49D355-16BD-4E45-BD9A-5EA878CF7CBD}" type="datetimeFigureOut">
              <a:rPr lang="it-IT" smtClean="0"/>
              <a:t>01/12/2018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t>‹N›</a:t>
            </a:fld>
            <a:endParaRPr lang="it-IT"/>
          </a:p>
        </p:txBody>
      </p:sp>
      <p:sp>
        <p:nvSpPr>
          <p:cNvPr id="8" name="Title 7"/>
          <p:cNvSpPr>
            <a:spLocks noGrp="1"/>
          </p:cNvSpPr>
          <p:nvPr>
            <p:ph type="title"/>
          </p:nvPr>
        </p:nvSpPr>
        <p:spPr/>
        <p:txBody>
          <a:bodyPr/>
          <a:lstStyle/>
          <a:p>
            <a:r>
              <a:rPr lang="it-IT"/>
              <a:t>Fare clic per modificare lo stile del titolo</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Tree>
    <p:extLst>
      <p:ext uri="{BB962C8B-B14F-4D97-AF65-F5344CB8AC3E}">
        <p14:creationId xmlns:p14="http://schemas.microsoft.com/office/powerpoint/2010/main" val="3171719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6B9485-8922-48C2-87C9-2B48CFD058C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522A013-C05C-4037-9C2A-C765B8DE4E3E}"/>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C75DE4B-0285-4A67-B027-D0ADD35532D9}"/>
              </a:ext>
            </a:extLst>
          </p:cNvPr>
          <p:cNvSpPr>
            <a:spLocks noGrp="1"/>
          </p:cNvSpPr>
          <p:nvPr>
            <p:ph type="dt" sz="half" idx="10"/>
          </p:nvPr>
        </p:nvSpPr>
        <p:spPr/>
        <p:txBody>
          <a:bodyPr/>
          <a:lstStyle/>
          <a:p>
            <a:fld id="{7F49D355-16BD-4E45-BD9A-5EA878CF7CBD}" type="datetimeFigureOut">
              <a:rPr lang="it-IT" smtClean="0"/>
              <a:t>01/12/2018</a:t>
            </a:fld>
            <a:endParaRPr lang="it-IT"/>
          </a:p>
        </p:txBody>
      </p:sp>
      <p:sp>
        <p:nvSpPr>
          <p:cNvPr id="5" name="Segnaposto piè di pagina 4">
            <a:extLst>
              <a:ext uri="{FF2B5EF4-FFF2-40B4-BE49-F238E27FC236}">
                <a16:creationId xmlns:a16="http://schemas.microsoft.com/office/drawing/2014/main" id="{22714499-5CA5-4A15-9783-AFFA21DF382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76814F6-6BF7-4B92-93F5-D906B8BCE89B}"/>
              </a:ext>
            </a:extLst>
          </p:cNvPr>
          <p:cNvSpPr>
            <a:spLocks noGrp="1"/>
          </p:cNvSpPr>
          <p:nvPr>
            <p:ph type="sldNum" sz="quarter" idx="12"/>
          </p:nvPr>
        </p:nvSpPr>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3001189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7DA977-0439-4652-BF9C-0D45BB54AA61}"/>
              </a:ext>
            </a:extLst>
          </p:cNvPr>
          <p:cNvSpPr>
            <a:spLocks noGrp="1"/>
          </p:cNvSpPr>
          <p:nvPr>
            <p:ph type="title"/>
          </p:nvPr>
        </p:nvSpPr>
        <p:spPr>
          <a:xfrm>
            <a:off x="623888" y="1709739"/>
            <a:ext cx="7886700" cy="2852737"/>
          </a:xfrm>
        </p:spPr>
        <p:txBody>
          <a:bodyPr anchor="b"/>
          <a:lstStyle>
            <a:lvl1pPr>
              <a:defRPr sz="45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D334CE8-2D7D-41C7-BF0A-D31E659A50B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C71A5095-7D37-49BB-BFE5-80B87DC7FBEC}"/>
              </a:ext>
            </a:extLst>
          </p:cNvPr>
          <p:cNvSpPr>
            <a:spLocks noGrp="1"/>
          </p:cNvSpPr>
          <p:nvPr>
            <p:ph type="dt" sz="half" idx="10"/>
          </p:nvPr>
        </p:nvSpPr>
        <p:spPr/>
        <p:txBody>
          <a:bodyPr/>
          <a:lstStyle/>
          <a:p>
            <a:fld id="{7F49D355-16BD-4E45-BD9A-5EA878CF7CBD}" type="datetimeFigureOut">
              <a:rPr lang="it-IT" smtClean="0"/>
              <a:t>01/12/2018</a:t>
            </a:fld>
            <a:endParaRPr lang="it-IT"/>
          </a:p>
        </p:txBody>
      </p:sp>
      <p:sp>
        <p:nvSpPr>
          <p:cNvPr id="5" name="Segnaposto piè di pagina 4">
            <a:extLst>
              <a:ext uri="{FF2B5EF4-FFF2-40B4-BE49-F238E27FC236}">
                <a16:creationId xmlns:a16="http://schemas.microsoft.com/office/drawing/2014/main" id="{935CC83A-0197-4E64-8367-6020B564435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900DE23-22E9-4018-800C-95CAE50FF5B7}"/>
              </a:ext>
            </a:extLst>
          </p:cNvPr>
          <p:cNvSpPr>
            <a:spLocks noGrp="1"/>
          </p:cNvSpPr>
          <p:nvPr>
            <p:ph type="sldNum" sz="quarter" idx="12"/>
          </p:nvPr>
        </p:nvSpPr>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418501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59A279-265D-4771-B41E-C7545F8AECF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7D9AC01-2B01-43CF-9817-343142AE25C8}"/>
              </a:ext>
            </a:extLst>
          </p:cNvPr>
          <p:cNvSpPr>
            <a:spLocks noGrp="1"/>
          </p:cNvSpPr>
          <p:nvPr>
            <p:ph sz="half" idx="1"/>
          </p:nvPr>
        </p:nvSpPr>
        <p:spPr>
          <a:xfrm>
            <a:off x="6286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0C2012B-7B32-4659-9415-724CDEBB9CCF}"/>
              </a:ext>
            </a:extLst>
          </p:cNvPr>
          <p:cNvSpPr>
            <a:spLocks noGrp="1"/>
          </p:cNvSpPr>
          <p:nvPr>
            <p:ph sz="half" idx="2"/>
          </p:nvPr>
        </p:nvSpPr>
        <p:spPr>
          <a:xfrm>
            <a:off x="46291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3719757B-59DF-45EF-8F9F-97882ED09448}"/>
              </a:ext>
            </a:extLst>
          </p:cNvPr>
          <p:cNvSpPr>
            <a:spLocks noGrp="1"/>
          </p:cNvSpPr>
          <p:nvPr>
            <p:ph type="dt" sz="half" idx="10"/>
          </p:nvPr>
        </p:nvSpPr>
        <p:spPr/>
        <p:txBody>
          <a:bodyPr/>
          <a:lstStyle/>
          <a:p>
            <a:fld id="{7F49D355-16BD-4E45-BD9A-5EA878CF7CBD}" type="datetimeFigureOut">
              <a:rPr lang="it-IT" smtClean="0"/>
              <a:t>01/12/2018</a:t>
            </a:fld>
            <a:endParaRPr lang="it-IT"/>
          </a:p>
        </p:txBody>
      </p:sp>
      <p:sp>
        <p:nvSpPr>
          <p:cNvPr id="6" name="Segnaposto piè di pagina 5">
            <a:extLst>
              <a:ext uri="{FF2B5EF4-FFF2-40B4-BE49-F238E27FC236}">
                <a16:creationId xmlns:a16="http://schemas.microsoft.com/office/drawing/2014/main" id="{80CFED77-06DD-46BA-91C4-21A2AF3BAF9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0D06418-3B1D-4B9B-BC61-7D7442A29FB1}"/>
              </a:ext>
            </a:extLst>
          </p:cNvPr>
          <p:cNvSpPr>
            <a:spLocks noGrp="1"/>
          </p:cNvSpPr>
          <p:nvPr>
            <p:ph type="sldNum" sz="quarter" idx="12"/>
          </p:nvPr>
        </p:nvSpPr>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785976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83233F-2153-4977-9B75-09F5A693B0A0}"/>
              </a:ext>
            </a:extLst>
          </p:cNvPr>
          <p:cNvSpPr>
            <a:spLocks noGrp="1"/>
          </p:cNvSpPr>
          <p:nvPr>
            <p:ph type="title"/>
          </p:nvPr>
        </p:nvSpPr>
        <p:spPr>
          <a:xfrm>
            <a:off x="629841" y="365126"/>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841D968-3119-425B-BB43-D203DD707ED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3AA104AC-B67B-4786-B538-3AC9E733B9B4}"/>
              </a:ext>
            </a:extLst>
          </p:cNvPr>
          <p:cNvSpPr>
            <a:spLocks noGrp="1"/>
          </p:cNvSpPr>
          <p:nvPr>
            <p:ph sz="half" idx="2"/>
          </p:nvPr>
        </p:nvSpPr>
        <p:spPr>
          <a:xfrm>
            <a:off x="629842" y="2505075"/>
            <a:ext cx="3868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67593E15-3588-4D8F-B160-2AE8BDFC8F7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52B1A065-8092-4326-8089-0FE950B04391}"/>
              </a:ext>
            </a:extLst>
          </p:cNvPr>
          <p:cNvSpPr>
            <a:spLocks noGrp="1"/>
          </p:cNvSpPr>
          <p:nvPr>
            <p:ph sz="quarter" idx="4"/>
          </p:nvPr>
        </p:nvSpPr>
        <p:spPr>
          <a:xfrm>
            <a:off x="4629150" y="2505075"/>
            <a:ext cx="3887391"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85AA5DA6-3B34-472B-A20E-FC16AAF727DB}"/>
              </a:ext>
            </a:extLst>
          </p:cNvPr>
          <p:cNvSpPr>
            <a:spLocks noGrp="1"/>
          </p:cNvSpPr>
          <p:nvPr>
            <p:ph type="dt" sz="half" idx="10"/>
          </p:nvPr>
        </p:nvSpPr>
        <p:spPr/>
        <p:txBody>
          <a:bodyPr/>
          <a:lstStyle/>
          <a:p>
            <a:fld id="{7F49D355-16BD-4E45-BD9A-5EA878CF7CBD}" type="datetimeFigureOut">
              <a:rPr lang="it-IT" smtClean="0"/>
              <a:t>01/12/2018</a:t>
            </a:fld>
            <a:endParaRPr lang="it-IT"/>
          </a:p>
        </p:txBody>
      </p:sp>
      <p:sp>
        <p:nvSpPr>
          <p:cNvPr id="8" name="Segnaposto piè di pagina 7">
            <a:extLst>
              <a:ext uri="{FF2B5EF4-FFF2-40B4-BE49-F238E27FC236}">
                <a16:creationId xmlns:a16="http://schemas.microsoft.com/office/drawing/2014/main" id="{C30BD57F-351C-4785-9390-9805730CEBE6}"/>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3AAC6974-EFE0-4802-98CA-E16276250633}"/>
              </a:ext>
            </a:extLst>
          </p:cNvPr>
          <p:cNvSpPr>
            <a:spLocks noGrp="1"/>
          </p:cNvSpPr>
          <p:nvPr>
            <p:ph type="sldNum" sz="quarter" idx="12"/>
          </p:nvPr>
        </p:nvSpPr>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2182822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1EB0E4-C59B-4718-BEDA-2372CD1DFEAB}"/>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5F7DDC26-846A-4C5D-A84A-0E124047DEAF}"/>
              </a:ext>
            </a:extLst>
          </p:cNvPr>
          <p:cNvSpPr>
            <a:spLocks noGrp="1"/>
          </p:cNvSpPr>
          <p:nvPr>
            <p:ph type="dt" sz="half" idx="10"/>
          </p:nvPr>
        </p:nvSpPr>
        <p:spPr/>
        <p:txBody>
          <a:bodyPr/>
          <a:lstStyle/>
          <a:p>
            <a:fld id="{7F49D355-16BD-4E45-BD9A-5EA878CF7CBD}" type="datetimeFigureOut">
              <a:rPr lang="it-IT" smtClean="0"/>
              <a:t>01/12/2018</a:t>
            </a:fld>
            <a:endParaRPr lang="it-IT"/>
          </a:p>
        </p:txBody>
      </p:sp>
      <p:sp>
        <p:nvSpPr>
          <p:cNvPr id="4" name="Segnaposto piè di pagina 3">
            <a:extLst>
              <a:ext uri="{FF2B5EF4-FFF2-40B4-BE49-F238E27FC236}">
                <a16:creationId xmlns:a16="http://schemas.microsoft.com/office/drawing/2014/main" id="{4D0E7C8D-B2E1-459B-85D2-986E8222389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5E37CE65-910E-44A4-8C7F-FD2EB660F841}"/>
              </a:ext>
            </a:extLst>
          </p:cNvPr>
          <p:cNvSpPr>
            <a:spLocks noGrp="1"/>
          </p:cNvSpPr>
          <p:nvPr>
            <p:ph type="sldNum" sz="quarter" idx="12"/>
          </p:nvPr>
        </p:nvSpPr>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1857825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2E9FF8C-267D-4804-BA00-2BEFD9B20926}"/>
              </a:ext>
            </a:extLst>
          </p:cNvPr>
          <p:cNvSpPr>
            <a:spLocks noGrp="1"/>
          </p:cNvSpPr>
          <p:nvPr>
            <p:ph type="dt" sz="half" idx="10"/>
          </p:nvPr>
        </p:nvSpPr>
        <p:spPr/>
        <p:txBody>
          <a:bodyPr/>
          <a:lstStyle/>
          <a:p>
            <a:fld id="{7F49D355-16BD-4E45-BD9A-5EA878CF7CBD}" type="datetimeFigureOut">
              <a:rPr lang="it-IT" smtClean="0"/>
              <a:t>01/12/2018</a:t>
            </a:fld>
            <a:endParaRPr lang="it-IT"/>
          </a:p>
        </p:txBody>
      </p:sp>
      <p:sp>
        <p:nvSpPr>
          <p:cNvPr id="3" name="Segnaposto piè di pagina 2">
            <a:extLst>
              <a:ext uri="{FF2B5EF4-FFF2-40B4-BE49-F238E27FC236}">
                <a16:creationId xmlns:a16="http://schemas.microsoft.com/office/drawing/2014/main" id="{3440A3FA-DFA8-4040-9F04-8DF08E88054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2C25684D-7981-48BC-A4DE-9EA21A500037}"/>
              </a:ext>
            </a:extLst>
          </p:cNvPr>
          <p:cNvSpPr>
            <a:spLocks noGrp="1"/>
          </p:cNvSpPr>
          <p:nvPr>
            <p:ph type="sldNum" sz="quarter" idx="12"/>
          </p:nvPr>
        </p:nvSpPr>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162310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4EB098-E0BA-430E-B721-7C6C70A3994A}"/>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A9C0BF1-E70C-4C63-85E3-20E70E29818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5FDADD7B-6D68-488D-BFE4-67CD94DDCA4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5" name="Segnaposto data 4">
            <a:extLst>
              <a:ext uri="{FF2B5EF4-FFF2-40B4-BE49-F238E27FC236}">
                <a16:creationId xmlns:a16="http://schemas.microsoft.com/office/drawing/2014/main" id="{A84C89F6-4E59-4E85-BF60-2155630AEE0A}"/>
              </a:ext>
            </a:extLst>
          </p:cNvPr>
          <p:cNvSpPr>
            <a:spLocks noGrp="1"/>
          </p:cNvSpPr>
          <p:nvPr>
            <p:ph type="dt" sz="half" idx="10"/>
          </p:nvPr>
        </p:nvSpPr>
        <p:spPr/>
        <p:txBody>
          <a:bodyPr/>
          <a:lstStyle/>
          <a:p>
            <a:fld id="{7F49D355-16BD-4E45-BD9A-5EA878CF7CBD}" type="datetimeFigureOut">
              <a:rPr lang="it-IT" smtClean="0"/>
              <a:t>01/12/2018</a:t>
            </a:fld>
            <a:endParaRPr lang="it-IT"/>
          </a:p>
        </p:txBody>
      </p:sp>
      <p:sp>
        <p:nvSpPr>
          <p:cNvPr id="6" name="Segnaposto piè di pagina 5">
            <a:extLst>
              <a:ext uri="{FF2B5EF4-FFF2-40B4-BE49-F238E27FC236}">
                <a16:creationId xmlns:a16="http://schemas.microsoft.com/office/drawing/2014/main" id="{7F3A2BB7-2817-4BAF-A20E-2B1559B80E3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CEEAF8A-47A2-4914-B41B-B2FD1B739B40}"/>
              </a:ext>
            </a:extLst>
          </p:cNvPr>
          <p:cNvSpPr>
            <a:spLocks noGrp="1"/>
          </p:cNvSpPr>
          <p:nvPr>
            <p:ph type="sldNum" sz="quarter" idx="12"/>
          </p:nvPr>
        </p:nvSpPr>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1776775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109784-A646-486F-BE50-D9BC776A186C}"/>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73B3B8D6-F2D0-4215-B397-182C0587BDB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a:extLst>
              <a:ext uri="{FF2B5EF4-FFF2-40B4-BE49-F238E27FC236}">
                <a16:creationId xmlns:a16="http://schemas.microsoft.com/office/drawing/2014/main" id="{123AB782-D83D-4A79-940F-5850CF33D56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5" name="Segnaposto data 4">
            <a:extLst>
              <a:ext uri="{FF2B5EF4-FFF2-40B4-BE49-F238E27FC236}">
                <a16:creationId xmlns:a16="http://schemas.microsoft.com/office/drawing/2014/main" id="{D0AC37B7-F150-49BC-A3D3-58C1ACA1AA55}"/>
              </a:ext>
            </a:extLst>
          </p:cNvPr>
          <p:cNvSpPr>
            <a:spLocks noGrp="1"/>
          </p:cNvSpPr>
          <p:nvPr>
            <p:ph type="dt" sz="half" idx="10"/>
          </p:nvPr>
        </p:nvSpPr>
        <p:spPr/>
        <p:txBody>
          <a:bodyPr/>
          <a:lstStyle/>
          <a:p>
            <a:fld id="{7F49D355-16BD-4E45-BD9A-5EA878CF7CBD}" type="datetimeFigureOut">
              <a:rPr lang="it-IT" smtClean="0"/>
              <a:t>01/12/2018</a:t>
            </a:fld>
            <a:endParaRPr lang="it-IT"/>
          </a:p>
        </p:txBody>
      </p:sp>
      <p:sp>
        <p:nvSpPr>
          <p:cNvPr id="6" name="Segnaposto piè di pagina 5">
            <a:extLst>
              <a:ext uri="{FF2B5EF4-FFF2-40B4-BE49-F238E27FC236}">
                <a16:creationId xmlns:a16="http://schemas.microsoft.com/office/drawing/2014/main" id="{E185CF9C-8766-4A0A-B0F6-27508546D01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26031CF-D2F7-4064-86DE-6B6862C26462}"/>
              </a:ext>
            </a:extLst>
          </p:cNvPr>
          <p:cNvSpPr>
            <a:spLocks noGrp="1"/>
          </p:cNvSpPr>
          <p:nvPr>
            <p:ph type="sldNum" sz="quarter" idx="12"/>
          </p:nvPr>
        </p:nvSpPr>
        <p:spPr/>
        <p:txBody>
          <a:bodyPr/>
          <a:lstStyle/>
          <a:p>
            <a:fld id="{E7A41E1B-4F70-4964-A407-84C68BE8251C}" type="slidenum">
              <a:rPr lang="it-IT" smtClean="0"/>
              <a:t>‹N›</a:t>
            </a:fld>
            <a:endParaRPr lang="it-IT"/>
          </a:p>
        </p:txBody>
      </p:sp>
    </p:spTree>
    <p:extLst>
      <p:ext uri="{BB962C8B-B14F-4D97-AF65-F5344CB8AC3E}">
        <p14:creationId xmlns:p14="http://schemas.microsoft.com/office/powerpoint/2010/main" val="2750842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58A5340-73B7-44DC-9A8B-10B9D122AB1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01E42D7-9A5A-4073-9710-D107F094656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8B41D3F-C884-43D2-B738-A79A30BEC75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F49D355-16BD-4E45-BD9A-5EA878CF7CBD}" type="datetimeFigureOut">
              <a:rPr lang="it-IT" smtClean="0"/>
              <a:t>01/12/2018</a:t>
            </a:fld>
            <a:endParaRPr lang="it-IT"/>
          </a:p>
        </p:txBody>
      </p:sp>
      <p:sp>
        <p:nvSpPr>
          <p:cNvPr id="5" name="Segnaposto piè di pagina 4">
            <a:extLst>
              <a:ext uri="{FF2B5EF4-FFF2-40B4-BE49-F238E27FC236}">
                <a16:creationId xmlns:a16="http://schemas.microsoft.com/office/drawing/2014/main" id="{BC392AEA-3F40-4147-A2D0-027DE43426F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E1C1E7C9-155A-4924-B1D2-FF4128A230E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7A41E1B-4F70-4964-A407-84C68BE8251C}" type="slidenum">
              <a:rPr lang="it-IT" smtClean="0"/>
              <a:t>‹N›</a:t>
            </a:fld>
            <a:endParaRPr lang="it-IT"/>
          </a:p>
        </p:txBody>
      </p:sp>
    </p:spTree>
    <p:extLst>
      <p:ext uri="{BB962C8B-B14F-4D97-AF65-F5344CB8AC3E}">
        <p14:creationId xmlns:p14="http://schemas.microsoft.com/office/powerpoint/2010/main" val="5304635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3284984"/>
            <a:ext cx="8640960" cy="1800200"/>
          </a:xfrm>
        </p:spPr>
        <p:txBody>
          <a:bodyPr>
            <a:normAutofit/>
          </a:bodyPr>
          <a:lstStyle/>
          <a:p>
            <a:pPr marL="0" indent="0" algn="ctr">
              <a:buNone/>
            </a:pPr>
            <a:r>
              <a:rPr lang="it-IT" sz="4000" dirty="0"/>
              <a:t>Corso formazione docenti</a:t>
            </a:r>
            <a:br>
              <a:rPr lang="it-IT" sz="4000" dirty="0"/>
            </a:br>
            <a:r>
              <a:rPr lang="it-IT" sz="4000" dirty="0"/>
              <a:t>2018</a:t>
            </a:r>
            <a:br>
              <a:rPr lang="it-IT" sz="4000" dirty="0"/>
            </a:br>
            <a:r>
              <a:rPr lang="it-IT" sz="4000" dirty="0"/>
              <a:t>L’inclusione scolastica e sociale</a:t>
            </a:r>
            <a:endParaRPr lang="it-IT" dirty="0"/>
          </a:p>
        </p:txBody>
      </p:sp>
      <p:pic>
        <p:nvPicPr>
          <p:cNvPr id="1026" name="Picture 2" descr="C:\Users\LENOVO\Desktop\immagine inclusi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60648"/>
            <a:ext cx="4521433" cy="2160240"/>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3563888" y="5879786"/>
            <a:ext cx="4608512" cy="584775"/>
          </a:xfrm>
          <a:prstGeom prst="rect">
            <a:avLst/>
          </a:prstGeom>
          <a:noFill/>
        </p:spPr>
        <p:txBody>
          <a:bodyPr wrap="square" rtlCol="0">
            <a:spAutoFit/>
          </a:bodyPr>
          <a:lstStyle/>
          <a:p>
            <a:r>
              <a:rPr lang="it-IT" dirty="0"/>
              <a:t>      </a:t>
            </a:r>
            <a:r>
              <a:rPr lang="it-IT" sz="3200" b="1" dirty="0"/>
              <a:t>VINCENZO FALCO</a:t>
            </a:r>
          </a:p>
        </p:txBody>
      </p:sp>
    </p:spTree>
    <p:extLst>
      <p:ext uri="{BB962C8B-B14F-4D97-AF65-F5344CB8AC3E}">
        <p14:creationId xmlns:p14="http://schemas.microsoft.com/office/powerpoint/2010/main" val="4256971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683568" y="188640"/>
            <a:ext cx="7920880" cy="6552728"/>
          </a:xfrm>
        </p:spPr>
        <p:txBody>
          <a:bodyPr>
            <a:normAutofit/>
          </a:bodyPr>
          <a:lstStyle/>
          <a:p>
            <a:r>
              <a:rPr lang="it-IT" sz="2800" dirty="0"/>
              <a:t>Lo statuto di Salamanca sottoscritto al termine della Conferenza sui </a:t>
            </a:r>
            <a:r>
              <a:rPr lang="it-IT" sz="2800" i="1" dirty="0"/>
              <a:t>Bisogni educativi Speciali</a:t>
            </a:r>
            <a:r>
              <a:rPr lang="it-IT" sz="2800" dirty="0"/>
              <a:t> (Unesco,1994), è tra i primi documenti internazionali ad aver introdotto il concetto di inclusione  </a:t>
            </a:r>
          </a:p>
          <a:p>
            <a:pPr marL="45720" indent="0">
              <a:buNone/>
            </a:pPr>
            <a:endParaRPr lang="it-IT" sz="2800" dirty="0"/>
          </a:p>
          <a:p>
            <a:pPr marL="45720" indent="0">
              <a:buNone/>
            </a:pPr>
            <a:r>
              <a:rPr lang="it-IT" sz="2800" dirty="0"/>
              <a:t>«</a:t>
            </a:r>
            <a:r>
              <a:rPr lang="it-IT" sz="2800" i="1" dirty="0"/>
              <a:t>Crediamo e proclamiamo che tutti i bambini (…) hanno un diritto fondamentale all’educazione (…) ogni bambino ha caratteristiche, interessi, capacità e necessità di apprendimento che gli sono proprie, i sistemi educativi devono essere disegnati e i programmi applicati in modo da tener conto di tutta la gamma di queste differenti caratteristiche e necessità»</a:t>
            </a:r>
            <a:endParaRPr lang="it-IT" sz="2800" dirty="0"/>
          </a:p>
        </p:txBody>
      </p:sp>
    </p:spTree>
    <p:extLst>
      <p:ext uri="{BB962C8B-B14F-4D97-AF65-F5344CB8AC3E}">
        <p14:creationId xmlns:p14="http://schemas.microsoft.com/office/powerpoint/2010/main" val="1139240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5013176"/>
            <a:ext cx="8712968" cy="1143000"/>
          </a:xfrm>
        </p:spPr>
        <p:txBody>
          <a:bodyPr/>
          <a:lstStyle/>
          <a:p>
            <a:pPr algn="l"/>
            <a:r>
              <a:rPr lang="it-IT" sz="2400" dirty="0">
                <a:solidFill>
                  <a:srgbClr val="C00000"/>
                </a:solidFill>
              </a:rPr>
              <a:t>Inclusione sociale ed educazione inclusiva</a:t>
            </a:r>
            <a:endParaRPr lang="it-IT" sz="2400" dirty="0"/>
          </a:p>
        </p:txBody>
      </p:sp>
      <p:sp>
        <p:nvSpPr>
          <p:cNvPr id="3" name="Segnaposto contenuto 2"/>
          <p:cNvSpPr>
            <a:spLocks noGrp="1"/>
          </p:cNvSpPr>
          <p:nvPr>
            <p:ph sz="quarter" idx="13"/>
          </p:nvPr>
        </p:nvSpPr>
        <p:spPr>
          <a:xfrm>
            <a:off x="467544" y="476672"/>
            <a:ext cx="7992888" cy="4089608"/>
          </a:xfrm>
        </p:spPr>
        <p:txBody>
          <a:bodyPr>
            <a:normAutofit fontScale="92500" lnSpcReduction="10000"/>
          </a:bodyPr>
          <a:lstStyle/>
          <a:p>
            <a:pPr marL="342900" indent="-342900">
              <a:lnSpc>
                <a:spcPct val="90000"/>
              </a:lnSpc>
              <a:defRPr/>
            </a:pPr>
            <a:r>
              <a:rPr lang="it-IT" sz="3200" kern="0" dirty="0"/>
              <a:t>L’educazione inclusiva:</a:t>
            </a:r>
          </a:p>
          <a:p>
            <a:pPr marL="742950" lvl="1" indent="-285750">
              <a:lnSpc>
                <a:spcPct val="90000"/>
              </a:lnSpc>
              <a:buFontTx/>
              <a:buChar char="–"/>
              <a:defRPr/>
            </a:pPr>
            <a:r>
              <a:rPr lang="it-IT" sz="2800" kern="0" dirty="0"/>
              <a:t>Pone una sfida alle politiche e alle pratiche educative di tipo esclusivo</a:t>
            </a:r>
          </a:p>
          <a:p>
            <a:pPr marL="742950" lvl="1" indent="-285750">
              <a:lnSpc>
                <a:spcPct val="90000"/>
              </a:lnSpc>
              <a:defRPr/>
            </a:pPr>
            <a:endParaRPr lang="it-IT" sz="2800" kern="0" dirty="0"/>
          </a:p>
          <a:p>
            <a:pPr marL="742950" lvl="1" indent="-285750">
              <a:lnSpc>
                <a:spcPct val="90000"/>
              </a:lnSpc>
              <a:buFontTx/>
              <a:buChar char="–"/>
              <a:defRPr/>
            </a:pPr>
            <a:r>
              <a:rPr lang="it-IT" sz="2800" kern="0" dirty="0"/>
              <a:t>È basata sul crescente consenso internazionale dei diritti di tutti i bambini ad un’educazione nei luoghi di appartenenza, riferita alle proprie tradizioni, condizioni sociali e di salute</a:t>
            </a:r>
          </a:p>
          <a:p>
            <a:pPr marL="742950" lvl="1" indent="-285750">
              <a:lnSpc>
                <a:spcPct val="90000"/>
              </a:lnSpc>
              <a:defRPr/>
            </a:pPr>
            <a:endParaRPr lang="it-IT" sz="2800" kern="0" dirty="0"/>
          </a:p>
          <a:p>
            <a:pPr marL="742950" lvl="1" indent="-285750">
              <a:lnSpc>
                <a:spcPct val="90000"/>
              </a:lnSpc>
              <a:buFontTx/>
              <a:buChar char="–"/>
              <a:defRPr/>
            </a:pPr>
            <a:r>
              <a:rPr lang="it-IT" sz="2800" kern="0" dirty="0"/>
              <a:t>Punta ad offrire un’educazione di qualità e </a:t>
            </a:r>
            <a:r>
              <a:rPr lang="it-IT" sz="2800" i="1" kern="0" dirty="0"/>
              <a:t>community-</a:t>
            </a:r>
            <a:r>
              <a:rPr lang="it-IT" sz="2800" i="1" kern="0" dirty="0" err="1"/>
              <a:t>based</a:t>
            </a:r>
            <a:r>
              <a:rPr lang="it-IT" sz="2800" i="1" kern="0" dirty="0"/>
              <a:t> </a:t>
            </a:r>
            <a:r>
              <a:rPr lang="it-IT" sz="2800" kern="0" dirty="0"/>
              <a:t>per tutti.</a:t>
            </a:r>
          </a:p>
          <a:p>
            <a:endParaRPr lang="it-IT" sz="2400" dirty="0"/>
          </a:p>
        </p:txBody>
      </p:sp>
    </p:spTree>
    <p:extLst>
      <p:ext uri="{BB962C8B-B14F-4D97-AF65-F5344CB8AC3E}">
        <p14:creationId xmlns:p14="http://schemas.microsoft.com/office/powerpoint/2010/main" val="1932833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egnaposto testo 2"/>
          <p:cNvSpPr>
            <a:spLocks noGrp="1"/>
          </p:cNvSpPr>
          <p:nvPr>
            <p:ph type="body" idx="1"/>
          </p:nvPr>
        </p:nvSpPr>
        <p:spPr>
          <a:xfrm>
            <a:off x="468313" y="476250"/>
            <a:ext cx="4040187" cy="639763"/>
          </a:xfrm>
          <a:ln w="28575">
            <a:solidFill>
              <a:srgbClr val="FF0000"/>
            </a:solidFill>
          </a:ln>
        </p:spPr>
        <p:txBody>
          <a:bodyPr/>
          <a:lstStyle/>
          <a:p>
            <a:pPr algn="ctr" eaLnBrk="1" hangingPunct="1">
              <a:defRPr/>
            </a:pPr>
            <a:r>
              <a:rPr lang="it-IT" dirty="0">
                <a:solidFill>
                  <a:srgbClr val="FF0000"/>
                </a:solidFill>
                <a:effectLst>
                  <a:outerShdw blurRad="38100" dist="38100" dir="2700000" algn="tl">
                    <a:srgbClr val="000000">
                      <a:alpha val="43137"/>
                    </a:srgbClr>
                  </a:outerShdw>
                </a:effectLst>
              </a:rPr>
              <a:t>INTEGRAZIONE</a:t>
            </a:r>
          </a:p>
        </p:txBody>
      </p:sp>
      <p:sp>
        <p:nvSpPr>
          <p:cNvPr id="5123" name="Segnaposto contenuto 3"/>
          <p:cNvSpPr>
            <a:spLocks noGrp="1"/>
          </p:cNvSpPr>
          <p:nvPr>
            <p:ph sz="half" idx="2"/>
          </p:nvPr>
        </p:nvSpPr>
        <p:spPr>
          <a:xfrm>
            <a:off x="815054" y="1369402"/>
            <a:ext cx="3346704" cy="4260922"/>
          </a:xfrm>
          <a:ln>
            <a:headEnd/>
            <a:tailEnd/>
          </a:ln>
        </p:spPr>
        <p:style>
          <a:lnRef idx="1">
            <a:schemeClr val="accent4"/>
          </a:lnRef>
          <a:fillRef idx="2">
            <a:schemeClr val="accent4"/>
          </a:fillRef>
          <a:effectRef idx="1">
            <a:schemeClr val="accent4"/>
          </a:effectRef>
          <a:fontRef idx="minor">
            <a:schemeClr val="dk1"/>
          </a:fontRef>
        </p:style>
        <p:txBody>
          <a:bodyPr/>
          <a:lstStyle/>
          <a:p>
            <a:pPr eaLnBrk="1" hangingPunct="1"/>
            <a:endParaRPr lang="it-IT" dirty="0"/>
          </a:p>
          <a:p>
            <a:pPr eaLnBrk="1" hangingPunct="1"/>
            <a:endParaRPr lang="it-IT" dirty="0"/>
          </a:p>
          <a:p>
            <a:pPr eaLnBrk="1" hangingPunct="1"/>
            <a:endParaRPr lang="it-IT" dirty="0"/>
          </a:p>
          <a:p>
            <a:pPr eaLnBrk="1" hangingPunct="1"/>
            <a:r>
              <a:rPr lang="it-IT" dirty="0">
                <a:solidFill>
                  <a:schemeClr val="tx1"/>
                </a:solidFill>
                <a:effectLst>
                  <a:outerShdw blurRad="38100" dist="38100" dir="2700000" algn="tl">
                    <a:srgbClr val="000000"/>
                  </a:outerShdw>
                </a:effectLst>
              </a:rPr>
              <a:t>E’ una situazione, uno stato, una condizione;</a:t>
            </a:r>
          </a:p>
          <a:p>
            <a:pPr eaLnBrk="1" hangingPunct="1"/>
            <a:endParaRPr lang="it-IT" dirty="0"/>
          </a:p>
        </p:txBody>
      </p:sp>
      <p:sp>
        <p:nvSpPr>
          <p:cNvPr id="5124" name="Segnaposto testo 4"/>
          <p:cNvSpPr>
            <a:spLocks noGrp="1"/>
          </p:cNvSpPr>
          <p:nvPr>
            <p:ph type="body" sz="quarter" idx="3"/>
          </p:nvPr>
        </p:nvSpPr>
        <p:spPr>
          <a:xfrm>
            <a:off x="4500563" y="476250"/>
            <a:ext cx="4041775" cy="639763"/>
          </a:xfrm>
          <a:ln w="12700">
            <a:solidFill>
              <a:srgbClr val="0070C0"/>
            </a:solidFill>
          </a:ln>
        </p:spPr>
        <p:txBody>
          <a:bodyPr/>
          <a:lstStyle/>
          <a:p>
            <a:pPr algn="ctr" eaLnBrk="1" hangingPunct="1">
              <a:defRPr/>
            </a:pPr>
            <a:r>
              <a:rPr lang="it-IT" dirty="0">
                <a:solidFill>
                  <a:srgbClr val="0070C0"/>
                </a:solidFill>
                <a:effectLst>
                  <a:outerShdw blurRad="38100" dist="38100" dir="2700000" algn="tl">
                    <a:srgbClr val="000000">
                      <a:alpha val="43137"/>
                    </a:srgbClr>
                  </a:outerShdw>
                </a:effectLst>
              </a:rPr>
              <a:t>INCLUSIONE</a:t>
            </a:r>
          </a:p>
        </p:txBody>
      </p:sp>
      <p:sp>
        <p:nvSpPr>
          <p:cNvPr id="6" name="Segnaposto contenuto 5"/>
          <p:cNvSpPr>
            <a:spLocks noGrp="1"/>
          </p:cNvSpPr>
          <p:nvPr>
            <p:ph sz="quarter" idx="4"/>
          </p:nvPr>
        </p:nvSpPr>
        <p:spPr>
          <a:xfrm>
            <a:off x="4645025" y="1399032"/>
            <a:ext cx="3346704" cy="4262216"/>
          </a:xfrm>
          <a:solidFill>
            <a:schemeClr val="accent6">
              <a:lumMod val="20000"/>
              <a:lumOff val="80000"/>
            </a:schemeClr>
          </a:solidFill>
          <a:ln w="12700">
            <a:solidFill>
              <a:schemeClr val="accent6">
                <a:lumMod val="20000"/>
                <a:lumOff val="80000"/>
              </a:schemeClr>
            </a:solidFill>
          </a:ln>
        </p:spPr>
        <p:txBody>
          <a:bodyPr>
            <a:normAutofit/>
          </a:bodyPr>
          <a:lstStyle/>
          <a:p>
            <a:pPr eaLnBrk="1" hangingPunct="1">
              <a:lnSpc>
                <a:spcPct val="90000"/>
              </a:lnSpc>
              <a:defRPr/>
            </a:pPr>
            <a:r>
              <a:rPr lang="it-IT" dirty="0">
                <a:effectLst>
                  <a:outerShdw blurRad="38100" dist="38100" dir="2700000" algn="tl">
                    <a:srgbClr val="000000"/>
                  </a:outerShdw>
                </a:effectLst>
              </a:rPr>
              <a:t>E’ un processo, una filosofia dell’accettazione, ossia la capacità di fornire una cornice dentro cui gli alunni, a prescindere da abilità, genere, linguaggio, origine etnica o culturale, possano essere ugualmente valorizzati, trattati con rispetto e forniti di uguali opportunità a scuola</a:t>
            </a:r>
            <a:r>
              <a:rPr lang="it-IT" dirty="0"/>
              <a:t>, </a:t>
            </a:r>
          </a:p>
          <a:p>
            <a:pPr eaLnBrk="1" hangingPunct="1">
              <a:lnSpc>
                <a:spcPct val="90000"/>
              </a:lnSpc>
              <a:defRPr/>
            </a:pPr>
            <a:endParaRPr lang="it-IT" dirty="0"/>
          </a:p>
        </p:txBody>
      </p:sp>
    </p:spTree>
    <p:extLst>
      <p:ext uri="{BB962C8B-B14F-4D97-AF65-F5344CB8AC3E}">
        <p14:creationId xmlns:p14="http://schemas.microsoft.com/office/powerpoint/2010/main" val="2284427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468313" y="476250"/>
            <a:ext cx="4040187" cy="639763"/>
          </a:xfrm>
          <a:ln w="19050">
            <a:solidFill>
              <a:srgbClr val="FF0000"/>
            </a:solidFill>
          </a:ln>
        </p:spPr>
        <p:txBody>
          <a:bodyPr rtlCol="0">
            <a:normAutofit/>
          </a:bodyPr>
          <a:lstStyle/>
          <a:p>
            <a:pPr algn="ctr" eaLnBrk="1" fontAlgn="auto" hangingPunct="1">
              <a:spcAft>
                <a:spcPts val="0"/>
              </a:spcAft>
              <a:buFont typeface="Arial" pitchFamily="34" charset="0"/>
              <a:buNone/>
              <a:defRPr/>
            </a:pPr>
            <a:r>
              <a:rPr lang="it-IT" dirty="0">
                <a:solidFill>
                  <a:srgbClr val="FF0000"/>
                </a:solidFill>
                <a:effectLst>
                  <a:outerShdw blurRad="38100" dist="38100" dir="2700000" algn="tl">
                    <a:srgbClr val="000000">
                      <a:alpha val="43137"/>
                    </a:srgbClr>
                  </a:outerShdw>
                </a:effectLst>
              </a:rPr>
              <a:t>INTEGRAZIONE</a:t>
            </a:r>
          </a:p>
        </p:txBody>
      </p:sp>
      <p:sp>
        <p:nvSpPr>
          <p:cNvPr id="4" name="Segnaposto contenuto 3"/>
          <p:cNvSpPr>
            <a:spLocks noGrp="1"/>
          </p:cNvSpPr>
          <p:nvPr>
            <p:ph sz="half" idx="2"/>
          </p:nvPr>
        </p:nvSpPr>
        <p:spPr>
          <a:xfrm>
            <a:off x="467544" y="1556792"/>
            <a:ext cx="4040188" cy="3951288"/>
          </a:xfrm>
          <a:solidFill>
            <a:schemeClr val="accent4">
              <a:lumMod val="20000"/>
              <a:lumOff val="80000"/>
            </a:schemeClr>
          </a:solidFill>
          <a:ln>
            <a:miter lim="800000"/>
            <a:headEnd/>
            <a:tailEnd/>
          </a:ln>
          <a:extLst/>
        </p:spPr>
        <p:style>
          <a:lnRef idx="0">
            <a:schemeClr val="accent2"/>
          </a:lnRef>
          <a:fillRef idx="3">
            <a:schemeClr val="accent2"/>
          </a:fillRef>
          <a:effectRef idx="3">
            <a:schemeClr val="accent2"/>
          </a:effectRef>
          <a:fontRef idx="minor">
            <a:schemeClr val="lt1"/>
          </a:fontRef>
        </p:style>
        <p:txBody>
          <a:bodyPr rtlCol="0">
            <a:normAutofit/>
          </a:bodyPr>
          <a:lstStyle/>
          <a:p>
            <a:pPr eaLnBrk="1" fontAlgn="auto" hangingPunct="1">
              <a:spcAft>
                <a:spcPts val="0"/>
              </a:spcAft>
              <a:buFont typeface="Arial" pitchFamily="34" charset="0"/>
              <a:buChar char="•"/>
              <a:defRPr/>
            </a:pPr>
            <a:r>
              <a:rPr lang="it-IT" dirty="0">
                <a:solidFill>
                  <a:schemeClr val="tx1"/>
                </a:solidFill>
              </a:rPr>
              <a:t>Ha un approccio compensatorio</a:t>
            </a:r>
          </a:p>
          <a:p>
            <a:pPr eaLnBrk="1" fontAlgn="auto" hangingPunct="1">
              <a:spcAft>
                <a:spcPts val="0"/>
              </a:spcAft>
              <a:buFont typeface="Arial" pitchFamily="34" charset="0"/>
              <a:buChar char="•"/>
              <a:defRPr/>
            </a:pPr>
            <a:r>
              <a:rPr lang="it-IT" dirty="0">
                <a:solidFill>
                  <a:schemeClr val="tx1"/>
                </a:solidFill>
              </a:rPr>
              <a:t>Si riferisce esclusivamente all’ambito educativo</a:t>
            </a:r>
          </a:p>
          <a:p>
            <a:pPr eaLnBrk="1" fontAlgn="auto" hangingPunct="1">
              <a:spcAft>
                <a:spcPts val="0"/>
              </a:spcAft>
              <a:buFont typeface="Arial" pitchFamily="34" charset="0"/>
              <a:buChar char="•"/>
              <a:defRPr/>
            </a:pPr>
            <a:r>
              <a:rPr lang="it-IT" dirty="0">
                <a:solidFill>
                  <a:schemeClr val="tx1"/>
                </a:solidFill>
              </a:rPr>
              <a:t>Guarda al singolo</a:t>
            </a:r>
          </a:p>
          <a:p>
            <a:pPr eaLnBrk="1" fontAlgn="auto" hangingPunct="1">
              <a:spcAft>
                <a:spcPts val="0"/>
              </a:spcAft>
              <a:buFont typeface="Arial" pitchFamily="34" charset="0"/>
              <a:buChar char="•"/>
              <a:defRPr/>
            </a:pPr>
            <a:r>
              <a:rPr lang="it-IT" dirty="0">
                <a:solidFill>
                  <a:schemeClr val="tx1"/>
                </a:solidFill>
              </a:rPr>
              <a:t>Interviene prima sul soggetto e poi sul contesto</a:t>
            </a:r>
          </a:p>
          <a:p>
            <a:pPr eaLnBrk="1" fontAlgn="auto" hangingPunct="1">
              <a:spcAft>
                <a:spcPts val="0"/>
              </a:spcAft>
              <a:buFont typeface="Arial" pitchFamily="34" charset="0"/>
              <a:buChar char="•"/>
              <a:defRPr/>
            </a:pPr>
            <a:r>
              <a:rPr lang="it-IT" dirty="0">
                <a:solidFill>
                  <a:schemeClr val="tx1"/>
                </a:solidFill>
              </a:rPr>
              <a:t>Incrementa una risposta specialistica</a:t>
            </a:r>
          </a:p>
          <a:p>
            <a:pPr eaLnBrk="1" fontAlgn="auto" hangingPunct="1">
              <a:spcAft>
                <a:spcPts val="0"/>
              </a:spcAft>
              <a:buFont typeface="Arial" pitchFamily="34" charset="0"/>
              <a:buChar char="•"/>
              <a:defRPr/>
            </a:pPr>
            <a:endParaRPr lang="it-IT" dirty="0"/>
          </a:p>
          <a:p>
            <a:pPr eaLnBrk="1" fontAlgn="auto" hangingPunct="1">
              <a:spcAft>
                <a:spcPts val="0"/>
              </a:spcAft>
              <a:buFont typeface="Arial" pitchFamily="34" charset="0"/>
              <a:buChar char="•"/>
              <a:defRPr/>
            </a:pPr>
            <a:endParaRPr lang="it-IT" dirty="0"/>
          </a:p>
          <a:p>
            <a:pPr eaLnBrk="1" fontAlgn="auto" hangingPunct="1">
              <a:spcAft>
                <a:spcPts val="0"/>
              </a:spcAft>
              <a:buFont typeface="Arial" pitchFamily="34" charset="0"/>
              <a:buChar char="•"/>
              <a:defRPr/>
            </a:pPr>
            <a:endParaRPr lang="it-IT" dirty="0"/>
          </a:p>
        </p:txBody>
      </p:sp>
      <p:sp>
        <p:nvSpPr>
          <p:cNvPr id="5" name="Segnaposto testo 4"/>
          <p:cNvSpPr>
            <a:spLocks noGrp="1"/>
          </p:cNvSpPr>
          <p:nvPr>
            <p:ph type="body" sz="quarter" idx="3"/>
          </p:nvPr>
        </p:nvSpPr>
        <p:spPr>
          <a:xfrm>
            <a:off x="4500563" y="476250"/>
            <a:ext cx="4041775" cy="639763"/>
          </a:xfrm>
          <a:ln w="19050">
            <a:solidFill>
              <a:srgbClr val="00B0F0"/>
            </a:solidFill>
          </a:ln>
        </p:spPr>
        <p:txBody>
          <a:bodyPr rtlCol="0">
            <a:normAutofit/>
          </a:bodyPr>
          <a:lstStyle/>
          <a:p>
            <a:pPr algn="ctr" eaLnBrk="1" fontAlgn="auto" hangingPunct="1">
              <a:spcAft>
                <a:spcPts val="0"/>
              </a:spcAft>
              <a:buFont typeface="Arial" pitchFamily="34" charset="0"/>
              <a:buNone/>
              <a:defRPr/>
            </a:pPr>
            <a:r>
              <a:rPr lang="it-IT" dirty="0">
                <a:solidFill>
                  <a:srgbClr val="00B0F0"/>
                </a:solidFill>
                <a:effectLst>
                  <a:outerShdw blurRad="38100" dist="38100" dir="2700000" algn="tl">
                    <a:srgbClr val="000000">
                      <a:alpha val="43137"/>
                    </a:srgbClr>
                  </a:outerShdw>
                </a:effectLst>
              </a:rPr>
              <a:t>INCLUSIONE</a:t>
            </a:r>
          </a:p>
        </p:txBody>
      </p:sp>
      <p:sp>
        <p:nvSpPr>
          <p:cNvPr id="6" name="Segnaposto contenuto 5"/>
          <p:cNvSpPr>
            <a:spLocks noGrp="1"/>
          </p:cNvSpPr>
          <p:nvPr>
            <p:ph sz="quarter" idx="4"/>
          </p:nvPr>
        </p:nvSpPr>
        <p:spPr>
          <a:xfrm>
            <a:off x="4644008" y="1556792"/>
            <a:ext cx="4041775" cy="3951288"/>
          </a:xfrm>
          <a:solidFill>
            <a:schemeClr val="accent6">
              <a:lumMod val="20000"/>
              <a:lumOff val="80000"/>
            </a:schemeClr>
          </a:solidFill>
          <a:ln>
            <a:miter lim="800000"/>
            <a:headEnd/>
            <a:tailEnd/>
          </a:ln>
          <a:scene3d>
            <a:camera prst="orthographicFront"/>
            <a:lightRig rig="threePt" dir="t">
              <a:rot lat="0" lon="0" rev="1200000"/>
            </a:lightRig>
          </a:scene3d>
          <a:extLst/>
        </p:spPr>
        <p:style>
          <a:lnRef idx="0">
            <a:schemeClr val="accent1"/>
          </a:lnRef>
          <a:fillRef idx="3">
            <a:schemeClr val="accent1"/>
          </a:fillRef>
          <a:effectRef idx="3">
            <a:schemeClr val="accent1"/>
          </a:effectRef>
          <a:fontRef idx="minor">
            <a:schemeClr val="lt1"/>
          </a:fontRef>
        </p:style>
        <p:txBody>
          <a:bodyPr rtlCol="0">
            <a:normAutofit/>
          </a:bodyPr>
          <a:lstStyle/>
          <a:p>
            <a:pPr eaLnBrk="1" fontAlgn="auto" hangingPunct="1">
              <a:spcAft>
                <a:spcPts val="0"/>
              </a:spcAft>
              <a:buFont typeface="Arial" pitchFamily="34" charset="0"/>
              <a:buChar char="•"/>
              <a:defRPr/>
            </a:pPr>
            <a:r>
              <a:rPr lang="it-IT" dirty="0">
                <a:solidFill>
                  <a:schemeClr val="tx1"/>
                </a:solidFill>
              </a:rPr>
              <a:t>Si riferisce alla globalità delle sfere educativa - sociale e politica</a:t>
            </a:r>
          </a:p>
          <a:p>
            <a:pPr eaLnBrk="1" fontAlgn="auto" hangingPunct="1">
              <a:spcAft>
                <a:spcPts val="0"/>
              </a:spcAft>
              <a:buFont typeface="Arial" pitchFamily="34" charset="0"/>
              <a:buChar char="•"/>
              <a:defRPr/>
            </a:pPr>
            <a:r>
              <a:rPr lang="it-IT" dirty="0">
                <a:solidFill>
                  <a:schemeClr val="tx1"/>
                </a:solidFill>
              </a:rPr>
              <a:t>Guarda a tutti gli alunni e a tutte le loro potenzialità</a:t>
            </a:r>
          </a:p>
          <a:p>
            <a:pPr eaLnBrk="1" fontAlgn="auto" hangingPunct="1">
              <a:spcAft>
                <a:spcPts val="0"/>
              </a:spcAft>
              <a:buFont typeface="Arial" pitchFamily="34" charset="0"/>
              <a:buChar char="•"/>
              <a:defRPr/>
            </a:pPr>
            <a:r>
              <a:rPr lang="it-IT" dirty="0">
                <a:solidFill>
                  <a:schemeClr val="tx1"/>
                </a:solidFill>
              </a:rPr>
              <a:t>Interviene prima sul contesto e poi sul soggetto</a:t>
            </a:r>
          </a:p>
          <a:p>
            <a:pPr eaLnBrk="1" fontAlgn="auto" hangingPunct="1">
              <a:spcAft>
                <a:spcPts val="0"/>
              </a:spcAft>
              <a:buFont typeface="Arial" pitchFamily="34" charset="0"/>
              <a:buChar char="•"/>
              <a:defRPr/>
            </a:pPr>
            <a:r>
              <a:rPr lang="it-IT" dirty="0">
                <a:solidFill>
                  <a:schemeClr val="tx1"/>
                </a:solidFill>
              </a:rPr>
              <a:t>Trasforma la risposta specialistica in ordinaria</a:t>
            </a:r>
          </a:p>
        </p:txBody>
      </p:sp>
    </p:spTree>
    <p:extLst>
      <p:ext uri="{BB962C8B-B14F-4D97-AF65-F5344CB8AC3E}">
        <p14:creationId xmlns:p14="http://schemas.microsoft.com/office/powerpoint/2010/main" val="2067745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e 11"/>
          <p:cNvSpPr/>
          <p:nvPr/>
        </p:nvSpPr>
        <p:spPr>
          <a:xfrm>
            <a:off x="611560" y="1124744"/>
            <a:ext cx="7704856" cy="432048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dirty="0">
                <a:solidFill>
                  <a:schemeClr val="accent1">
                    <a:lumMod val="75000"/>
                  </a:schemeClr>
                </a:solidFill>
              </a:rPr>
              <a:t>La dimensione inclusiva della scuola</a:t>
            </a:r>
          </a:p>
          <a:p>
            <a:r>
              <a:rPr lang="it-IT" sz="2400" dirty="0">
                <a:solidFill>
                  <a:schemeClr val="accent1">
                    <a:lumMod val="75000"/>
                  </a:schemeClr>
                </a:solidFill>
              </a:rPr>
              <a:t>                      accoglie</a:t>
            </a:r>
          </a:p>
          <a:p>
            <a:r>
              <a:rPr lang="it-IT" sz="2400" dirty="0">
                <a:solidFill>
                  <a:schemeClr val="accent1">
                    <a:lumMod val="75000"/>
                  </a:schemeClr>
                </a:solidFill>
              </a:rPr>
              <a:t>ogni differenza anche quella non</a:t>
            </a:r>
          </a:p>
          <a:p>
            <a:r>
              <a:rPr lang="it-IT" sz="2400" dirty="0">
                <a:solidFill>
                  <a:schemeClr val="accent1">
                    <a:lumMod val="75000"/>
                  </a:schemeClr>
                </a:solidFill>
              </a:rPr>
              <a:t>                      «certificata»</a:t>
            </a:r>
          </a:p>
          <a:p>
            <a:endParaRPr lang="it-IT" sz="2400" dirty="0">
              <a:solidFill>
                <a:schemeClr val="accent1">
                  <a:lumMod val="75000"/>
                </a:schemeClr>
              </a:solidFill>
            </a:endParaRPr>
          </a:p>
        </p:txBody>
      </p:sp>
    </p:spTree>
    <p:extLst>
      <p:ext uri="{BB962C8B-B14F-4D97-AF65-F5344CB8AC3E}">
        <p14:creationId xmlns:p14="http://schemas.microsoft.com/office/powerpoint/2010/main" val="831522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3275856" y="6093296"/>
            <a:ext cx="5472608" cy="576064"/>
          </a:xfrm>
        </p:spPr>
        <p:txBody>
          <a:bodyPr/>
          <a:lstStyle/>
          <a:p>
            <a:pPr algn="l"/>
            <a:r>
              <a:rPr lang="it-IT" sz="2400" dirty="0"/>
              <a:t>La</a:t>
            </a:r>
            <a:r>
              <a:rPr lang="it-IT" sz="2000" dirty="0"/>
              <a:t> prospettiva inclusiva a più livelli</a:t>
            </a:r>
          </a:p>
        </p:txBody>
      </p:sp>
      <p:sp>
        <p:nvSpPr>
          <p:cNvPr id="5" name="Segnaposto contenuto 4"/>
          <p:cNvSpPr>
            <a:spLocks noGrp="1"/>
          </p:cNvSpPr>
          <p:nvPr>
            <p:ph sz="quarter" idx="13"/>
          </p:nvPr>
        </p:nvSpPr>
        <p:spPr>
          <a:xfrm>
            <a:off x="107504" y="731520"/>
            <a:ext cx="8856984" cy="5361776"/>
          </a:xfrm>
        </p:spPr>
        <p:txBody>
          <a:bodyPr>
            <a:normAutofit/>
          </a:bodyPr>
          <a:lstStyle/>
          <a:p>
            <a:pPr marL="45720" indent="0" algn="just">
              <a:buNone/>
            </a:pPr>
            <a:r>
              <a:rPr lang="it-IT" dirty="0"/>
              <a:t>La direttiva MIUR  del 2012 individua tre grandi gruppi di bisogni educativi speciali</a:t>
            </a:r>
          </a:p>
          <a:p>
            <a:pPr marL="45720" indent="0" algn="just">
              <a:buNone/>
            </a:pPr>
            <a:r>
              <a:rPr lang="it-IT" dirty="0"/>
              <a:t>La questione BES assume un valore soprattutto politico e pedagogico, piuttosto che clinico, e impegna lo Stato a garantire ai suoi giovani condizioni adeguate per l’uguaglianza sostanziale (</a:t>
            </a:r>
            <a:r>
              <a:rPr lang="it-IT" dirty="0">
                <a:solidFill>
                  <a:srgbClr val="FF0000"/>
                </a:solidFill>
              </a:rPr>
              <a:t>EQUITA</a:t>
            </a:r>
            <a:r>
              <a:rPr lang="it-IT" dirty="0"/>
              <a:t>’)</a:t>
            </a:r>
          </a:p>
          <a:p>
            <a:pPr algn="just">
              <a:buFont typeface="Wingdings" pitchFamily="2" charset="2"/>
              <a:buChar char="§"/>
            </a:pPr>
            <a:r>
              <a:rPr lang="it-IT" dirty="0"/>
              <a:t>Livello centrale per rivedere le politiche scolastiche (investimenti, valorizzazione delle buone pratiche, assegnazioni risorse professionali, strumentali e finanziarie, percorsi di ricerca, sperimentazioni….</a:t>
            </a:r>
          </a:p>
          <a:p>
            <a:pPr algn="just">
              <a:buFont typeface="Wingdings" pitchFamily="2" charset="2"/>
              <a:buChar char="§"/>
            </a:pPr>
            <a:r>
              <a:rPr lang="it-IT" dirty="0"/>
              <a:t>Livello periferico per rafforzare le reti e le sinergie interistituzionali. Ruolo degli enti locali attraverso compiti di programmazione integrata dei servizi di supporto per gli alunni con disabilità e svantaggio e di pianificazione di interventi per la dispersione scolastica e di educazione alla salute </a:t>
            </a:r>
          </a:p>
          <a:p>
            <a:pPr algn="just">
              <a:buFont typeface="Wingdings" pitchFamily="2" charset="2"/>
              <a:buChar char="§"/>
            </a:pPr>
            <a:r>
              <a:rPr lang="it-IT" dirty="0"/>
              <a:t>A livello di comunità professionale scolastica per rinnovare i modelli culturali e valoriali che orientano le pratiche educative, didattiche, organizzative</a:t>
            </a:r>
          </a:p>
          <a:p>
            <a:pPr marL="45720" indent="0">
              <a:buNone/>
            </a:pPr>
            <a:endParaRPr lang="it-IT" dirty="0"/>
          </a:p>
        </p:txBody>
      </p:sp>
    </p:spTree>
    <p:extLst>
      <p:ext uri="{BB962C8B-B14F-4D97-AF65-F5344CB8AC3E}">
        <p14:creationId xmlns:p14="http://schemas.microsoft.com/office/powerpoint/2010/main" val="1275058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3289" y="5085184"/>
            <a:ext cx="6512511" cy="864096"/>
          </a:xfrm>
        </p:spPr>
        <p:txBody>
          <a:bodyPr/>
          <a:lstStyle/>
          <a:p>
            <a:r>
              <a:rPr lang="it-IT" sz="2400" dirty="0"/>
              <a:t>I satelliti del pianeta inclusione</a:t>
            </a:r>
          </a:p>
        </p:txBody>
      </p:sp>
      <p:sp>
        <p:nvSpPr>
          <p:cNvPr id="3" name="Segnaposto contenuto 2"/>
          <p:cNvSpPr>
            <a:spLocks noGrp="1"/>
          </p:cNvSpPr>
          <p:nvPr>
            <p:ph sz="quarter" idx="13"/>
          </p:nvPr>
        </p:nvSpPr>
        <p:spPr>
          <a:xfrm>
            <a:off x="54590" y="260648"/>
            <a:ext cx="8981905" cy="4857720"/>
          </a:xfrm>
        </p:spPr>
        <p:txBody>
          <a:bodyPr>
            <a:normAutofit/>
          </a:bodyPr>
          <a:lstStyle/>
          <a:p>
            <a:pPr marL="45720" indent="0">
              <a:buNone/>
            </a:pPr>
            <a:r>
              <a:rPr lang="it-IT" sz="2400" dirty="0"/>
              <a:t>Nell’Index for </a:t>
            </a:r>
            <a:r>
              <a:rPr lang="it-IT" sz="2400" dirty="0" err="1"/>
              <a:t>Inclusion</a:t>
            </a:r>
            <a:r>
              <a:rPr lang="it-IT" sz="2400" dirty="0"/>
              <a:t> di </a:t>
            </a:r>
            <a:r>
              <a:rPr lang="it-IT" sz="2400" dirty="0" err="1"/>
              <a:t>Booth</a:t>
            </a:r>
            <a:r>
              <a:rPr lang="it-IT" sz="2400" dirty="0"/>
              <a:t> e </a:t>
            </a:r>
            <a:r>
              <a:rPr lang="it-IT" sz="2400" dirty="0" err="1"/>
              <a:t>Ainscow</a:t>
            </a:r>
            <a:r>
              <a:rPr lang="it-IT" sz="2400" dirty="0"/>
              <a:t> (2008) i concetti</a:t>
            </a:r>
          </a:p>
          <a:p>
            <a:pPr marL="45720" indent="0">
              <a:buNone/>
            </a:pPr>
            <a:r>
              <a:rPr lang="it-IT" sz="2400" dirty="0"/>
              <a:t>chiave della parola inclusione </a:t>
            </a:r>
          </a:p>
          <a:p>
            <a:pPr marL="45720" indent="0">
              <a:buNone/>
            </a:pPr>
            <a:endParaRPr lang="it-IT" sz="2400" dirty="0"/>
          </a:p>
          <a:p>
            <a:pPr marL="45720" indent="0">
              <a:buNone/>
            </a:pPr>
            <a:r>
              <a:rPr lang="it-IT" sz="2400" dirty="0"/>
              <a:t>Il primo riguarda gli </a:t>
            </a:r>
            <a:r>
              <a:rPr lang="it-IT" sz="2400" b="1" dirty="0">
                <a:solidFill>
                  <a:srgbClr val="FF0000"/>
                </a:solidFill>
              </a:rPr>
              <a:t>ostacoli</a:t>
            </a:r>
            <a:r>
              <a:rPr lang="it-IT" sz="2400" dirty="0">
                <a:solidFill>
                  <a:srgbClr val="FF0000"/>
                </a:solidFill>
              </a:rPr>
              <a:t> all’apprendimento e alla partecipazione</a:t>
            </a:r>
          </a:p>
          <a:p>
            <a:pPr marL="45720" indent="0">
              <a:buNone/>
            </a:pPr>
            <a:r>
              <a:rPr lang="it-IT" sz="2400" dirty="0"/>
              <a:t>e le situazioni di difficoltà per la presenza di barriere nella relazione educativa e didattica, nella relazione affettiva e sociale</a:t>
            </a:r>
          </a:p>
          <a:p>
            <a:pPr marL="45720" indent="0">
              <a:buNone/>
            </a:pPr>
            <a:r>
              <a:rPr lang="it-IT" sz="2400" dirty="0"/>
              <a:t>Il secondo si riferisce alle</a:t>
            </a:r>
            <a:r>
              <a:rPr lang="it-IT" sz="2400" b="1" dirty="0"/>
              <a:t> </a:t>
            </a:r>
            <a:r>
              <a:rPr lang="it-IT" sz="2400" b="1" dirty="0">
                <a:solidFill>
                  <a:srgbClr val="FF0000"/>
                </a:solidFill>
              </a:rPr>
              <a:t>risorse </a:t>
            </a:r>
            <a:r>
              <a:rPr lang="it-IT" sz="2400" dirty="0">
                <a:solidFill>
                  <a:srgbClr val="FF0000"/>
                </a:solidFill>
              </a:rPr>
              <a:t>per sostenere l’apprendimento e la partecipazione </a:t>
            </a:r>
            <a:r>
              <a:rPr lang="it-IT" sz="2400" dirty="0"/>
              <a:t>e comprende sia le risorse interne che quelle esterne</a:t>
            </a:r>
          </a:p>
          <a:p>
            <a:pPr marL="45720" indent="0">
              <a:buNone/>
            </a:pPr>
            <a:r>
              <a:rPr lang="it-IT" sz="2400" dirty="0"/>
              <a:t>Il terzo fa riferimento al</a:t>
            </a:r>
            <a:r>
              <a:rPr lang="it-IT" sz="2400" b="1" dirty="0"/>
              <a:t> </a:t>
            </a:r>
            <a:r>
              <a:rPr lang="it-IT" sz="2400" b="1" dirty="0">
                <a:solidFill>
                  <a:srgbClr val="FF0000"/>
                </a:solidFill>
              </a:rPr>
              <a:t>sostegno </a:t>
            </a:r>
            <a:r>
              <a:rPr lang="it-IT" sz="2400" dirty="0">
                <a:solidFill>
                  <a:srgbClr val="FF0000"/>
                </a:solidFill>
              </a:rPr>
              <a:t>alla diversità </a:t>
            </a:r>
            <a:r>
              <a:rPr lang="it-IT" sz="2400" dirty="0"/>
              <a:t>e sollecita una riflessione più ampia di sostegno che enfatizza il ruolo dei docenti curricolari titolari dell’intervento didattico inclusivo a beneficio di tutti secondo le potenzialità di ciascuno</a:t>
            </a:r>
          </a:p>
          <a:p>
            <a:pPr marL="45720" indent="0">
              <a:buNone/>
            </a:pPr>
            <a:endParaRPr lang="it-IT" sz="2400" dirty="0"/>
          </a:p>
          <a:p>
            <a:pPr marL="45720" indent="0">
              <a:buNone/>
            </a:pPr>
            <a:endParaRPr lang="it-IT" sz="2400" dirty="0"/>
          </a:p>
        </p:txBody>
      </p:sp>
      <p:sp>
        <p:nvSpPr>
          <p:cNvPr id="5" name="CasellaDiTesto 4"/>
          <p:cNvSpPr txBox="1"/>
          <p:nvPr/>
        </p:nvSpPr>
        <p:spPr>
          <a:xfrm>
            <a:off x="467544" y="6021288"/>
            <a:ext cx="5864554" cy="276999"/>
          </a:xfrm>
          <a:prstGeom prst="rect">
            <a:avLst/>
          </a:prstGeom>
          <a:noFill/>
        </p:spPr>
        <p:txBody>
          <a:bodyPr wrap="none" rtlCol="0">
            <a:spAutoFit/>
          </a:bodyPr>
          <a:lstStyle/>
          <a:p>
            <a:r>
              <a:rPr lang="it-IT" sz="1200" dirty="0" err="1"/>
              <a:t>L’index</a:t>
            </a:r>
            <a:r>
              <a:rPr lang="it-IT" sz="1200" dirty="0"/>
              <a:t> è un testo utilizzato come strumento per promuovere l’inclusione a scuola</a:t>
            </a:r>
          </a:p>
        </p:txBody>
      </p:sp>
    </p:spTree>
    <p:extLst>
      <p:ext uri="{BB962C8B-B14F-4D97-AF65-F5344CB8AC3E}">
        <p14:creationId xmlns:p14="http://schemas.microsoft.com/office/powerpoint/2010/main" val="1573218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7CD9CD7E-120A-4F7B-8ADC-CD3343B8DEF7}" type="slidenum">
              <a:rPr lang="it-IT"/>
              <a:pPr>
                <a:defRPr/>
              </a:pPr>
              <a:t>17</a:t>
            </a:fld>
            <a:endParaRPr lang="it-IT" dirty="0"/>
          </a:p>
        </p:txBody>
      </p:sp>
      <p:sp>
        <p:nvSpPr>
          <p:cNvPr id="3" name="Titolo 1"/>
          <p:cNvSpPr txBox="1">
            <a:spLocks/>
          </p:cNvSpPr>
          <p:nvPr/>
        </p:nvSpPr>
        <p:spPr>
          <a:xfrm>
            <a:off x="0" y="2568575"/>
            <a:ext cx="2736850" cy="763588"/>
          </a:xfrm>
          <a:prstGeom prst="rect">
            <a:avLst/>
          </a:prstGeom>
        </p:spPr>
        <p:txBody>
          <a:bodyPr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defTabSz="914400" fontAlgn="auto">
              <a:spcBef>
                <a:spcPts val="0"/>
              </a:spcBef>
              <a:spcAft>
                <a:spcPts val="0"/>
              </a:spcAft>
              <a:buFont typeface="StarSymbol"/>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lang="it-IT" sz="4400" b="1" kern="0" dirty="0">
                <a:solidFill>
                  <a:srgbClr val="E23A0C"/>
                </a:solidFill>
                <a:latin typeface="+mj-lt"/>
                <a:ea typeface="+mj-ea"/>
                <a:cs typeface="+mj-cs"/>
              </a:rPr>
              <a:t>INDEX</a:t>
            </a:r>
          </a:p>
        </p:txBody>
      </p:sp>
      <p:sp>
        <p:nvSpPr>
          <p:cNvPr id="4" name="Segnaposto testo 2"/>
          <p:cNvSpPr txBox="1">
            <a:spLocks/>
          </p:cNvSpPr>
          <p:nvPr/>
        </p:nvSpPr>
        <p:spPr>
          <a:xfrm>
            <a:off x="241300" y="4724400"/>
            <a:ext cx="4973638" cy="2017713"/>
          </a:xfrm>
          <a:prstGeom prst="rect">
            <a:avLst/>
          </a:prstGeom>
        </p:spPr>
        <p:txBody>
          <a:bodyPr>
            <a:normAutofit/>
          </a:bodyPr>
          <a:lstStyle>
            <a:defPPr marL="432000" lvl="0" indent="-324000">
              <a:spcBef>
                <a:spcPts val="0"/>
              </a:spcBef>
              <a:spcAft>
                <a:spcPts val="1417"/>
              </a:spcAft>
              <a:buSzPct val="45000"/>
              <a:buFont typeface="StarSymbol"/>
              <a:buNone/>
              <a:defRPr lang="it-IT" sz="3200" b="0" i="0" u="none" strike="noStrike" kern="1200">
                <a:ln>
                  <a:noFill/>
                </a:ln>
                <a:latin typeface="Liberation Sans" pitchFamily="18"/>
                <a:ea typeface="Lucida Sans Unicode" pitchFamily="2"/>
                <a:cs typeface="Mangal" pitchFamily="2"/>
              </a:defRPr>
            </a:defPPr>
            <a:lvl1pPr marL="432000" lvl="0" indent="-324000">
              <a:spcBef>
                <a:spcPts val="0"/>
              </a:spcBef>
              <a:spcAft>
                <a:spcPts val="1417"/>
              </a:spcAft>
              <a:buSzPct val="45000"/>
              <a:buFont typeface="StarSymbol"/>
              <a:buChar char="●"/>
              <a:defRPr lang="it-IT" sz="3200" b="0" i="0" u="none" strike="noStrike" kern="1200">
                <a:ln>
                  <a:noFill/>
                </a:ln>
                <a:latin typeface="Liberation Sans" pitchFamily="18"/>
                <a:ea typeface="Lucida Sans Unicode" pitchFamily="2"/>
                <a:cs typeface="Mangal" pitchFamily="2"/>
              </a:defRPr>
            </a:lvl1pPr>
            <a:lvl2pPr marL="864000" lvl="1" indent="-324000">
              <a:spcBef>
                <a:spcPts val="0"/>
              </a:spcBef>
              <a:spcAft>
                <a:spcPts val="1134"/>
              </a:spcAft>
              <a:buSzPct val="75000"/>
              <a:buFont typeface="StarSymbol"/>
              <a:buChar char="–"/>
              <a:defRPr lang="it-IT" sz="2800" b="0" i="0" u="none" strike="noStrike" kern="1200">
                <a:ln>
                  <a:noFill/>
                </a:ln>
                <a:latin typeface="Liberation Sans" pitchFamily="18"/>
                <a:ea typeface="Lucida Sans Unicode" pitchFamily="2"/>
                <a:cs typeface="Mangal" pitchFamily="2"/>
              </a:defRPr>
            </a:lvl2pPr>
            <a:lvl3pPr marL="1295999" lvl="2" indent="-288000">
              <a:spcBef>
                <a:spcPts val="0"/>
              </a:spcBef>
              <a:spcAft>
                <a:spcPts val="850"/>
              </a:spcAft>
              <a:buSzPct val="45000"/>
              <a:buFont typeface="StarSymbol"/>
              <a:buChar char="●"/>
              <a:defRPr lang="it-IT" sz="2400" b="0" i="0" u="none" strike="noStrike" kern="1200">
                <a:ln>
                  <a:noFill/>
                </a:ln>
                <a:latin typeface="Liberation Sans" pitchFamily="18"/>
                <a:ea typeface="Lucida Sans Unicode" pitchFamily="2"/>
                <a:cs typeface="Mangal" pitchFamily="2"/>
              </a:defRPr>
            </a:lvl3pPr>
            <a:lvl4pPr marL="1728000" lvl="3" indent="-216000">
              <a:spcBef>
                <a:spcPts val="0"/>
              </a:spcBef>
              <a:spcAft>
                <a:spcPts val="567"/>
              </a:spcAft>
              <a:buSzPct val="75000"/>
              <a:buFont typeface="StarSymbol"/>
              <a:buChar char="–"/>
              <a:defRPr lang="it-IT" sz="2000" b="0" i="0" u="none" strike="noStrike" kern="1200">
                <a:ln>
                  <a:noFill/>
                </a:ln>
                <a:latin typeface="Liberation Sans" pitchFamily="18"/>
                <a:ea typeface="Lucida Sans Unicode" pitchFamily="2"/>
                <a:cs typeface="Mangal" pitchFamily="2"/>
              </a:defRPr>
            </a:lvl4pPr>
            <a:lvl5pPr marL="2160000" lvl="4" indent="-216000">
              <a:spcBef>
                <a:spcPts val="0"/>
              </a:spcBef>
              <a:spcAft>
                <a:spcPts val="283"/>
              </a:spcAft>
              <a:buSzPct val="45000"/>
              <a:buFont typeface="StarSymbol"/>
              <a:buChar char="●"/>
              <a:defRPr lang="it-IT" sz="2000" b="0" i="0" u="none" strike="noStrike" kern="1200">
                <a:ln>
                  <a:noFill/>
                </a:ln>
                <a:latin typeface="Liberation Sans" pitchFamily="18"/>
                <a:ea typeface="Lucida Sans Unicode" pitchFamily="2"/>
                <a:cs typeface="Mangal" pitchFamily="2"/>
              </a:defRPr>
            </a:lvl5pPr>
            <a:lvl6pPr marL="2592000" lvl="5" indent="-216000">
              <a:spcBef>
                <a:spcPts val="0"/>
              </a:spcBef>
              <a:spcAft>
                <a:spcPts val="283"/>
              </a:spcAft>
              <a:buSzPct val="45000"/>
              <a:buFont typeface="StarSymbol"/>
              <a:buChar char="●"/>
              <a:defRPr lang="it-IT" sz="2000" b="0" i="0" u="none" strike="noStrike" kern="1200">
                <a:ln>
                  <a:noFill/>
                </a:ln>
                <a:latin typeface="Liberation Sans" pitchFamily="18"/>
                <a:ea typeface="Lucida Sans Unicode" pitchFamily="2"/>
                <a:cs typeface="Mangal" pitchFamily="2"/>
              </a:defRPr>
            </a:lvl6pPr>
            <a:lvl7pPr marL="3024000" lvl="6" indent="-216000">
              <a:spcBef>
                <a:spcPts val="0"/>
              </a:spcBef>
              <a:spcAft>
                <a:spcPts val="283"/>
              </a:spcAft>
              <a:buSzPct val="45000"/>
              <a:buFont typeface="StarSymbol"/>
              <a:buChar char="●"/>
              <a:defRPr lang="it-IT" sz="2000" b="0" i="0" u="none" strike="noStrike" kern="1200">
                <a:ln>
                  <a:noFill/>
                </a:ln>
                <a:latin typeface="Liberation Sans" pitchFamily="18"/>
                <a:ea typeface="Lucida Sans Unicode" pitchFamily="2"/>
                <a:cs typeface="Mangal" pitchFamily="2"/>
              </a:defRPr>
            </a:lvl7pPr>
            <a:lvl8pPr marL="3456000" lvl="7" indent="-216000">
              <a:spcBef>
                <a:spcPts val="0"/>
              </a:spcBef>
              <a:spcAft>
                <a:spcPts val="283"/>
              </a:spcAft>
              <a:buSzPct val="45000"/>
              <a:buFont typeface="StarSymbol"/>
              <a:buChar char="●"/>
              <a:defRPr lang="it-IT" sz="2000" b="0" i="0" u="none" strike="noStrike" kern="1200">
                <a:ln>
                  <a:noFill/>
                </a:ln>
                <a:latin typeface="Liberation Sans" pitchFamily="18"/>
                <a:ea typeface="Lucida Sans Unicode" pitchFamily="2"/>
                <a:cs typeface="Mangal" pitchFamily="2"/>
              </a:defRPr>
            </a:lvl8pPr>
            <a:lvl9pPr marL="3887999" lvl="8" indent="-216000">
              <a:spcBef>
                <a:spcPts val="0"/>
              </a:spcBef>
              <a:spcAft>
                <a:spcPts val="283"/>
              </a:spcAft>
              <a:buSzPct val="45000"/>
              <a:buFont typeface="StarSymbol"/>
              <a:buChar char="●"/>
              <a:defRPr lang="it-IT" sz="2000" b="0" i="0" u="none" strike="noStrike" kern="1200">
                <a:ln>
                  <a:noFill/>
                </a:ln>
                <a:latin typeface="Liberation Sans" pitchFamily="18"/>
                <a:ea typeface="Lucida Sans Unicode" pitchFamily="2"/>
                <a:cs typeface="Mangal" pitchFamily="2"/>
              </a:defRPr>
            </a:lvl9pPr>
          </a:lstStyle>
          <a:p>
            <a:pPr marL="0" indent="0" defTabSz="914400" fontAlgn="auto">
              <a:spcBef>
                <a:spcPts val="799"/>
              </a:spcBef>
              <a:spcAft>
                <a:spcPts val="0"/>
              </a:spcAft>
              <a:buFont typeface="StarSymbol"/>
              <a:buNone/>
              <a:tabLst>
                <a:tab pos="571320" algn="l"/>
                <a:tab pos="1485719" algn="l"/>
                <a:tab pos="2400119" algn="l"/>
                <a:tab pos="3314519" algn="l"/>
                <a:tab pos="4228919" algn="l"/>
                <a:tab pos="5143320" algn="l"/>
                <a:tab pos="6057720" algn="l"/>
                <a:tab pos="6972120" algn="l"/>
                <a:tab pos="7886520" algn="l"/>
                <a:tab pos="8800920" algn="l"/>
                <a:tab pos="9715320" algn="l"/>
              </a:tabLst>
              <a:defRPr/>
            </a:pPr>
            <a:r>
              <a:rPr sz="2800" kern="0" dirty="0">
                <a:solidFill>
                  <a:srgbClr val="E23A0C"/>
                </a:solidFill>
                <a:latin typeface="+mj-lt"/>
              </a:rPr>
              <a:t>consente una valutazione oggettiva del funzionamento in un dato contesto e momento</a:t>
            </a:r>
          </a:p>
        </p:txBody>
      </p:sp>
      <p:sp>
        <p:nvSpPr>
          <p:cNvPr id="5" name="Segnaposto testo 3"/>
          <p:cNvSpPr txBox="1">
            <a:spLocks/>
          </p:cNvSpPr>
          <p:nvPr/>
        </p:nvSpPr>
        <p:spPr>
          <a:xfrm>
            <a:off x="4357688" y="1576388"/>
            <a:ext cx="4994275" cy="4252912"/>
          </a:xfrm>
          <a:prstGeom prst="rect">
            <a:avLst/>
          </a:prstGeom>
        </p:spPr>
        <p:txBody>
          <a:bodyPr>
            <a:normAutofit/>
          </a:bodyPr>
          <a:lstStyle>
            <a:defPPr marL="432000" lvl="0" indent="-324000">
              <a:spcBef>
                <a:spcPts val="0"/>
              </a:spcBef>
              <a:spcAft>
                <a:spcPts val="1417"/>
              </a:spcAft>
              <a:buSzPct val="45000"/>
              <a:buFont typeface="StarSymbol"/>
              <a:buNone/>
              <a:defRPr lang="it-IT" sz="3200" b="0" i="0" u="none" strike="noStrike" kern="1200">
                <a:ln>
                  <a:noFill/>
                </a:ln>
                <a:latin typeface="Liberation Sans" pitchFamily="18"/>
                <a:ea typeface="Lucida Sans Unicode" pitchFamily="2"/>
                <a:cs typeface="Mangal" pitchFamily="2"/>
              </a:defRPr>
            </a:defPPr>
            <a:lvl1pPr marL="432000" lvl="0" indent="-324000">
              <a:spcBef>
                <a:spcPts val="0"/>
              </a:spcBef>
              <a:spcAft>
                <a:spcPts val="1417"/>
              </a:spcAft>
              <a:buSzPct val="45000"/>
              <a:buFont typeface="StarSymbol"/>
              <a:buChar char="●"/>
              <a:defRPr lang="it-IT" sz="3200" b="0" i="0" u="none" strike="noStrike" kern="1200">
                <a:ln>
                  <a:noFill/>
                </a:ln>
                <a:latin typeface="Liberation Sans" pitchFamily="18"/>
                <a:ea typeface="Lucida Sans Unicode" pitchFamily="2"/>
                <a:cs typeface="Mangal" pitchFamily="2"/>
              </a:defRPr>
            </a:lvl1pPr>
            <a:lvl2pPr marL="864000" lvl="1" indent="-324000">
              <a:spcBef>
                <a:spcPts val="0"/>
              </a:spcBef>
              <a:spcAft>
                <a:spcPts val="1134"/>
              </a:spcAft>
              <a:buSzPct val="75000"/>
              <a:buFont typeface="StarSymbol"/>
              <a:buChar char="–"/>
              <a:defRPr lang="it-IT" sz="2800" b="0" i="0" u="none" strike="noStrike" kern="1200">
                <a:ln>
                  <a:noFill/>
                </a:ln>
                <a:latin typeface="Liberation Sans" pitchFamily="18"/>
                <a:ea typeface="Lucida Sans Unicode" pitchFamily="2"/>
                <a:cs typeface="Mangal" pitchFamily="2"/>
              </a:defRPr>
            </a:lvl2pPr>
            <a:lvl3pPr marL="1295999" lvl="2" indent="-288000">
              <a:spcBef>
                <a:spcPts val="0"/>
              </a:spcBef>
              <a:spcAft>
                <a:spcPts val="850"/>
              </a:spcAft>
              <a:buSzPct val="45000"/>
              <a:buFont typeface="StarSymbol"/>
              <a:buChar char="●"/>
              <a:defRPr lang="it-IT" sz="2400" b="0" i="0" u="none" strike="noStrike" kern="1200">
                <a:ln>
                  <a:noFill/>
                </a:ln>
                <a:latin typeface="Liberation Sans" pitchFamily="18"/>
                <a:ea typeface="Lucida Sans Unicode" pitchFamily="2"/>
                <a:cs typeface="Mangal" pitchFamily="2"/>
              </a:defRPr>
            </a:lvl3pPr>
            <a:lvl4pPr marL="1728000" lvl="3" indent="-216000">
              <a:spcBef>
                <a:spcPts val="0"/>
              </a:spcBef>
              <a:spcAft>
                <a:spcPts val="567"/>
              </a:spcAft>
              <a:buSzPct val="75000"/>
              <a:buFont typeface="StarSymbol"/>
              <a:buChar char="–"/>
              <a:defRPr lang="it-IT" sz="2000" b="0" i="0" u="none" strike="noStrike" kern="1200">
                <a:ln>
                  <a:noFill/>
                </a:ln>
                <a:latin typeface="Liberation Sans" pitchFamily="18"/>
                <a:ea typeface="Lucida Sans Unicode" pitchFamily="2"/>
                <a:cs typeface="Mangal" pitchFamily="2"/>
              </a:defRPr>
            </a:lvl4pPr>
            <a:lvl5pPr marL="2160000" lvl="4" indent="-216000">
              <a:spcBef>
                <a:spcPts val="0"/>
              </a:spcBef>
              <a:spcAft>
                <a:spcPts val="283"/>
              </a:spcAft>
              <a:buSzPct val="45000"/>
              <a:buFont typeface="StarSymbol"/>
              <a:buChar char="●"/>
              <a:defRPr lang="it-IT" sz="2000" b="0" i="0" u="none" strike="noStrike" kern="1200">
                <a:ln>
                  <a:noFill/>
                </a:ln>
                <a:latin typeface="Liberation Sans" pitchFamily="18"/>
                <a:ea typeface="Lucida Sans Unicode" pitchFamily="2"/>
                <a:cs typeface="Mangal" pitchFamily="2"/>
              </a:defRPr>
            </a:lvl5pPr>
            <a:lvl6pPr marL="2592000" lvl="5" indent="-216000">
              <a:spcBef>
                <a:spcPts val="0"/>
              </a:spcBef>
              <a:spcAft>
                <a:spcPts val="283"/>
              </a:spcAft>
              <a:buSzPct val="45000"/>
              <a:buFont typeface="StarSymbol"/>
              <a:buChar char="●"/>
              <a:defRPr lang="it-IT" sz="2000" b="0" i="0" u="none" strike="noStrike" kern="1200">
                <a:ln>
                  <a:noFill/>
                </a:ln>
                <a:latin typeface="Liberation Sans" pitchFamily="18"/>
                <a:ea typeface="Lucida Sans Unicode" pitchFamily="2"/>
                <a:cs typeface="Mangal" pitchFamily="2"/>
              </a:defRPr>
            </a:lvl6pPr>
            <a:lvl7pPr marL="3024000" lvl="6" indent="-216000">
              <a:spcBef>
                <a:spcPts val="0"/>
              </a:spcBef>
              <a:spcAft>
                <a:spcPts val="283"/>
              </a:spcAft>
              <a:buSzPct val="45000"/>
              <a:buFont typeface="StarSymbol"/>
              <a:buChar char="●"/>
              <a:defRPr lang="it-IT" sz="2000" b="0" i="0" u="none" strike="noStrike" kern="1200">
                <a:ln>
                  <a:noFill/>
                </a:ln>
                <a:latin typeface="Liberation Sans" pitchFamily="18"/>
                <a:ea typeface="Lucida Sans Unicode" pitchFamily="2"/>
                <a:cs typeface="Mangal" pitchFamily="2"/>
              </a:defRPr>
            </a:lvl7pPr>
            <a:lvl8pPr marL="3456000" lvl="7" indent="-216000">
              <a:spcBef>
                <a:spcPts val="0"/>
              </a:spcBef>
              <a:spcAft>
                <a:spcPts val="283"/>
              </a:spcAft>
              <a:buSzPct val="45000"/>
              <a:buFont typeface="StarSymbol"/>
              <a:buChar char="●"/>
              <a:defRPr lang="it-IT" sz="2000" b="0" i="0" u="none" strike="noStrike" kern="1200">
                <a:ln>
                  <a:noFill/>
                </a:ln>
                <a:latin typeface="Liberation Sans" pitchFamily="18"/>
                <a:ea typeface="Lucida Sans Unicode" pitchFamily="2"/>
                <a:cs typeface="Mangal" pitchFamily="2"/>
              </a:defRPr>
            </a:lvl8pPr>
            <a:lvl9pPr marL="3887999" lvl="8" indent="-216000">
              <a:spcBef>
                <a:spcPts val="0"/>
              </a:spcBef>
              <a:spcAft>
                <a:spcPts val="283"/>
              </a:spcAft>
              <a:buSzPct val="45000"/>
              <a:buFont typeface="StarSymbol"/>
              <a:buChar char="●"/>
              <a:defRPr lang="it-IT" sz="2000" b="0" i="0" u="none" strike="noStrike" kern="1200">
                <a:ln>
                  <a:noFill/>
                </a:ln>
                <a:latin typeface="Liberation Sans" pitchFamily="18"/>
                <a:ea typeface="Lucida Sans Unicode" pitchFamily="2"/>
                <a:cs typeface="Mangal" pitchFamily="2"/>
              </a:defRPr>
            </a:lvl9pPr>
          </a:lstStyle>
          <a:p>
            <a:pPr marL="0" indent="0" defTabSz="914400" fontAlgn="auto">
              <a:spcBef>
                <a:spcPts val="799"/>
              </a:spcBef>
              <a:spcAft>
                <a:spcPts val="0"/>
              </a:spcAft>
              <a:buFont typeface="StarSymbol"/>
              <a:buNone/>
              <a:tabLst>
                <a:tab pos="571320" algn="l"/>
                <a:tab pos="1485719" algn="l"/>
                <a:tab pos="2400119" algn="l"/>
                <a:tab pos="3314519" algn="l"/>
                <a:tab pos="4228919" algn="l"/>
                <a:tab pos="5143320" algn="l"/>
                <a:tab pos="6057720" algn="l"/>
                <a:tab pos="6972120" algn="l"/>
                <a:tab pos="7886520" algn="l"/>
                <a:tab pos="8800920" algn="l"/>
                <a:tab pos="9715320" algn="l"/>
              </a:tabLst>
              <a:defRPr/>
            </a:pPr>
            <a:r>
              <a:rPr sz="2800" kern="0" dirty="0">
                <a:solidFill>
                  <a:srgbClr val="E23A0C"/>
                </a:solidFill>
                <a:latin typeface="+mj-lt"/>
              </a:rPr>
              <a:t>Denuncia e opera un cambiamento sui fattori ambientali che</a:t>
            </a:r>
          </a:p>
          <a:p>
            <a:pPr marL="342720" indent="-342720" defTabSz="914400" fontAlgn="auto">
              <a:spcBef>
                <a:spcPts val="799"/>
              </a:spcBef>
              <a:spcAft>
                <a:spcPts val="0"/>
              </a:spcAft>
              <a:buSzPct val="100000"/>
              <a:tabLst>
                <a:tab pos="571320" algn="l"/>
                <a:tab pos="1485720" algn="l"/>
                <a:tab pos="2400120" algn="l"/>
                <a:tab pos="3314520" algn="l"/>
                <a:tab pos="4228920" algn="l"/>
                <a:tab pos="5143320" algn="l"/>
                <a:tab pos="6057720" algn="l"/>
                <a:tab pos="6972120" algn="l"/>
                <a:tab pos="7886519" algn="l"/>
                <a:tab pos="8800920" algn="l"/>
                <a:tab pos="9715320" algn="l"/>
              </a:tabLst>
              <a:defRPr/>
            </a:pPr>
            <a:r>
              <a:rPr sz="2500" kern="0" dirty="0">
                <a:latin typeface="+mj-lt"/>
              </a:rPr>
              <a:t>ostacolano e limitano il funzionamento</a:t>
            </a:r>
          </a:p>
          <a:p>
            <a:pPr marL="342720" indent="-342720" defTabSz="914400" fontAlgn="auto">
              <a:spcBef>
                <a:spcPts val="799"/>
              </a:spcBef>
              <a:spcAft>
                <a:spcPts val="0"/>
              </a:spcAft>
              <a:buSzPct val="100000"/>
              <a:tabLst>
                <a:tab pos="571320" algn="l"/>
                <a:tab pos="1485720" algn="l"/>
                <a:tab pos="2400120" algn="l"/>
                <a:tab pos="3314520" algn="l"/>
                <a:tab pos="4228920" algn="l"/>
                <a:tab pos="5143320" algn="l"/>
                <a:tab pos="6057720" algn="l"/>
                <a:tab pos="6972120" algn="l"/>
                <a:tab pos="7886519" algn="l"/>
                <a:tab pos="8800920" algn="l"/>
                <a:tab pos="9715320" algn="l"/>
              </a:tabLst>
              <a:defRPr/>
            </a:pPr>
            <a:r>
              <a:rPr sz="2500" kern="0" dirty="0">
                <a:latin typeface="+mj-lt"/>
              </a:rPr>
              <a:t>generano o peggiorano </a:t>
            </a:r>
            <a:br>
              <a:rPr sz="2500" kern="0" dirty="0">
                <a:latin typeface="+mj-lt"/>
              </a:rPr>
            </a:br>
            <a:r>
              <a:rPr sz="2500" kern="0" dirty="0">
                <a:latin typeface="+mj-lt"/>
              </a:rPr>
              <a:t>i bisogni educativi speciali</a:t>
            </a:r>
          </a:p>
          <a:p>
            <a:pPr marL="342720" indent="-342720" algn="r" defTabSz="914400" fontAlgn="auto">
              <a:spcBef>
                <a:spcPts val="799"/>
              </a:spcBef>
              <a:spcAft>
                <a:spcPts val="0"/>
              </a:spcAft>
              <a:buSzPct val="100000"/>
              <a:buFont typeface="Wingdings" pitchFamily="2"/>
              <a:buChar char=""/>
              <a:tabLst>
                <a:tab pos="571320" algn="l"/>
                <a:tab pos="1485720" algn="l"/>
                <a:tab pos="2400120" algn="l"/>
                <a:tab pos="3314520" algn="l"/>
                <a:tab pos="4228920" algn="l"/>
                <a:tab pos="5143320" algn="l"/>
                <a:tab pos="6057720" algn="l"/>
                <a:tab pos="6972120" algn="l"/>
                <a:tab pos="7886519" algn="l"/>
                <a:tab pos="8800920" algn="l"/>
                <a:tab pos="9715320" algn="l"/>
              </a:tabLst>
              <a:defRPr/>
            </a:pPr>
            <a:endParaRPr kern="0" dirty="0">
              <a:solidFill>
                <a:srgbClr val="E23A0C"/>
              </a:solidFill>
              <a:latin typeface="+mj-lt"/>
            </a:endParaRPr>
          </a:p>
        </p:txBody>
      </p:sp>
      <p:sp>
        <p:nvSpPr>
          <p:cNvPr id="6" name="Segnaposto testo 2"/>
          <p:cNvSpPr txBox="1"/>
          <p:nvPr/>
        </p:nvSpPr>
        <p:spPr>
          <a:xfrm>
            <a:off x="220663" y="295275"/>
            <a:ext cx="4351337" cy="1836738"/>
          </a:xfrm>
          <a:prstGeom prst="rect">
            <a:avLst/>
          </a:prstGeom>
          <a:noFill/>
          <a:ln>
            <a:noFill/>
          </a:ln>
        </p:spPr>
        <p:txBody>
          <a:bodyPr lIns="90000" tIns="46800" rIns="90000" bIns="46800" compatLnSpc="0"/>
          <a:lstStyle/>
          <a:p>
            <a:pPr defTabSz="914400" fontAlgn="auto">
              <a:spcBef>
                <a:spcPts val="799"/>
              </a:spcBef>
              <a:spcAft>
                <a:spcPts val="0"/>
              </a:spcAft>
              <a:tabLst>
                <a:tab pos="571320" algn="l"/>
                <a:tab pos="1485719" algn="l"/>
                <a:tab pos="2400119" algn="l"/>
                <a:tab pos="3314519" algn="l"/>
                <a:tab pos="4228919" algn="l"/>
                <a:tab pos="5143320" algn="l"/>
                <a:tab pos="6057720" algn="l"/>
                <a:tab pos="6972120" algn="l"/>
                <a:tab pos="7886520" algn="l"/>
                <a:tab pos="8800920" algn="l"/>
                <a:tab pos="9715320" algn="l"/>
              </a:tabLst>
              <a:defRPr/>
            </a:pPr>
            <a:r>
              <a:rPr lang="it-IT" sz="2800" kern="0" dirty="0">
                <a:solidFill>
                  <a:srgbClr val="E23A0C"/>
                </a:solidFill>
                <a:latin typeface="+mj-lt"/>
                <a:ea typeface="Lucida Sans Unicode" pitchFamily="2"/>
                <a:cs typeface="Mangal" pitchFamily="2"/>
              </a:rPr>
              <a:t>Consente di superare il disagio di insegnanti e genitori</a:t>
            </a:r>
          </a:p>
        </p:txBody>
      </p:sp>
      <p:sp>
        <p:nvSpPr>
          <p:cNvPr id="7" name="Freccia tridirezionale 10"/>
          <p:cNvSpPr/>
          <p:nvPr/>
        </p:nvSpPr>
        <p:spPr>
          <a:xfrm rot="5400000">
            <a:off x="1963738" y="2220912"/>
            <a:ext cx="2552700" cy="1800225"/>
          </a:xfrm>
          <a:custGeom>
            <a:avLst/>
            <a:gdLst>
              <a:gd name="f0" fmla="val 10800000"/>
              <a:gd name="f1" fmla="val 5400000"/>
              <a:gd name="f2" fmla="val 180"/>
              <a:gd name="f3" fmla="val w"/>
              <a:gd name="f4" fmla="val h"/>
              <a:gd name="f5" fmla="val ss"/>
              <a:gd name="f6" fmla="val 0"/>
              <a:gd name="f7" fmla="val 25000"/>
              <a:gd name="f8" fmla="+- 0 0 0"/>
              <a:gd name="f9" fmla="abs f3"/>
              <a:gd name="f10" fmla="abs f4"/>
              <a:gd name="f11" fmla="abs f5"/>
              <a:gd name="f12" fmla="*/ f8 f0 1"/>
              <a:gd name="f13" fmla="?: f9 f3 1"/>
              <a:gd name="f14" fmla="?: f10 f4 1"/>
              <a:gd name="f15" fmla="?: f11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6 0 f6"/>
              <a:gd name="f29" fmla="+- f25 0 f6"/>
              <a:gd name="f30" fmla="*/ f25 f22 1"/>
              <a:gd name="f31" fmla="*/ f26 f22 1"/>
              <a:gd name="f32" fmla="*/ f29 1 2"/>
              <a:gd name="f33" fmla="min f29 f28"/>
              <a:gd name="f34" fmla="+- f6 f32 0"/>
              <a:gd name="f35" fmla="*/ f33 f7 1"/>
              <a:gd name="f36" fmla="*/ f35 1 100000"/>
              <a:gd name="f37" fmla="*/ f35 1 200000"/>
              <a:gd name="f38" fmla="*/ f35 1 50000"/>
              <a:gd name="f39" fmla="*/ f34 f22 1"/>
              <a:gd name="f40" fmla="+- f34 0 f36"/>
              <a:gd name="f41" fmla="+- f34 f36 0"/>
              <a:gd name="f42" fmla="+- f34 0 f37"/>
              <a:gd name="f43" fmla="+- f34 f37 0"/>
              <a:gd name="f44" fmla="+- f25 0 f36"/>
              <a:gd name="f45" fmla="+- f26 0 f38"/>
              <a:gd name="f46" fmla="+- f26 0 f36"/>
              <a:gd name="f47" fmla="+- f25 0 f37"/>
              <a:gd name="f48" fmla="*/ f37 f22 1"/>
              <a:gd name="f49" fmla="*/ f36 f22 1"/>
              <a:gd name="f50" fmla="+- f46 0 f37"/>
              <a:gd name="f51" fmla="+- f46 f37 0"/>
              <a:gd name="f52" fmla="*/ f47 f22 1"/>
              <a:gd name="f53" fmla="*/ f46 f22 1"/>
              <a:gd name="f54" fmla="*/ f45 f22 1"/>
              <a:gd name="f55" fmla="*/ f42 f22 1"/>
              <a:gd name="f56" fmla="*/ f40 f22 1"/>
              <a:gd name="f57" fmla="*/ f41 f22 1"/>
              <a:gd name="f58" fmla="*/ f43 f22 1"/>
              <a:gd name="f59" fmla="*/ f44 f22 1"/>
              <a:gd name="f60" fmla="*/ f50 f22 1"/>
              <a:gd name="f61" fmla="*/ f51 f22 1"/>
            </a:gdLst>
            <a:ahLst/>
            <a:cxnLst>
              <a:cxn ang="3cd4">
                <a:pos x="hc" y="t"/>
              </a:cxn>
              <a:cxn ang="0">
                <a:pos x="r" y="vc"/>
              </a:cxn>
              <a:cxn ang="cd4">
                <a:pos x="hc" y="b"/>
              </a:cxn>
              <a:cxn ang="cd2">
                <a:pos x="l" y="vc"/>
              </a:cxn>
              <a:cxn ang="f21">
                <a:pos x="f27" y="f53"/>
              </a:cxn>
              <a:cxn ang="f21">
                <a:pos x="f39" y="f61"/>
              </a:cxn>
              <a:cxn ang="f21">
                <a:pos x="f30" y="f53"/>
              </a:cxn>
            </a:cxnLst>
            <a:rect l="f48" t="f60" r="f52" b="f61"/>
            <a:pathLst>
              <a:path>
                <a:moveTo>
                  <a:pt x="f27" y="f53"/>
                </a:moveTo>
                <a:lnTo>
                  <a:pt x="f49" y="f54"/>
                </a:lnTo>
                <a:lnTo>
                  <a:pt x="f49" y="f60"/>
                </a:lnTo>
                <a:lnTo>
                  <a:pt x="f55" y="f60"/>
                </a:lnTo>
                <a:lnTo>
                  <a:pt x="f55" y="f49"/>
                </a:lnTo>
                <a:lnTo>
                  <a:pt x="f56" y="f49"/>
                </a:lnTo>
                <a:lnTo>
                  <a:pt x="f39" y="f27"/>
                </a:lnTo>
                <a:lnTo>
                  <a:pt x="f57" y="f49"/>
                </a:lnTo>
                <a:lnTo>
                  <a:pt x="f58" y="f49"/>
                </a:lnTo>
                <a:lnTo>
                  <a:pt x="f58" y="f60"/>
                </a:lnTo>
                <a:lnTo>
                  <a:pt x="f59" y="f60"/>
                </a:lnTo>
                <a:lnTo>
                  <a:pt x="f59" y="f54"/>
                </a:lnTo>
                <a:lnTo>
                  <a:pt x="f30" y="f53"/>
                </a:lnTo>
                <a:lnTo>
                  <a:pt x="f59" y="f31"/>
                </a:lnTo>
                <a:lnTo>
                  <a:pt x="f59" y="f61"/>
                </a:lnTo>
                <a:lnTo>
                  <a:pt x="f49" y="f61"/>
                </a:lnTo>
                <a:lnTo>
                  <a:pt x="f49" y="f31"/>
                </a:lnTo>
                <a:close/>
              </a:path>
            </a:pathLst>
          </a:custGeom>
          <a:gradFill>
            <a:gsLst>
              <a:gs pos="0">
                <a:srgbClr val="CB6C1D"/>
              </a:gs>
              <a:gs pos="100000">
                <a:srgbClr val="FF8F2A"/>
              </a:gs>
            </a:gsLst>
            <a:lin ang="16200000"/>
          </a:gradFill>
          <a:ln w="9360">
            <a:solidFill>
              <a:srgbClr val="F69240"/>
            </a:solidFill>
            <a:prstDash val="solid"/>
          </a:ln>
          <a:effectLst>
            <a:outerShdw dist="23040" dir="5400000" algn="tl">
              <a:srgbClr val="000000">
                <a:alpha val="35000"/>
              </a:srgbClr>
            </a:outerShdw>
          </a:effectLst>
        </p:spPr>
        <p:txBody>
          <a:bodyPr anchor="ctr" anchorCtr="1" compatLnSpc="0"/>
          <a:lstStyle/>
          <a:p>
            <a:pPr algn="ctr" defTabSz="914400" fontAlgn="auto">
              <a:spcBef>
                <a:spcPts val="0"/>
              </a:spcBef>
              <a:spcAft>
                <a:spcPts val="0"/>
              </a:spcAft>
              <a:defRPr/>
            </a:pPr>
            <a:endParaRPr lang="it-IT" dirty="0">
              <a:solidFill>
                <a:schemeClr val="accent6">
                  <a:lumMod val="75000"/>
                </a:schemeClr>
              </a:solidFill>
              <a:latin typeface="+mj-lt"/>
              <a:ea typeface="Lucida Sans Unicode" pitchFamily="2"/>
              <a:cs typeface="Mangal" pitchFamily="2"/>
            </a:endParaRPr>
          </a:p>
        </p:txBody>
      </p:sp>
      <p:sp>
        <p:nvSpPr>
          <p:cNvPr id="8" name="Freccia tridirezionale 10"/>
          <p:cNvSpPr/>
          <p:nvPr/>
        </p:nvSpPr>
        <p:spPr>
          <a:xfrm rot="5400000">
            <a:off x="1963738" y="2220913"/>
            <a:ext cx="2552700" cy="1800225"/>
          </a:xfrm>
          <a:custGeom>
            <a:avLst/>
            <a:gdLst>
              <a:gd name="f0" fmla="val 10800000"/>
              <a:gd name="f1" fmla="val 5400000"/>
              <a:gd name="f2" fmla="val 180"/>
              <a:gd name="f3" fmla="val w"/>
              <a:gd name="f4" fmla="val h"/>
              <a:gd name="f5" fmla="val ss"/>
              <a:gd name="f6" fmla="val 0"/>
              <a:gd name="f7" fmla="val 25000"/>
              <a:gd name="f8" fmla="+- 0 0 0"/>
              <a:gd name="f9" fmla="abs f3"/>
              <a:gd name="f10" fmla="abs f4"/>
              <a:gd name="f11" fmla="abs f5"/>
              <a:gd name="f12" fmla="*/ f8 f0 1"/>
              <a:gd name="f13" fmla="?: f9 f3 1"/>
              <a:gd name="f14" fmla="?: f10 f4 1"/>
              <a:gd name="f15" fmla="?: f11 f5 1"/>
              <a:gd name="f16" fmla="*/ f12 1 f2"/>
              <a:gd name="f17" fmla="*/ f13 1 21600"/>
              <a:gd name="f18" fmla="*/ f14 1 21600"/>
              <a:gd name="f19" fmla="*/ 21600 f13 1"/>
              <a:gd name="f20" fmla="*/ 21600 f14 1"/>
              <a:gd name="f21" fmla="+- f16 0 f1"/>
              <a:gd name="f22" fmla="min f18 f17"/>
              <a:gd name="f23" fmla="*/ f19 1 f15"/>
              <a:gd name="f24" fmla="*/ f20 1 f15"/>
              <a:gd name="f25" fmla="val f23"/>
              <a:gd name="f26" fmla="val f24"/>
              <a:gd name="f27" fmla="*/ f6 f22 1"/>
              <a:gd name="f28" fmla="+- f26 0 f6"/>
              <a:gd name="f29" fmla="+- f25 0 f6"/>
              <a:gd name="f30" fmla="*/ f25 f22 1"/>
              <a:gd name="f31" fmla="*/ f26 f22 1"/>
              <a:gd name="f32" fmla="*/ f29 1 2"/>
              <a:gd name="f33" fmla="min f29 f28"/>
              <a:gd name="f34" fmla="+- f6 f32 0"/>
              <a:gd name="f35" fmla="*/ f33 f7 1"/>
              <a:gd name="f36" fmla="*/ f35 1 100000"/>
              <a:gd name="f37" fmla="*/ f35 1 200000"/>
              <a:gd name="f38" fmla="*/ f35 1 50000"/>
              <a:gd name="f39" fmla="*/ f34 f22 1"/>
              <a:gd name="f40" fmla="+- f34 0 f36"/>
              <a:gd name="f41" fmla="+- f34 f36 0"/>
              <a:gd name="f42" fmla="+- f34 0 f37"/>
              <a:gd name="f43" fmla="+- f34 f37 0"/>
              <a:gd name="f44" fmla="+- f25 0 f36"/>
              <a:gd name="f45" fmla="+- f26 0 f38"/>
              <a:gd name="f46" fmla="+- f26 0 f36"/>
              <a:gd name="f47" fmla="+- f25 0 f37"/>
              <a:gd name="f48" fmla="*/ f37 f22 1"/>
              <a:gd name="f49" fmla="*/ f36 f22 1"/>
              <a:gd name="f50" fmla="+- f46 0 f37"/>
              <a:gd name="f51" fmla="+- f46 f37 0"/>
              <a:gd name="f52" fmla="*/ f47 f22 1"/>
              <a:gd name="f53" fmla="*/ f46 f22 1"/>
              <a:gd name="f54" fmla="*/ f45 f22 1"/>
              <a:gd name="f55" fmla="*/ f42 f22 1"/>
              <a:gd name="f56" fmla="*/ f40 f22 1"/>
              <a:gd name="f57" fmla="*/ f41 f22 1"/>
              <a:gd name="f58" fmla="*/ f43 f22 1"/>
              <a:gd name="f59" fmla="*/ f44 f22 1"/>
              <a:gd name="f60" fmla="*/ f50 f22 1"/>
              <a:gd name="f61" fmla="*/ f51 f22 1"/>
            </a:gdLst>
            <a:ahLst/>
            <a:cxnLst>
              <a:cxn ang="3cd4">
                <a:pos x="hc" y="t"/>
              </a:cxn>
              <a:cxn ang="0">
                <a:pos x="r" y="vc"/>
              </a:cxn>
              <a:cxn ang="cd4">
                <a:pos x="hc" y="b"/>
              </a:cxn>
              <a:cxn ang="cd2">
                <a:pos x="l" y="vc"/>
              </a:cxn>
              <a:cxn ang="f21">
                <a:pos x="f27" y="f53"/>
              </a:cxn>
              <a:cxn ang="f21">
                <a:pos x="f39" y="f61"/>
              </a:cxn>
              <a:cxn ang="f21">
                <a:pos x="f30" y="f53"/>
              </a:cxn>
            </a:cxnLst>
            <a:rect l="f48" t="f60" r="f52" b="f61"/>
            <a:pathLst>
              <a:path>
                <a:moveTo>
                  <a:pt x="f27" y="f53"/>
                </a:moveTo>
                <a:lnTo>
                  <a:pt x="f49" y="f54"/>
                </a:lnTo>
                <a:lnTo>
                  <a:pt x="f49" y="f60"/>
                </a:lnTo>
                <a:lnTo>
                  <a:pt x="f55" y="f60"/>
                </a:lnTo>
                <a:lnTo>
                  <a:pt x="f55" y="f49"/>
                </a:lnTo>
                <a:lnTo>
                  <a:pt x="f56" y="f49"/>
                </a:lnTo>
                <a:lnTo>
                  <a:pt x="f39" y="f27"/>
                </a:lnTo>
                <a:lnTo>
                  <a:pt x="f57" y="f49"/>
                </a:lnTo>
                <a:lnTo>
                  <a:pt x="f58" y="f49"/>
                </a:lnTo>
                <a:lnTo>
                  <a:pt x="f58" y="f60"/>
                </a:lnTo>
                <a:lnTo>
                  <a:pt x="f59" y="f60"/>
                </a:lnTo>
                <a:lnTo>
                  <a:pt x="f59" y="f54"/>
                </a:lnTo>
                <a:lnTo>
                  <a:pt x="f30" y="f53"/>
                </a:lnTo>
                <a:lnTo>
                  <a:pt x="f59" y="f31"/>
                </a:lnTo>
                <a:lnTo>
                  <a:pt x="f59" y="f61"/>
                </a:lnTo>
                <a:lnTo>
                  <a:pt x="f49" y="f61"/>
                </a:lnTo>
                <a:lnTo>
                  <a:pt x="f49" y="f31"/>
                </a:lnTo>
                <a:close/>
              </a:path>
            </a:pathLst>
          </a:custGeom>
          <a:gradFill>
            <a:gsLst>
              <a:gs pos="0">
                <a:srgbClr val="CB6C1D"/>
              </a:gs>
              <a:gs pos="100000">
                <a:srgbClr val="FF8F2A"/>
              </a:gs>
            </a:gsLst>
            <a:lin ang="16200000"/>
          </a:gradFill>
          <a:ln w="9360">
            <a:solidFill>
              <a:srgbClr val="F69240"/>
            </a:solidFill>
            <a:prstDash val="solid"/>
          </a:ln>
          <a:effectLst>
            <a:outerShdw dist="23040" dir="5400000" algn="tl">
              <a:srgbClr val="000000">
                <a:alpha val="35000"/>
              </a:srgbClr>
            </a:outerShdw>
          </a:effectLst>
        </p:spPr>
        <p:txBody>
          <a:bodyPr anchor="ctr" anchorCtr="1" compatLnSpc="0"/>
          <a:lstStyle/>
          <a:p>
            <a:pPr algn="ctr" defTabSz="914400" fontAlgn="auto">
              <a:spcBef>
                <a:spcPts val="0"/>
              </a:spcBef>
              <a:spcAft>
                <a:spcPts val="0"/>
              </a:spcAft>
              <a:defRPr/>
            </a:pPr>
            <a:endParaRPr lang="it-IT" dirty="0">
              <a:solidFill>
                <a:schemeClr val="accent6">
                  <a:lumMod val="75000"/>
                </a:schemeClr>
              </a:solidFill>
              <a:latin typeface="+mj-lt"/>
              <a:ea typeface="Lucida Sans Unicode" pitchFamily="2"/>
              <a:cs typeface="Mangal" pitchFamily="2"/>
            </a:endParaRPr>
          </a:p>
        </p:txBody>
      </p:sp>
    </p:spTree>
    <p:extLst>
      <p:ext uri="{BB962C8B-B14F-4D97-AF65-F5344CB8AC3E}">
        <p14:creationId xmlns:p14="http://schemas.microsoft.com/office/powerpoint/2010/main" val="2969482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87624" y="5877272"/>
            <a:ext cx="7118176" cy="576064"/>
          </a:xfrm>
        </p:spPr>
        <p:txBody>
          <a:bodyPr/>
          <a:lstStyle/>
          <a:p>
            <a:pPr algn="l"/>
            <a:r>
              <a:rPr lang="it-IT" sz="2400" dirty="0"/>
              <a:t>Quale sostegno nella scuola inclusiva?</a:t>
            </a:r>
          </a:p>
        </p:txBody>
      </p:sp>
      <p:sp>
        <p:nvSpPr>
          <p:cNvPr id="3" name="Segnaposto contenuto 2"/>
          <p:cNvSpPr>
            <a:spLocks noGrp="1"/>
          </p:cNvSpPr>
          <p:nvPr>
            <p:ph sz="quarter" idx="13"/>
          </p:nvPr>
        </p:nvSpPr>
        <p:spPr>
          <a:xfrm>
            <a:off x="611560" y="188640"/>
            <a:ext cx="7920880" cy="5328592"/>
          </a:xfrm>
        </p:spPr>
        <p:txBody>
          <a:bodyPr>
            <a:normAutofit/>
          </a:bodyPr>
          <a:lstStyle/>
          <a:p>
            <a:pPr marL="45720" indent="0">
              <a:buNone/>
            </a:pPr>
            <a:endParaRPr lang="it-IT" sz="2400" dirty="0"/>
          </a:p>
          <a:p>
            <a:pPr marL="0" indent="0">
              <a:buNone/>
            </a:pPr>
            <a:r>
              <a:rPr lang="it-IT" sz="2400" dirty="0"/>
              <a:t>La prospettiva inclusiva impone un intervento di sostegno ai processi di apprendimento sia livello di gruppo-classe, in quanto esteso a tutti gli alunni che richiedono attenzioni e cure educative speciali, sia a livello di team docenti di classe, in quanto direttamente coinvolti nelle pratiche didattiche e organizzative inclusive.</a:t>
            </a:r>
          </a:p>
          <a:p>
            <a:pPr marL="0" indent="0">
              <a:buNone/>
            </a:pPr>
            <a:endParaRPr lang="it-IT" sz="2400" dirty="0"/>
          </a:p>
          <a:p>
            <a:pPr marL="0" indent="0">
              <a:buNone/>
            </a:pPr>
            <a:r>
              <a:rPr lang="it-IT" sz="2400" dirty="0"/>
              <a:t>La prospettiva inclusiva pone al centro le differenze; queste non vengono soltanto accolte ma vengono stimolate, valorizzate e utilizzate nelle attività e interazioni quotidiane per lavorare insieme e crescere come singoli e come gruppi organizzati</a:t>
            </a:r>
          </a:p>
          <a:p>
            <a:pPr marL="0" indent="0">
              <a:buNone/>
            </a:pPr>
            <a:r>
              <a:rPr lang="it-IT" sz="2400" dirty="0"/>
              <a:t>(AA.VV., </a:t>
            </a:r>
            <a:r>
              <a:rPr lang="it-IT" sz="2400" dirty="0" err="1"/>
              <a:t>Bes</a:t>
            </a:r>
            <a:r>
              <a:rPr lang="it-IT" sz="2400" dirty="0"/>
              <a:t> a scuola, </a:t>
            </a:r>
            <a:r>
              <a:rPr lang="it-IT" sz="2400" dirty="0" err="1"/>
              <a:t>Erickson</a:t>
            </a:r>
            <a:r>
              <a:rPr lang="it-IT" sz="2400" dirty="0"/>
              <a:t>, 2015).</a:t>
            </a:r>
          </a:p>
          <a:p>
            <a:pPr marL="45720" indent="0">
              <a:buNone/>
            </a:pPr>
            <a:endParaRPr lang="it-IT" sz="2400" dirty="0"/>
          </a:p>
          <a:p>
            <a:pPr marL="45720" indent="0">
              <a:buNone/>
            </a:pPr>
            <a:endParaRPr lang="it-IT" sz="2400" dirty="0"/>
          </a:p>
          <a:p>
            <a:pPr marL="45720" indent="0">
              <a:buNone/>
            </a:pPr>
            <a:endParaRPr lang="it-IT" sz="2400" dirty="0"/>
          </a:p>
        </p:txBody>
      </p:sp>
    </p:spTree>
    <p:extLst>
      <p:ext uri="{BB962C8B-B14F-4D97-AF65-F5344CB8AC3E}">
        <p14:creationId xmlns:p14="http://schemas.microsoft.com/office/powerpoint/2010/main" val="3321137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07704" y="5661248"/>
            <a:ext cx="6512511" cy="792088"/>
          </a:xfrm>
        </p:spPr>
        <p:txBody>
          <a:bodyPr/>
          <a:lstStyle/>
          <a:p>
            <a:pPr algn="l"/>
            <a:r>
              <a:rPr lang="it-IT" sz="2400" dirty="0"/>
              <a:t>Una scuola in movimento</a:t>
            </a:r>
          </a:p>
        </p:txBody>
      </p:sp>
      <p:sp>
        <p:nvSpPr>
          <p:cNvPr id="3" name="Segnaposto contenuto 2"/>
          <p:cNvSpPr>
            <a:spLocks noGrp="1"/>
          </p:cNvSpPr>
          <p:nvPr>
            <p:ph sz="quarter" idx="13"/>
          </p:nvPr>
        </p:nvSpPr>
        <p:spPr>
          <a:xfrm>
            <a:off x="251520" y="188640"/>
            <a:ext cx="8568952" cy="5472608"/>
          </a:xfrm>
        </p:spPr>
        <p:txBody>
          <a:bodyPr>
            <a:normAutofit/>
          </a:bodyPr>
          <a:lstStyle/>
          <a:p>
            <a:pPr marL="45720" indent="0" algn="just">
              <a:buNone/>
            </a:pPr>
            <a:r>
              <a:rPr lang="it-IT" sz="2400" dirty="0"/>
              <a:t>Inclusione implica il cambiamento, è un percorso verso la crescita illimitata degli apprendimenti e la partecipazione di tutti gli alunni, un ideale di scuola cui le scuole possono aspirare.</a:t>
            </a:r>
          </a:p>
          <a:p>
            <a:pPr marL="45720" indent="0" algn="just">
              <a:buNone/>
            </a:pPr>
            <a:r>
              <a:rPr lang="it-IT" sz="2400" dirty="0"/>
              <a:t>L’inclusione comincia a realizzarsi nel momento in cui ha inizio il processo per la crescita della partecipazione.</a:t>
            </a:r>
          </a:p>
          <a:p>
            <a:pPr marL="45720" indent="0" algn="just">
              <a:buNone/>
            </a:pPr>
            <a:r>
              <a:rPr lang="it-IT" sz="2400" dirty="0"/>
              <a:t>Una scuola inclusiva è una scuola in movimento.</a:t>
            </a:r>
          </a:p>
          <a:p>
            <a:pPr marL="45720" indent="0" algn="just">
              <a:buNone/>
            </a:pPr>
            <a:r>
              <a:rPr lang="it-IT" sz="2400" dirty="0"/>
              <a:t>Lavorare per l’inclusione significa mettersi in movimento, attrezzarsi per consentire a tutti  di partecipare ai percorsi di apprendimento</a:t>
            </a:r>
          </a:p>
          <a:p>
            <a:pPr marL="45720" indent="0" algn="just">
              <a:buNone/>
            </a:pPr>
            <a:r>
              <a:rPr lang="it-IT" sz="2400" dirty="0"/>
              <a:t>Attrezzarsi per farli funzionare (metafora dell’artigiano di Don Milani) </a:t>
            </a:r>
          </a:p>
          <a:p>
            <a:pPr marL="45720" indent="0" algn="just">
              <a:buNone/>
            </a:pPr>
            <a:r>
              <a:rPr lang="it-IT" sz="2400" dirty="0"/>
              <a:t>L’artigiano rappresenta l’insegnante che non si rassegna, che non abbassa le aspettative e le attese rispetto alle possibilità di ognuno</a:t>
            </a:r>
          </a:p>
          <a:p>
            <a:pPr marL="45720" indent="0" algn="just">
              <a:buNone/>
            </a:pPr>
            <a:endParaRPr lang="it-IT" sz="2400" dirty="0"/>
          </a:p>
        </p:txBody>
      </p:sp>
    </p:spTree>
    <p:extLst>
      <p:ext uri="{BB962C8B-B14F-4D97-AF65-F5344CB8AC3E}">
        <p14:creationId xmlns:p14="http://schemas.microsoft.com/office/powerpoint/2010/main" val="608407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a:xfrm>
            <a:off x="474460" y="492383"/>
            <a:ext cx="8195080" cy="2936617"/>
          </a:xfrm>
        </p:spPr>
        <p:txBody>
          <a:bodyPr/>
          <a:lstStyle/>
          <a:p>
            <a:pPr marL="182880" indent="0">
              <a:buNone/>
            </a:pPr>
            <a:r>
              <a:rPr lang="it-IT" sz="2400" dirty="0"/>
              <a:t>«Un valoroso guerriero masai incontra un uccellino capovolto. All’inizio lo crede morto, poi gli chiede perché stia in quella posizione. L’uccellino risponde: “Ho sentito dire che il cielo sta per cadere e io mi sto preparando per sostenerlo!”. Il guerriero masai si butta per terra a ridere: “Come puoi sperare di sostenerlo tu con quelle zampette che sembrano degli stecchetti di paglia?”. Il passerotto non cambia posizione, ma risponde: “Io faccio del mio meglio, e tu cosa fai?”».</a:t>
            </a:r>
            <a:endParaRPr lang="it-IT" sz="2400" dirty="0">
              <a:solidFill>
                <a:schemeClr val="tx1"/>
              </a:solidFill>
            </a:endParaRPr>
          </a:p>
        </p:txBody>
      </p:sp>
      <p:sp>
        <p:nvSpPr>
          <p:cNvPr id="7" name="Sottotitolo 6"/>
          <p:cNvSpPr>
            <a:spLocks noGrp="1"/>
          </p:cNvSpPr>
          <p:nvPr>
            <p:ph type="subTitle" idx="1"/>
          </p:nvPr>
        </p:nvSpPr>
        <p:spPr>
          <a:xfrm>
            <a:off x="1473795" y="6021288"/>
            <a:ext cx="5637010" cy="504056"/>
          </a:xfrm>
        </p:spPr>
        <p:txBody>
          <a:bodyPr>
            <a:normAutofit/>
          </a:bodyPr>
          <a:lstStyle/>
          <a:p>
            <a:pPr algn="ctr"/>
            <a:r>
              <a:rPr lang="it-IT" b="1" dirty="0"/>
              <a:t>Definire l’inclusione</a:t>
            </a: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4077072"/>
            <a:ext cx="3288382" cy="1905000"/>
          </a:xfrm>
          <a:prstGeom prst="rect">
            <a:avLst/>
          </a:prstGeom>
        </p:spPr>
      </p:pic>
    </p:spTree>
    <p:extLst>
      <p:ext uri="{BB962C8B-B14F-4D97-AF65-F5344CB8AC3E}">
        <p14:creationId xmlns:p14="http://schemas.microsoft.com/office/powerpoint/2010/main" val="1487614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63688" y="5589240"/>
            <a:ext cx="6512511" cy="864096"/>
          </a:xfrm>
        </p:spPr>
        <p:txBody>
          <a:bodyPr/>
          <a:lstStyle/>
          <a:p>
            <a:pPr algn="l"/>
            <a:r>
              <a:rPr lang="it-IT" sz="2400" dirty="0"/>
              <a:t>Il docente mobilita risorse</a:t>
            </a:r>
          </a:p>
        </p:txBody>
      </p:sp>
      <p:sp>
        <p:nvSpPr>
          <p:cNvPr id="3" name="Segnaposto contenuto 2"/>
          <p:cNvSpPr>
            <a:spLocks noGrp="1"/>
          </p:cNvSpPr>
          <p:nvPr>
            <p:ph sz="quarter" idx="13"/>
          </p:nvPr>
        </p:nvSpPr>
        <p:spPr>
          <a:xfrm>
            <a:off x="215008" y="188640"/>
            <a:ext cx="8677472" cy="4680520"/>
          </a:xfrm>
        </p:spPr>
        <p:txBody>
          <a:bodyPr>
            <a:normAutofit/>
          </a:bodyPr>
          <a:lstStyle/>
          <a:p>
            <a:pPr marL="45720" indent="0">
              <a:buNone/>
            </a:pPr>
            <a:r>
              <a:rPr lang="it-IT" sz="2400" dirty="0"/>
              <a:t>L’approccio inclusivo rimanda al profilo di un docente inclusivo</a:t>
            </a:r>
          </a:p>
          <a:p>
            <a:pPr marL="45720" indent="0">
              <a:buNone/>
            </a:pPr>
            <a:r>
              <a:rPr lang="it-IT" sz="2400" dirty="0"/>
              <a:t>che crede nelle possibilità di miglioramento di tutti i suoi alunni.</a:t>
            </a:r>
          </a:p>
          <a:p>
            <a:pPr marL="45720" indent="0">
              <a:buNone/>
            </a:pPr>
            <a:endParaRPr lang="it-IT" sz="2400" dirty="0"/>
          </a:p>
          <a:p>
            <a:pPr marL="45720" indent="0">
              <a:buNone/>
            </a:pPr>
            <a:r>
              <a:rPr lang="it-IT" sz="2400" dirty="0"/>
              <a:t>La presenza in classe di alunni con Bisogni Educativi Speciali richiede la mobilitazione di risorse metodologiche efficaci, la ricerca e la mediazione di modelli e  buone pratiche, di percorsi di ricerca educativa, di sperimentazione metodologica, di strategie didattiche.</a:t>
            </a:r>
          </a:p>
          <a:p>
            <a:pPr marL="45720" indent="0">
              <a:buNone/>
            </a:pPr>
            <a:endParaRPr lang="it-IT" sz="2400" dirty="0"/>
          </a:p>
          <a:p>
            <a:pPr marL="45720" indent="0">
              <a:buNone/>
            </a:pPr>
            <a:r>
              <a:rPr lang="it-IT" sz="2400" dirty="0"/>
              <a:t>L’Agenzia Europea per lo Sviluppo dell’Istruzione degli Alunni ha delineato il «Profilo dei Docenti Inclusivi»</a:t>
            </a:r>
          </a:p>
          <a:p>
            <a:pPr marL="45720" indent="0">
              <a:buNone/>
            </a:pPr>
            <a:endParaRPr lang="it-IT" sz="2400" dirty="0"/>
          </a:p>
          <a:p>
            <a:pPr marL="45720" indent="0">
              <a:buNone/>
            </a:pPr>
            <a:endParaRPr lang="it-IT" sz="2400" dirty="0"/>
          </a:p>
          <a:p>
            <a:pPr marL="45720" indent="0">
              <a:buNone/>
            </a:pPr>
            <a:endParaRPr lang="it-IT" sz="2400" dirty="0"/>
          </a:p>
          <a:p>
            <a:pPr marL="45720" indent="0">
              <a:buNone/>
            </a:pPr>
            <a:endParaRPr lang="it-IT" sz="2400" dirty="0"/>
          </a:p>
          <a:p>
            <a:pPr marL="45720" indent="0">
              <a:buNone/>
            </a:pPr>
            <a:endParaRPr lang="it-IT" sz="2400" dirty="0"/>
          </a:p>
        </p:txBody>
      </p:sp>
    </p:spTree>
    <p:extLst>
      <p:ext uri="{BB962C8B-B14F-4D97-AF65-F5344CB8AC3E}">
        <p14:creationId xmlns:p14="http://schemas.microsoft.com/office/powerpoint/2010/main" val="2847282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5805264"/>
            <a:ext cx="6512511" cy="718016"/>
          </a:xfrm>
        </p:spPr>
        <p:txBody>
          <a:bodyPr/>
          <a:lstStyle/>
          <a:p>
            <a:pPr marL="0" indent="0" algn="ctr">
              <a:buNone/>
            </a:pPr>
            <a:r>
              <a:rPr lang="it-IT" sz="2400" dirty="0"/>
              <a:t>Profilo  «Docente Inclusivo»</a:t>
            </a:r>
          </a:p>
        </p:txBody>
      </p:sp>
      <p:sp>
        <p:nvSpPr>
          <p:cNvPr id="3" name="Segnaposto contenuto 2"/>
          <p:cNvSpPr>
            <a:spLocks noGrp="1"/>
          </p:cNvSpPr>
          <p:nvPr>
            <p:ph sz="quarter" idx="13"/>
          </p:nvPr>
        </p:nvSpPr>
        <p:spPr>
          <a:xfrm>
            <a:off x="179512" y="188640"/>
            <a:ext cx="8784976" cy="4680520"/>
          </a:xfrm>
        </p:spPr>
        <p:txBody>
          <a:bodyPr>
            <a:normAutofit/>
          </a:bodyPr>
          <a:lstStyle/>
          <a:p>
            <a:pPr marL="45720" indent="0">
              <a:buNone/>
            </a:pPr>
            <a:r>
              <a:rPr lang="it-IT" sz="2400" dirty="0"/>
              <a:t>Valori e aree di competenza del docente inclusivo</a:t>
            </a:r>
          </a:p>
          <a:p>
            <a:endParaRPr lang="it-IT" sz="2400" dirty="0"/>
          </a:p>
          <a:p>
            <a:r>
              <a:rPr lang="it-IT" sz="2400" dirty="0"/>
              <a:t>Valorizzazione della diversità dell’alunno come ricchezza e risorsa</a:t>
            </a:r>
          </a:p>
          <a:p>
            <a:r>
              <a:rPr lang="it-IT" sz="2400" dirty="0"/>
              <a:t>Sostegno agli alunni attraverso una mediazione didattica forte e dietro la spinta dell’aspettativa positiva al successo che richiede competenze metodologico-didattiche efficaci nella promozione di apprendimenti di tipo cognitivo-disciplinare, emotivo, sociale</a:t>
            </a:r>
          </a:p>
          <a:p>
            <a:r>
              <a:rPr lang="it-IT" sz="2400" dirty="0"/>
              <a:t>Il lavoro collaborativo, condizione necessaria per il successo dell’intervento inclusivo (famiglie, esperti...)</a:t>
            </a:r>
          </a:p>
          <a:p>
            <a:r>
              <a:rPr lang="it-IT" sz="2400" dirty="0"/>
              <a:t>Lo sviluppo e l’aggiornamento professionale</a:t>
            </a:r>
          </a:p>
        </p:txBody>
      </p:sp>
    </p:spTree>
    <p:extLst>
      <p:ext uri="{BB962C8B-B14F-4D97-AF65-F5344CB8AC3E}">
        <p14:creationId xmlns:p14="http://schemas.microsoft.com/office/powerpoint/2010/main" val="3472137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91680" y="5805264"/>
            <a:ext cx="6512511" cy="504056"/>
          </a:xfrm>
        </p:spPr>
        <p:txBody>
          <a:bodyPr/>
          <a:lstStyle/>
          <a:p>
            <a:pPr algn="l"/>
            <a:r>
              <a:rPr lang="it-IT" sz="2400" dirty="0"/>
              <a:t>La scuola-comunità di cura educativa</a:t>
            </a:r>
          </a:p>
        </p:txBody>
      </p:sp>
      <p:sp>
        <p:nvSpPr>
          <p:cNvPr id="3" name="Segnaposto contenuto 2"/>
          <p:cNvSpPr>
            <a:spLocks noGrp="1"/>
          </p:cNvSpPr>
          <p:nvPr>
            <p:ph sz="quarter" idx="13"/>
          </p:nvPr>
        </p:nvSpPr>
        <p:spPr>
          <a:xfrm>
            <a:off x="467544" y="116632"/>
            <a:ext cx="8352928" cy="5688632"/>
          </a:xfrm>
        </p:spPr>
        <p:txBody>
          <a:bodyPr>
            <a:noAutofit/>
          </a:bodyPr>
          <a:lstStyle/>
          <a:p>
            <a:pPr marL="45720" indent="0">
              <a:buNone/>
            </a:pPr>
            <a:r>
              <a:rPr lang="it-IT" sz="2400" dirty="0"/>
              <a:t>Dall’Index</a:t>
            </a:r>
          </a:p>
          <a:p>
            <a:pPr marL="45720" indent="0">
              <a:buNone/>
            </a:pPr>
            <a:r>
              <a:rPr lang="it-IT" sz="2400" dirty="0"/>
              <a:t>«Inclusione significa costruire comunità in senso più ampio: le scuole</a:t>
            </a:r>
          </a:p>
          <a:p>
            <a:pPr marL="45720" indent="0">
              <a:buNone/>
            </a:pPr>
            <a:r>
              <a:rPr lang="it-IT" sz="2400" dirty="0"/>
              <a:t>possono collaborare con altri soggetti presenti sul territorio e con le differenti comunità, al fine di accrescere le opportunità educative e la qualità delle relazioni sociali nel contesto locale»</a:t>
            </a:r>
          </a:p>
          <a:p>
            <a:pPr marL="45720" indent="0">
              <a:buNone/>
            </a:pPr>
            <a:r>
              <a:rPr lang="it-IT" sz="2400" dirty="0"/>
              <a:t>Ruolo strategico della scuola considerata baricentro pedagogico nelle relazioni  con gli altri soggetti del territorio</a:t>
            </a:r>
          </a:p>
          <a:p>
            <a:pPr marL="45720" indent="0">
              <a:buNone/>
            </a:pPr>
            <a:r>
              <a:rPr lang="it-IT" sz="2400" dirty="0"/>
              <a:t>La costruzione di una comunità scolastica inclusiva richiede apertura, coinvolgimento  e partecipazione di famiglie, enti locali e altre agenzie presenti sul territorio</a:t>
            </a:r>
          </a:p>
          <a:p>
            <a:pPr marL="45720" indent="0">
              <a:buNone/>
            </a:pPr>
            <a:r>
              <a:rPr lang="it-IT" sz="2400" dirty="0"/>
              <a:t>Costruire alleanze educative che si traducono in patti, intese, accordi</a:t>
            </a:r>
          </a:p>
          <a:p>
            <a:pPr marL="45720" indent="0">
              <a:buNone/>
            </a:pPr>
            <a:r>
              <a:rPr lang="it-IT" sz="2400" dirty="0"/>
              <a:t>La promozione di culture inclusive si svolge dentro e fuori dalla scuola</a:t>
            </a:r>
          </a:p>
          <a:p>
            <a:pPr marL="45720" indent="0">
              <a:buNone/>
            </a:pPr>
            <a:endParaRPr lang="it-IT" sz="2400" dirty="0"/>
          </a:p>
          <a:p>
            <a:pPr marL="45720" indent="0">
              <a:buNone/>
            </a:pPr>
            <a:endParaRPr lang="it-IT" sz="2400" dirty="0"/>
          </a:p>
        </p:txBody>
      </p:sp>
    </p:spTree>
    <p:extLst>
      <p:ext uri="{BB962C8B-B14F-4D97-AF65-F5344CB8AC3E}">
        <p14:creationId xmlns:p14="http://schemas.microsoft.com/office/powerpoint/2010/main" val="1084554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3289" y="6093296"/>
            <a:ext cx="6512511" cy="576064"/>
          </a:xfrm>
        </p:spPr>
        <p:txBody>
          <a:bodyPr/>
          <a:lstStyle/>
          <a:p>
            <a:pPr algn="l"/>
            <a:r>
              <a:rPr lang="it-IT" sz="2400" dirty="0"/>
              <a:t>L’approccio processuale per l’inclusione</a:t>
            </a:r>
          </a:p>
        </p:txBody>
      </p:sp>
      <p:sp>
        <p:nvSpPr>
          <p:cNvPr id="3" name="Segnaposto contenuto 2"/>
          <p:cNvSpPr>
            <a:spLocks noGrp="1"/>
          </p:cNvSpPr>
          <p:nvPr>
            <p:ph sz="quarter" idx="13"/>
          </p:nvPr>
        </p:nvSpPr>
        <p:spPr>
          <a:xfrm>
            <a:off x="107504" y="116632"/>
            <a:ext cx="8856984" cy="5832648"/>
          </a:xfrm>
        </p:spPr>
        <p:txBody>
          <a:bodyPr>
            <a:normAutofit/>
          </a:bodyPr>
          <a:lstStyle/>
          <a:p>
            <a:pPr marL="45720" indent="0">
              <a:buNone/>
            </a:pPr>
            <a:r>
              <a:rPr lang="it-IT" dirty="0"/>
              <a:t>La Direttiva 2012 e la C.M. del 2013 attuativa, ampliano la sfera di tutela e di intervento per tutti quegli  alunni che, per cause diverse e per periodi temporanei, presentano difficoltà tali da condizionare negativamente il percorso di sviluppo e di apprendimento</a:t>
            </a:r>
          </a:p>
          <a:p>
            <a:pPr marL="45720" indent="0">
              <a:buNone/>
            </a:pPr>
            <a:r>
              <a:rPr lang="it-IT" dirty="0"/>
              <a:t>Vengono individuati strumenti, modelli organizzativi e procedure secondo </a:t>
            </a:r>
            <a:r>
              <a:rPr lang="it-IT" dirty="0">
                <a:solidFill>
                  <a:schemeClr val="accent5"/>
                </a:solidFill>
              </a:rPr>
              <a:t>un</a:t>
            </a:r>
            <a:r>
              <a:rPr lang="it-IT" dirty="0"/>
              <a:t> approccio processuale attento a tutte le fasi dell’offerta formativa:</a:t>
            </a:r>
          </a:p>
          <a:p>
            <a:pPr marL="45720" indent="0">
              <a:buNone/>
            </a:pPr>
            <a:r>
              <a:rPr lang="it-IT" i="1" dirty="0">
                <a:solidFill>
                  <a:srgbClr val="FF0000"/>
                </a:solidFill>
              </a:rPr>
              <a:t>A .</a:t>
            </a:r>
            <a:r>
              <a:rPr lang="it-IT" i="1" dirty="0"/>
              <a:t>Rilevazione dei bisogni educativi</a:t>
            </a:r>
            <a:r>
              <a:rPr lang="it-IT" dirty="0"/>
              <a:t> a cura del team docente;</a:t>
            </a:r>
          </a:p>
          <a:p>
            <a:pPr marL="45720" indent="0">
              <a:buNone/>
            </a:pPr>
            <a:r>
              <a:rPr lang="it-IT" i="1" dirty="0">
                <a:solidFill>
                  <a:srgbClr val="FF0000"/>
                </a:solidFill>
              </a:rPr>
              <a:t>B .</a:t>
            </a:r>
            <a:r>
              <a:rPr lang="it-IT" i="1" dirty="0"/>
              <a:t>Pianificazione degli interventi per l’inclusione</a:t>
            </a:r>
            <a:r>
              <a:rPr lang="it-IT" dirty="0"/>
              <a:t> interessa insegnanti, famiglie, operatori esterni a più livelli di partecipazione:</a:t>
            </a:r>
          </a:p>
          <a:p>
            <a:pPr>
              <a:buFontTx/>
              <a:buChar char="-"/>
            </a:pPr>
            <a:r>
              <a:rPr lang="it-IT" dirty="0"/>
              <a:t>a livello di scuola, predisponendo il PAI, parte integrante del PTOF</a:t>
            </a:r>
          </a:p>
          <a:p>
            <a:pPr>
              <a:buFontTx/>
              <a:buChar char="-"/>
            </a:pPr>
            <a:r>
              <a:rPr lang="it-IT" dirty="0"/>
              <a:t>A livello di team o consiglio di classe, nell’elaborazione  del PDP</a:t>
            </a:r>
          </a:p>
          <a:p>
            <a:pPr marL="45720" indent="0">
              <a:buNone/>
            </a:pPr>
            <a:r>
              <a:rPr lang="it-IT" dirty="0">
                <a:solidFill>
                  <a:srgbClr val="FF0000"/>
                </a:solidFill>
              </a:rPr>
              <a:t>C. </a:t>
            </a:r>
            <a:r>
              <a:rPr lang="it-IT" i="1" dirty="0">
                <a:solidFill>
                  <a:schemeClr val="tx1"/>
                </a:solidFill>
              </a:rPr>
              <a:t>La documentazione e la condivisone delle buone prassi inclusive;</a:t>
            </a:r>
          </a:p>
          <a:p>
            <a:pPr marL="45720" indent="0">
              <a:buNone/>
            </a:pPr>
            <a:r>
              <a:rPr lang="it-IT" dirty="0">
                <a:solidFill>
                  <a:srgbClr val="FF0000"/>
                </a:solidFill>
              </a:rPr>
              <a:t>D.</a:t>
            </a:r>
            <a:r>
              <a:rPr lang="it-IT" i="1" dirty="0">
                <a:solidFill>
                  <a:schemeClr val="accent5"/>
                </a:solidFill>
              </a:rPr>
              <a:t> </a:t>
            </a:r>
            <a:r>
              <a:rPr lang="it-IT" i="1" dirty="0">
                <a:solidFill>
                  <a:schemeClr val="tx1"/>
                </a:solidFill>
              </a:rPr>
              <a:t>L’autovalutazione del grado di </a:t>
            </a:r>
            <a:r>
              <a:rPr lang="it-IT" i="1" dirty="0" err="1">
                <a:solidFill>
                  <a:schemeClr val="tx1"/>
                </a:solidFill>
              </a:rPr>
              <a:t>inclusività</a:t>
            </a:r>
            <a:r>
              <a:rPr lang="it-IT" i="1" dirty="0">
                <a:solidFill>
                  <a:schemeClr val="tx1"/>
                </a:solidFill>
              </a:rPr>
              <a:t> per il miglioramento:</a:t>
            </a:r>
          </a:p>
          <a:p>
            <a:pPr marL="45720" indent="0">
              <a:buNone/>
            </a:pPr>
            <a:r>
              <a:rPr lang="it-IT" dirty="0">
                <a:solidFill>
                  <a:srgbClr val="FF0000"/>
                </a:solidFill>
              </a:rPr>
              <a:t>E. </a:t>
            </a:r>
            <a:r>
              <a:rPr lang="it-IT" i="1" dirty="0">
                <a:solidFill>
                  <a:schemeClr val="tx2"/>
                </a:solidFill>
              </a:rPr>
              <a:t>Indicatori di qualità per l’inclusione</a:t>
            </a:r>
            <a:endParaRPr lang="it-IT" i="1" dirty="0">
              <a:solidFill>
                <a:schemeClr val="accent6"/>
              </a:solidFill>
            </a:endParaRPr>
          </a:p>
          <a:p>
            <a:pPr marL="45720" indent="0">
              <a:buNone/>
            </a:pPr>
            <a:endParaRPr lang="it-IT" dirty="0">
              <a:solidFill>
                <a:srgbClr val="FF0000"/>
              </a:solidFill>
            </a:endParaRPr>
          </a:p>
          <a:p>
            <a:pPr marL="45720" indent="0">
              <a:buNone/>
            </a:pPr>
            <a:endParaRPr lang="it-IT" dirty="0"/>
          </a:p>
        </p:txBody>
      </p:sp>
    </p:spTree>
    <p:extLst>
      <p:ext uri="{BB962C8B-B14F-4D97-AF65-F5344CB8AC3E}">
        <p14:creationId xmlns:p14="http://schemas.microsoft.com/office/powerpoint/2010/main" val="3876373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323528" y="116632"/>
            <a:ext cx="8496944" cy="6381328"/>
          </a:xfrm>
        </p:spPr>
        <p:txBody>
          <a:bodyPr>
            <a:normAutofit/>
          </a:bodyPr>
          <a:lstStyle/>
          <a:p>
            <a:pPr marL="45720" indent="0">
              <a:buNone/>
            </a:pPr>
            <a:r>
              <a:rPr lang="it-IT" dirty="0"/>
              <a:t>Aree e indicatori di riferimento:</a:t>
            </a:r>
          </a:p>
          <a:p>
            <a:pPr marL="45720" indent="0">
              <a:buNone/>
            </a:pPr>
            <a:r>
              <a:rPr lang="it-IT" i="1" dirty="0"/>
              <a:t>Sistema di accoglienza: </a:t>
            </a:r>
            <a:r>
              <a:rPr lang="it-IT" dirty="0"/>
              <a:t>quali modalità di accoglienza dell’utenza in generale e delle famiglie/alunni con BES?</a:t>
            </a:r>
          </a:p>
          <a:p>
            <a:pPr marL="45720" indent="0">
              <a:buNone/>
            </a:pPr>
            <a:r>
              <a:rPr lang="it-IT" i="1" dirty="0"/>
              <a:t>Programmazione dell’offerta: </a:t>
            </a:r>
            <a:r>
              <a:rPr lang="it-IT" dirty="0"/>
              <a:t>quali iniziative e percorsi specifici per l’inclusione?</a:t>
            </a:r>
            <a:r>
              <a:rPr lang="it-IT" i="1" dirty="0"/>
              <a:t> </a:t>
            </a:r>
          </a:p>
          <a:p>
            <a:pPr marL="45720" indent="0">
              <a:buNone/>
            </a:pPr>
            <a:r>
              <a:rPr lang="it-IT" i="1" dirty="0"/>
              <a:t>Pratiche didattiche e ambienti di apprendimento:</a:t>
            </a:r>
            <a:r>
              <a:rPr lang="it-IT" dirty="0"/>
              <a:t> quali metodologie e flessibilità organizzative nella gestione dei gruppi?</a:t>
            </a:r>
          </a:p>
          <a:p>
            <a:pPr marL="45720" indent="0">
              <a:buNone/>
            </a:pPr>
            <a:r>
              <a:rPr lang="it-IT" i="1" dirty="0"/>
              <a:t>Processi organizzativi e di sviluppo professionali: </a:t>
            </a:r>
            <a:r>
              <a:rPr lang="it-IT" dirty="0"/>
              <a:t>quali sistemi di partecipazione alle decisioni, di coordinamento dei processi, di sviluppo delle competenze professionali?</a:t>
            </a:r>
          </a:p>
          <a:p>
            <a:pPr marL="45720" indent="0">
              <a:buNone/>
            </a:pPr>
            <a:r>
              <a:rPr lang="it-IT" i="1" dirty="0"/>
              <a:t>Relazioni interne:</a:t>
            </a:r>
            <a:r>
              <a:rPr lang="it-IT" dirty="0"/>
              <a:t> quali contesti di relazioni formali e informali sono valorizzati per lo scambio e la mediazione di pratiche professionali?</a:t>
            </a:r>
          </a:p>
          <a:p>
            <a:pPr marL="45720" indent="0">
              <a:buNone/>
            </a:pPr>
            <a:r>
              <a:rPr lang="it-IT" i="1" dirty="0"/>
              <a:t>Relazioni con le famiglie e il territorio</a:t>
            </a:r>
            <a:r>
              <a:rPr lang="it-IT" dirty="0"/>
              <a:t>: quali iniziative per coinvolgere famiglie e territorio nel progetto di inclusione?</a:t>
            </a:r>
          </a:p>
          <a:p>
            <a:pPr marL="45720" indent="0">
              <a:buNone/>
            </a:pPr>
            <a:r>
              <a:rPr lang="it-IT" i="1" dirty="0"/>
              <a:t>Sistema di valutazione</a:t>
            </a:r>
            <a:r>
              <a:rPr lang="it-IT" dirty="0"/>
              <a:t>: quali modelli di valutazione per il miglioramento degli apprendimenti, dell’offerta, del grado di </a:t>
            </a:r>
            <a:r>
              <a:rPr lang="it-IT" dirty="0" err="1"/>
              <a:t>inclusività</a:t>
            </a:r>
            <a:r>
              <a:rPr lang="it-IT" dirty="0"/>
              <a:t> della scuola?</a:t>
            </a:r>
          </a:p>
          <a:p>
            <a:pPr marL="45720" indent="0">
              <a:buNone/>
            </a:pPr>
            <a:r>
              <a:rPr lang="it-IT" i="1" dirty="0"/>
              <a:t>Sistema di documentazione e di condivisione delle buone prassi: </a:t>
            </a:r>
            <a:r>
              <a:rPr lang="it-IT" dirty="0"/>
              <a:t>quali</a:t>
            </a:r>
          </a:p>
          <a:p>
            <a:pPr marL="45720" indent="0">
              <a:buNone/>
            </a:pPr>
            <a:r>
              <a:rPr lang="it-IT" dirty="0"/>
              <a:t>Iniziative per la diffusione delle buone pratiche nella comunità scolastica? </a:t>
            </a:r>
            <a:endParaRPr lang="it-IT" i="1" dirty="0"/>
          </a:p>
          <a:p>
            <a:pPr marL="45720" indent="0">
              <a:buNone/>
            </a:pPr>
            <a:endParaRPr lang="it-IT" i="1" dirty="0"/>
          </a:p>
        </p:txBody>
      </p:sp>
    </p:spTree>
    <p:extLst>
      <p:ext uri="{BB962C8B-B14F-4D97-AF65-F5344CB8AC3E}">
        <p14:creationId xmlns:p14="http://schemas.microsoft.com/office/powerpoint/2010/main" val="2276705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365127"/>
            <a:ext cx="7886700" cy="471586"/>
          </a:xfrm>
        </p:spPr>
        <p:txBody>
          <a:bodyPr>
            <a:normAutofit fontScale="90000"/>
          </a:bodyPr>
          <a:lstStyle/>
          <a:p>
            <a:r>
              <a:rPr lang="it-IT" altLang="it-IT" dirty="0"/>
              <a:t> </a:t>
            </a:r>
            <a:r>
              <a:rPr lang="it-IT" altLang="it-IT" b="1" dirty="0"/>
              <a:t>Index per l’Inclusione</a:t>
            </a:r>
            <a:endParaRPr lang="it-IT" dirty="0"/>
          </a:p>
        </p:txBody>
      </p:sp>
      <p:sp>
        <p:nvSpPr>
          <p:cNvPr id="3" name="Segnaposto contenuto 2"/>
          <p:cNvSpPr>
            <a:spLocks noGrp="1"/>
          </p:cNvSpPr>
          <p:nvPr>
            <p:ph sz="quarter" idx="13"/>
          </p:nvPr>
        </p:nvSpPr>
        <p:spPr>
          <a:xfrm>
            <a:off x="467544" y="1340768"/>
            <a:ext cx="8208912" cy="4680520"/>
          </a:xfrm>
        </p:spPr>
        <p:txBody>
          <a:bodyPr>
            <a:normAutofit/>
          </a:bodyPr>
          <a:lstStyle/>
          <a:p>
            <a:pPr algn="just">
              <a:lnSpc>
                <a:spcPct val="90000"/>
              </a:lnSpc>
            </a:pPr>
            <a:r>
              <a:rPr lang="it-IT" altLang="it-IT" sz="2400" dirty="0"/>
              <a:t>È uno strumento che raccoglie materiali e metodologie che consentono ad alunni, docenti, genitori e dirigenti di valutare l’inclusione nella propria comunità scolastica e di progettare azioni che la rendano un ambiente sempre più inclusivo</a:t>
            </a:r>
          </a:p>
          <a:p>
            <a:pPr marL="0" indent="0" algn="just">
              <a:lnSpc>
                <a:spcPct val="90000"/>
              </a:lnSpc>
              <a:buNone/>
            </a:pPr>
            <a:r>
              <a:rPr lang="it-IT" altLang="it-IT" sz="2400" dirty="0"/>
              <a:t>Nasce nel 2001 in Inghilterra, dalla ricerca condotta da Tony </a:t>
            </a:r>
            <a:r>
              <a:rPr lang="it-IT" altLang="it-IT" sz="2400" dirty="0" err="1"/>
              <a:t>Booth</a:t>
            </a:r>
            <a:r>
              <a:rPr lang="it-IT" altLang="it-IT" sz="2400" dirty="0"/>
              <a:t> e Mel </a:t>
            </a:r>
            <a:r>
              <a:rPr lang="it-IT" altLang="it-IT" sz="2400" dirty="0" err="1"/>
              <a:t>Ainscow</a:t>
            </a:r>
            <a:endParaRPr lang="it-IT" altLang="it-IT" sz="2400" dirty="0"/>
          </a:p>
          <a:p>
            <a:pPr algn="just">
              <a:lnSpc>
                <a:spcPct val="90000"/>
              </a:lnSpc>
            </a:pPr>
            <a:r>
              <a:rPr lang="it-IT" altLang="it-IT" sz="2400" dirty="0"/>
              <a:t>Dal 2008 esiste una versione italiana dell’Index, che nel frattempo è stata tradotta in oltre 30 lingue in tutto il mondo</a:t>
            </a:r>
          </a:p>
          <a:p>
            <a:pPr algn="just"/>
            <a:endParaRPr lang="it-IT" sz="2400" dirty="0"/>
          </a:p>
        </p:txBody>
      </p:sp>
    </p:spTree>
    <p:extLst>
      <p:ext uri="{BB962C8B-B14F-4D97-AF65-F5344CB8AC3E}">
        <p14:creationId xmlns:p14="http://schemas.microsoft.com/office/powerpoint/2010/main" val="3189489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365127"/>
            <a:ext cx="7886700" cy="687610"/>
          </a:xfrm>
        </p:spPr>
        <p:txBody>
          <a:bodyPr/>
          <a:lstStyle/>
          <a:p>
            <a:r>
              <a:rPr lang="it-IT" altLang="it-IT" b="1" dirty="0"/>
              <a:t>I contenuti dell’Index</a:t>
            </a:r>
            <a:endParaRPr lang="it-IT" dirty="0"/>
          </a:p>
        </p:txBody>
      </p:sp>
      <p:sp>
        <p:nvSpPr>
          <p:cNvPr id="3" name="Segnaposto contenuto 2"/>
          <p:cNvSpPr>
            <a:spLocks noGrp="1"/>
          </p:cNvSpPr>
          <p:nvPr>
            <p:ph sz="quarter" idx="13"/>
          </p:nvPr>
        </p:nvSpPr>
        <p:spPr>
          <a:xfrm>
            <a:off x="251520" y="1059500"/>
            <a:ext cx="8208912" cy="5321828"/>
          </a:xfrm>
        </p:spPr>
        <p:txBody>
          <a:bodyPr>
            <a:normAutofit lnSpcReduction="10000"/>
          </a:bodyPr>
          <a:lstStyle/>
          <a:p>
            <a:pPr>
              <a:buNone/>
            </a:pPr>
            <a:r>
              <a:rPr lang="it-IT" altLang="it-IT" sz="2400" dirty="0"/>
              <a:t>L’Index si compone di quattro elementi:</a:t>
            </a:r>
          </a:p>
          <a:p>
            <a:pPr>
              <a:buNone/>
            </a:pPr>
            <a:r>
              <a:rPr lang="it-IT" altLang="it-IT" sz="2400" dirty="0"/>
              <a:t>1. </a:t>
            </a:r>
            <a:r>
              <a:rPr lang="it-IT" altLang="it-IT" sz="2400" i="1" dirty="0"/>
              <a:t>Concetti chiave</a:t>
            </a:r>
          </a:p>
          <a:p>
            <a:pPr>
              <a:buNone/>
            </a:pPr>
            <a:r>
              <a:rPr lang="it-IT" altLang="it-IT" sz="2400" dirty="0"/>
              <a:t>    • Per favorire la riflessione sullo sviluppo inclusivo della scuola.</a:t>
            </a:r>
          </a:p>
          <a:p>
            <a:pPr>
              <a:buNone/>
            </a:pPr>
            <a:r>
              <a:rPr lang="it-IT" altLang="it-IT" sz="2400" dirty="0"/>
              <a:t>2. </a:t>
            </a:r>
            <a:r>
              <a:rPr lang="it-IT" altLang="it-IT" sz="2400" i="1" dirty="0"/>
              <a:t>Cornice di analisi/quadro di riferimento: dimensioni e sezioni</a:t>
            </a:r>
          </a:p>
          <a:p>
            <a:pPr>
              <a:buNone/>
            </a:pPr>
            <a:r>
              <a:rPr lang="it-IT" altLang="it-IT" sz="2400" dirty="0"/>
              <a:t>  • Per organizzare l’approccio alla valutazione e allo sviluppo della scuola.</a:t>
            </a:r>
          </a:p>
          <a:p>
            <a:pPr>
              <a:buNone/>
            </a:pPr>
            <a:r>
              <a:rPr lang="it-IT" altLang="it-IT" sz="2400" dirty="0"/>
              <a:t>3. </a:t>
            </a:r>
            <a:r>
              <a:rPr lang="it-IT" altLang="it-IT" sz="2400" i="1" dirty="0"/>
              <a:t>Materiali di analisi: indicatori e domande</a:t>
            </a:r>
          </a:p>
          <a:p>
            <a:pPr>
              <a:buNone/>
            </a:pPr>
            <a:r>
              <a:rPr lang="it-IT" altLang="it-IT" sz="2400" dirty="0"/>
              <a:t>   • Per permettere un’analisi dettagliata di tutti gli aspetti della scuola, e aiutare a identificare e realizzare le priorità per il cambiamento.</a:t>
            </a:r>
          </a:p>
          <a:p>
            <a:pPr>
              <a:buNone/>
            </a:pPr>
            <a:r>
              <a:rPr lang="it-IT" altLang="it-IT" sz="2400" dirty="0"/>
              <a:t>4. </a:t>
            </a:r>
            <a:r>
              <a:rPr lang="it-IT" altLang="it-IT" sz="2400" i="1" dirty="0"/>
              <a:t>Un processo inclusivo</a:t>
            </a:r>
          </a:p>
          <a:p>
            <a:pPr>
              <a:buNone/>
            </a:pPr>
            <a:r>
              <a:rPr lang="it-IT" altLang="it-IT" sz="2400" dirty="0"/>
              <a:t>   • Per assicurare che i processi di analisi, progettazione e realizzazione dei progetti siano a loro volta inclusivi.</a:t>
            </a:r>
          </a:p>
          <a:p>
            <a:endParaRPr lang="it-IT" sz="2400" dirty="0"/>
          </a:p>
        </p:txBody>
      </p:sp>
    </p:spTree>
    <p:extLst>
      <p:ext uri="{BB962C8B-B14F-4D97-AF65-F5344CB8AC3E}">
        <p14:creationId xmlns:p14="http://schemas.microsoft.com/office/powerpoint/2010/main" val="815327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365127"/>
            <a:ext cx="7886700" cy="615602"/>
          </a:xfrm>
        </p:spPr>
        <p:txBody>
          <a:bodyPr>
            <a:normAutofit/>
          </a:bodyPr>
          <a:lstStyle/>
          <a:p>
            <a:r>
              <a:rPr lang="it-IT" altLang="it-IT" sz="2800" dirty="0"/>
              <a:t> Materiale di analisi: indicatori e domande</a:t>
            </a:r>
            <a:endParaRPr lang="it-IT" sz="2800" dirty="0"/>
          </a:p>
        </p:txBody>
      </p:sp>
      <p:sp>
        <p:nvSpPr>
          <p:cNvPr id="3" name="Segnaposto contenuto 2"/>
          <p:cNvSpPr>
            <a:spLocks noGrp="1"/>
          </p:cNvSpPr>
          <p:nvPr>
            <p:ph sz="quarter" idx="13"/>
          </p:nvPr>
        </p:nvSpPr>
        <p:spPr>
          <a:xfrm>
            <a:off x="628650" y="1431488"/>
            <a:ext cx="8191822" cy="3474720"/>
          </a:xfrm>
        </p:spPr>
        <p:txBody>
          <a:bodyPr>
            <a:normAutofit/>
          </a:bodyPr>
          <a:lstStyle/>
          <a:p>
            <a:pPr algn="just">
              <a:buFontTx/>
              <a:buNone/>
            </a:pPr>
            <a:r>
              <a:rPr lang="it-IT" altLang="it-IT" sz="2400" dirty="0"/>
              <a:t> - Ogni sezione contiene da cinque a undici indicatori, che definiscono un obiettivo a cui mirare e che vanno confrontati con le pratiche abitualmente in uso nella scuola, in modo da individuare le priorità per il cambiamento. </a:t>
            </a:r>
          </a:p>
          <a:p>
            <a:pPr algn="just">
              <a:buFontTx/>
              <a:buNone/>
            </a:pPr>
            <a:r>
              <a:rPr lang="it-IT" altLang="it-IT" sz="2400" dirty="0"/>
              <a:t>   - Il significato di ogni indicatore è chiarito da una serie di domande.</a:t>
            </a:r>
            <a:endParaRPr lang="it-IT" sz="2400" dirty="0"/>
          </a:p>
        </p:txBody>
      </p:sp>
    </p:spTree>
    <p:extLst>
      <p:ext uri="{BB962C8B-B14F-4D97-AF65-F5344CB8AC3E}">
        <p14:creationId xmlns:p14="http://schemas.microsoft.com/office/powerpoint/2010/main" val="3543078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365127"/>
            <a:ext cx="7886700" cy="615602"/>
          </a:xfrm>
        </p:spPr>
        <p:txBody>
          <a:bodyPr>
            <a:normAutofit/>
          </a:bodyPr>
          <a:lstStyle/>
          <a:p>
            <a:r>
              <a:rPr lang="it-IT" altLang="it-IT" sz="3600" b="1" dirty="0"/>
              <a:t>Le fasi di lavoro </a:t>
            </a:r>
            <a:endParaRPr lang="it-IT" sz="3600" dirty="0"/>
          </a:p>
        </p:txBody>
      </p:sp>
      <p:sp>
        <p:nvSpPr>
          <p:cNvPr id="3" name="Segnaposto contenuto 2"/>
          <p:cNvSpPr>
            <a:spLocks noGrp="1"/>
          </p:cNvSpPr>
          <p:nvPr>
            <p:ph sz="quarter" idx="13"/>
          </p:nvPr>
        </p:nvSpPr>
        <p:spPr>
          <a:xfrm>
            <a:off x="467544" y="1196752"/>
            <a:ext cx="8424936" cy="3474720"/>
          </a:xfrm>
        </p:spPr>
        <p:txBody>
          <a:bodyPr>
            <a:normAutofit fontScale="92500"/>
          </a:bodyPr>
          <a:lstStyle/>
          <a:p>
            <a:pPr algn="just">
              <a:lnSpc>
                <a:spcPct val="90000"/>
              </a:lnSpc>
            </a:pPr>
            <a:r>
              <a:rPr lang="it-IT" altLang="it-IT" sz="2800" b="1" dirty="0"/>
              <a:t>Fase 1</a:t>
            </a:r>
            <a:r>
              <a:rPr lang="it-IT" altLang="it-IT" sz="2800" dirty="0"/>
              <a:t>: </a:t>
            </a:r>
            <a:r>
              <a:rPr lang="it-IT" altLang="it-IT" sz="2800" b="1" i="1" dirty="0"/>
              <a:t>costituzione di un gruppo di coordinamento, l’Index team</a:t>
            </a:r>
            <a:r>
              <a:rPr lang="it-IT" altLang="it-IT" sz="2800" dirty="0"/>
              <a:t>, che progetta metodologie, strumenti e tempistica per la realizzazione del ciclo di autovalutazione e </a:t>
            </a:r>
            <a:r>
              <a:rPr lang="it-IT" altLang="it-IT" sz="2800" dirty="0" err="1"/>
              <a:t>automiglioramento</a:t>
            </a:r>
            <a:r>
              <a:rPr lang="it-IT" altLang="it-IT" sz="2800" dirty="0"/>
              <a:t> in maniera democratica e condivisa</a:t>
            </a:r>
          </a:p>
          <a:p>
            <a:pPr algn="just">
              <a:lnSpc>
                <a:spcPct val="90000"/>
              </a:lnSpc>
            </a:pPr>
            <a:r>
              <a:rPr lang="it-IT" altLang="it-IT" sz="2800" b="1" dirty="0"/>
              <a:t>Fase 2</a:t>
            </a:r>
            <a:r>
              <a:rPr lang="it-IT" altLang="it-IT" sz="2800" dirty="0"/>
              <a:t>: </a:t>
            </a:r>
            <a:r>
              <a:rPr lang="it-IT" altLang="it-IT" sz="2800" b="1" i="1" dirty="0"/>
              <a:t>analisi della scuola</a:t>
            </a:r>
            <a:r>
              <a:rPr lang="it-IT" altLang="it-IT" sz="2800" dirty="0"/>
              <a:t>. Alunni, genitori, docenti compilano i questionari predisposti dall’Index team esprimendo il loro punto di vista. Il risultato sarà un quadro complessivo di punti di forza e criticità della scuola in fatto di inclusione</a:t>
            </a:r>
          </a:p>
          <a:p>
            <a:pPr marL="0" indent="0">
              <a:buNone/>
            </a:pPr>
            <a:endParaRPr lang="it-IT" sz="2800" dirty="0"/>
          </a:p>
        </p:txBody>
      </p:sp>
    </p:spTree>
    <p:extLst>
      <p:ext uri="{BB962C8B-B14F-4D97-AF65-F5344CB8AC3E}">
        <p14:creationId xmlns:p14="http://schemas.microsoft.com/office/powerpoint/2010/main" val="260286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365127"/>
            <a:ext cx="7886700" cy="543594"/>
          </a:xfrm>
        </p:spPr>
        <p:txBody>
          <a:bodyPr>
            <a:normAutofit fontScale="90000"/>
          </a:bodyPr>
          <a:lstStyle/>
          <a:p>
            <a:r>
              <a:rPr lang="it-IT" altLang="it-IT" sz="4800" dirty="0"/>
              <a:t>Le fasi di lavoro </a:t>
            </a:r>
            <a:endParaRPr lang="it-IT" dirty="0"/>
          </a:p>
        </p:txBody>
      </p:sp>
      <p:sp>
        <p:nvSpPr>
          <p:cNvPr id="3" name="Segnaposto contenuto 2"/>
          <p:cNvSpPr>
            <a:spLocks noGrp="1"/>
          </p:cNvSpPr>
          <p:nvPr>
            <p:ph sz="quarter" idx="13"/>
          </p:nvPr>
        </p:nvSpPr>
        <p:spPr>
          <a:xfrm>
            <a:off x="395536" y="1268760"/>
            <a:ext cx="8424936" cy="4392488"/>
          </a:xfrm>
        </p:spPr>
        <p:txBody>
          <a:bodyPr>
            <a:normAutofit/>
          </a:bodyPr>
          <a:lstStyle/>
          <a:p>
            <a:pPr algn="just">
              <a:lnSpc>
                <a:spcPct val="90000"/>
              </a:lnSpc>
            </a:pPr>
            <a:r>
              <a:rPr lang="it-IT" altLang="it-IT" sz="2400" b="1" dirty="0"/>
              <a:t>Fase 3</a:t>
            </a:r>
            <a:r>
              <a:rPr lang="it-IT" altLang="it-IT" sz="2400" dirty="0"/>
              <a:t>: </a:t>
            </a:r>
            <a:r>
              <a:rPr lang="it-IT" altLang="it-IT" sz="2400" b="1" i="1" dirty="0"/>
              <a:t>produzione di un progetto inclusivo</a:t>
            </a:r>
            <a:r>
              <a:rPr lang="it-IT" altLang="it-IT" sz="2400" dirty="0"/>
              <a:t>. Prende avvio il processo di </a:t>
            </a:r>
            <a:r>
              <a:rPr lang="it-IT" altLang="it-IT" sz="2400" dirty="0" err="1"/>
              <a:t>automiglioramento</a:t>
            </a:r>
            <a:r>
              <a:rPr lang="it-IT" altLang="it-IT" sz="2400" dirty="0"/>
              <a:t>: il collegio docenti, guidato dall’Index team, progetta priorità e strategie di cambiamento della scuola, tenendo conto dei risultati dell’autovalutazione</a:t>
            </a:r>
          </a:p>
          <a:p>
            <a:pPr algn="just">
              <a:lnSpc>
                <a:spcPct val="90000"/>
              </a:lnSpc>
            </a:pPr>
            <a:r>
              <a:rPr lang="it-IT" altLang="it-IT" sz="2400" b="1" dirty="0"/>
              <a:t>Fase 4</a:t>
            </a:r>
            <a:r>
              <a:rPr lang="it-IT" altLang="it-IT" sz="2400" dirty="0"/>
              <a:t>: </a:t>
            </a:r>
            <a:r>
              <a:rPr lang="it-IT" altLang="it-IT" sz="2400" b="1" i="1" dirty="0"/>
              <a:t>realizzazione delle priorità</a:t>
            </a:r>
            <a:r>
              <a:rPr lang="it-IT" altLang="it-IT" sz="2400" dirty="0"/>
              <a:t>. Le strategie progettate vengono messe in pratica e vengono documentate</a:t>
            </a:r>
          </a:p>
          <a:p>
            <a:pPr algn="just">
              <a:lnSpc>
                <a:spcPct val="90000"/>
              </a:lnSpc>
            </a:pPr>
            <a:r>
              <a:rPr lang="it-IT" altLang="it-IT" sz="2400" b="1" dirty="0"/>
              <a:t>Fase 5</a:t>
            </a:r>
            <a:r>
              <a:rPr lang="it-IT" altLang="it-IT" sz="2400" dirty="0"/>
              <a:t>: </a:t>
            </a:r>
            <a:r>
              <a:rPr lang="it-IT" altLang="it-IT" sz="2400" b="1" i="1" dirty="0"/>
              <a:t>revisione del processo</a:t>
            </a:r>
            <a:r>
              <a:rPr lang="it-IT" altLang="it-IT" sz="2400" dirty="0"/>
              <a:t>. Si valuta l’efficacia delle strategie progettate</a:t>
            </a:r>
          </a:p>
          <a:p>
            <a:endParaRPr lang="it-IT" sz="2400" dirty="0"/>
          </a:p>
        </p:txBody>
      </p:sp>
    </p:spTree>
    <p:extLst>
      <p:ext uri="{BB962C8B-B14F-4D97-AF65-F5344CB8AC3E}">
        <p14:creationId xmlns:p14="http://schemas.microsoft.com/office/powerpoint/2010/main" val="2246614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390089" y="764704"/>
            <a:ext cx="7566287" cy="4896544"/>
          </a:xfrm>
        </p:spPr>
        <p:txBody>
          <a:bodyPr>
            <a:normAutofit/>
          </a:bodyPr>
          <a:lstStyle/>
          <a:p>
            <a:pPr marL="45720" indent="0">
              <a:buNone/>
            </a:pPr>
            <a:r>
              <a:rPr lang="it-IT" sz="2400" dirty="0"/>
              <a:t>Dall’integrazione all’inclusione per superare le criticità di sistema</a:t>
            </a:r>
          </a:p>
          <a:p>
            <a:pPr marL="45720" indent="0">
              <a:buNone/>
            </a:pPr>
            <a:r>
              <a:rPr lang="it-IT" sz="2400" dirty="0">
                <a:solidFill>
                  <a:schemeClr val="accent6"/>
                </a:solidFill>
              </a:rPr>
              <a:t>per realizzare l’uguaglianza sostanziale</a:t>
            </a:r>
          </a:p>
          <a:p>
            <a:pPr marL="45720" indent="0">
              <a:buNone/>
            </a:pPr>
            <a:r>
              <a:rPr lang="it-IT" sz="2400" dirty="0">
                <a:solidFill>
                  <a:schemeClr val="tx1"/>
                </a:solidFill>
              </a:rPr>
              <a:t>Dall’integrazione beneficio degli alunni con disabilità «handicap» certificata all’</a:t>
            </a:r>
            <a:r>
              <a:rPr lang="it-IT" sz="2400" i="1" dirty="0">
                <a:solidFill>
                  <a:schemeClr val="tx1"/>
                </a:solidFill>
              </a:rPr>
              <a:t>inclusione</a:t>
            </a:r>
            <a:r>
              <a:rPr lang="it-IT" sz="2400" dirty="0">
                <a:solidFill>
                  <a:schemeClr val="tx1"/>
                </a:solidFill>
              </a:rPr>
              <a:t> di tutti coloro che presentano bisogni educativi differenti e speciali (</a:t>
            </a:r>
            <a:r>
              <a:rPr lang="it-IT" sz="2400" i="1" dirty="0">
                <a:solidFill>
                  <a:schemeClr val="tx1"/>
                </a:solidFill>
              </a:rPr>
              <a:t>equità) </a:t>
            </a:r>
          </a:p>
          <a:p>
            <a:pPr marL="45720" indent="0">
              <a:buNone/>
            </a:pPr>
            <a:r>
              <a:rPr lang="it-IT" sz="2400" dirty="0">
                <a:solidFill>
                  <a:schemeClr val="accent6"/>
                </a:solidFill>
              </a:rPr>
              <a:t>per rilanciare l’attenzione sulle sinergie </a:t>
            </a:r>
            <a:r>
              <a:rPr lang="it-IT" sz="2400" dirty="0" err="1">
                <a:solidFill>
                  <a:schemeClr val="accent6"/>
                </a:solidFill>
              </a:rPr>
              <a:t>interstituzionali</a:t>
            </a:r>
            <a:endParaRPr lang="it-IT" sz="2400" dirty="0">
              <a:solidFill>
                <a:schemeClr val="accent6"/>
              </a:solidFill>
            </a:endParaRPr>
          </a:p>
          <a:p>
            <a:pPr marL="45720" indent="0">
              <a:buNone/>
            </a:pPr>
            <a:endParaRPr lang="it-IT" sz="2400" dirty="0">
              <a:solidFill>
                <a:schemeClr val="tx1"/>
              </a:solidFill>
            </a:endParaRPr>
          </a:p>
          <a:p>
            <a:pPr marL="45720" indent="0">
              <a:buNone/>
            </a:pPr>
            <a:r>
              <a:rPr lang="it-IT" sz="2400" dirty="0">
                <a:solidFill>
                  <a:schemeClr val="accent6"/>
                </a:solidFill>
              </a:rPr>
              <a:t>per rilanciare l’attenzione sulla didattica</a:t>
            </a:r>
            <a:r>
              <a:rPr lang="it-IT" sz="2400" dirty="0">
                <a:solidFill>
                  <a:schemeClr val="tx1"/>
                </a:solidFill>
              </a:rPr>
              <a:t>: progettazione didattica –organizzativa e valutazioni inclusive</a:t>
            </a:r>
          </a:p>
          <a:p>
            <a:pPr marL="45720" indent="0">
              <a:buNone/>
            </a:pPr>
            <a:endParaRPr lang="it-IT" sz="2400" i="1" dirty="0">
              <a:solidFill>
                <a:schemeClr val="tx1"/>
              </a:solidFill>
            </a:endParaRPr>
          </a:p>
        </p:txBody>
      </p:sp>
    </p:spTree>
    <p:extLst>
      <p:ext uri="{BB962C8B-B14F-4D97-AF65-F5344CB8AC3E}">
        <p14:creationId xmlns:p14="http://schemas.microsoft.com/office/powerpoint/2010/main" val="2978456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a:xfrm>
            <a:off x="755576" y="0"/>
            <a:ext cx="7818692" cy="6662408"/>
          </a:xfrm>
          <a:noFill/>
        </p:spPr>
      </p:pic>
    </p:spTree>
    <p:extLst>
      <p:ext uri="{BB962C8B-B14F-4D97-AF65-F5344CB8AC3E}">
        <p14:creationId xmlns:p14="http://schemas.microsoft.com/office/powerpoint/2010/main" val="931846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365127"/>
            <a:ext cx="7886700" cy="543594"/>
          </a:xfrm>
        </p:spPr>
        <p:txBody>
          <a:bodyPr>
            <a:normAutofit fontScale="90000"/>
          </a:bodyPr>
          <a:lstStyle/>
          <a:p>
            <a:r>
              <a:rPr lang="it-IT" altLang="it-IT" b="1" dirty="0"/>
              <a:t>I tempi di realizzazione</a:t>
            </a:r>
            <a:endParaRPr lang="it-IT" dirty="0"/>
          </a:p>
        </p:txBody>
      </p:sp>
      <p:sp>
        <p:nvSpPr>
          <p:cNvPr id="3" name="Segnaposto contenuto 2"/>
          <p:cNvSpPr>
            <a:spLocks noGrp="1"/>
          </p:cNvSpPr>
          <p:nvPr>
            <p:ph sz="quarter" idx="13"/>
          </p:nvPr>
        </p:nvSpPr>
        <p:spPr>
          <a:xfrm>
            <a:off x="467544" y="1196752"/>
            <a:ext cx="6400800" cy="1584176"/>
          </a:xfrm>
        </p:spPr>
        <p:txBody>
          <a:bodyPr>
            <a:normAutofit/>
          </a:bodyPr>
          <a:lstStyle/>
          <a:p>
            <a:r>
              <a:rPr lang="it-IT" altLang="it-IT" sz="2400" dirty="0"/>
              <a:t>I tempi di applicazione dell’intero processo dell’Index sono 2 anni per un buon avvio dei lavori e la realizzazione del primo ciclo di autovalutazione e </a:t>
            </a:r>
            <a:r>
              <a:rPr lang="it-IT" altLang="it-IT" sz="2400" dirty="0" err="1"/>
              <a:t>automiglioramento</a:t>
            </a:r>
            <a:endParaRPr lang="it-IT" sz="2400" dirty="0"/>
          </a:p>
        </p:txBody>
      </p:sp>
    </p:spTree>
    <p:extLst>
      <p:ext uri="{BB962C8B-B14F-4D97-AF65-F5344CB8AC3E}">
        <p14:creationId xmlns:p14="http://schemas.microsoft.com/office/powerpoint/2010/main" val="4756430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365127"/>
            <a:ext cx="7886700" cy="1047650"/>
          </a:xfrm>
        </p:spPr>
        <p:txBody>
          <a:bodyPr>
            <a:normAutofit/>
          </a:bodyPr>
          <a:lstStyle/>
          <a:p>
            <a:r>
              <a:rPr lang="it-IT" altLang="it-IT" sz="2400" b="1" dirty="0"/>
              <a:t>Circolare ministeriale n. 8 del 6/3/13 sui BES e l’Index per l’inclusione</a:t>
            </a:r>
            <a:r>
              <a:rPr lang="it-IT" altLang="it-IT" sz="4000" b="1" dirty="0"/>
              <a:t> </a:t>
            </a:r>
            <a:endParaRPr lang="it-IT" sz="2400" dirty="0"/>
          </a:p>
        </p:txBody>
      </p:sp>
      <p:sp>
        <p:nvSpPr>
          <p:cNvPr id="3" name="Segnaposto contenuto 2"/>
          <p:cNvSpPr>
            <a:spLocks noGrp="1"/>
          </p:cNvSpPr>
          <p:nvPr>
            <p:ph sz="quarter" idx="13"/>
          </p:nvPr>
        </p:nvSpPr>
        <p:spPr>
          <a:xfrm>
            <a:off x="467544" y="1587162"/>
            <a:ext cx="8568952" cy="4794166"/>
          </a:xfrm>
        </p:spPr>
        <p:txBody>
          <a:bodyPr>
            <a:normAutofit/>
          </a:bodyPr>
          <a:lstStyle/>
          <a:p>
            <a:pPr algn="just"/>
            <a:r>
              <a:rPr lang="it-IT" altLang="it-IT" sz="2400" dirty="0"/>
              <a:t>L’Index è potenzialmente uno dei principali strumenti di lavoro del GLI</a:t>
            </a:r>
          </a:p>
          <a:p>
            <a:pPr algn="just"/>
            <a:r>
              <a:rPr lang="it-IT" altLang="it-IT" sz="2400" dirty="0"/>
              <a:t>Rivela, monitora e valuta il grado di </a:t>
            </a:r>
            <a:r>
              <a:rPr lang="it-IT" altLang="it-IT" sz="2400" dirty="0" err="1"/>
              <a:t>inclusività</a:t>
            </a:r>
            <a:r>
              <a:rPr lang="it-IT" altLang="it-IT" sz="2400" dirty="0"/>
              <a:t> della scuola</a:t>
            </a:r>
          </a:p>
          <a:p>
            <a:pPr algn="just"/>
            <a:r>
              <a:rPr lang="it-IT" altLang="it-IT" sz="2400" dirty="0"/>
              <a:t>Costruisce un buon Piano Annuale per l’Inclusione</a:t>
            </a:r>
          </a:p>
          <a:p>
            <a:pPr algn="just"/>
            <a:r>
              <a:rPr lang="it-IT" altLang="it-IT" sz="2400" dirty="0"/>
              <a:t>Fornisce questionari adattabili alle specifiche realtà scolastiche</a:t>
            </a:r>
          </a:p>
          <a:p>
            <a:pPr algn="just"/>
            <a:r>
              <a:rPr lang="it-IT" altLang="it-IT" sz="2400" dirty="0"/>
              <a:t>Non propone schede da compilare ma una metodologia attraverso cui si può coinvolgere tutto il collegio docenti, in maniera partecipata e costruttiva, al fine di una maggiore corresponsabilizzazione e partecipazione dell’intera comunità educante</a:t>
            </a:r>
          </a:p>
          <a:p>
            <a:endParaRPr lang="it-IT" sz="2400" dirty="0"/>
          </a:p>
        </p:txBody>
      </p:sp>
    </p:spTree>
    <p:extLst>
      <p:ext uri="{BB962C8B-B14F-4D97-AF65-F5344CB8AC3E}">
        <p14:creationId xmlns:p14="http://schemas.microsoft.com/office/powerpoint/2010/main" val="24991401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619672" y="5589240"/>
            <a:ext cx="6512511" cy="936104"/>
          </a:xfrm>
        </p:spPr>
        <p:txBody>
          <a:bodyPr>
            <a:normAutofit/>
          </a:bodyPr>
          <a:lstStyle/>
          <a:p>
            <a:pPr marL="0" indent="0" algn="ctr">
              <a:buNone/>
            </a:pPr>
            <a:r>
              <a:rPr lang="it-IT" sz="2400" dirty="0"/>
              <a:t>    DAL PAI  AL PDP</a:t>
            </a:r>
            <a:br>
              <a:rPr lang="it-IT" sz="2400" dirty="0"/>
            </a:br>
            <a:r>
              <a:rPr lang="it-IT" sz="2000" dirty="0"/>
              <a:t>Riferimenti </a:t>
            </a:r>
            <a:r>
              <a:rPr lang="it-IT" sz="2000" dirty="0" err="1"/>
              <a:t>normativi:</a:t>
            </a:r>
            <a:r>
              <a:rPr lang="it-IT" sz="2000" dirty="0" err="1">
                <a:effectLst/>
              </a:rPr>
              <a:t>C.M</a:t>
            </a:r>
            <a:r>
              <a:rPr lang="it-IT" sz="2000" dirty="0">
                <a:effectLst/>
              </a:rPr>
              <a:t>. n. 8 del 6 marzo </a:t>
            </a:r>
            <a:r>
              <a:rPr lang="it-IT" sz="2400" dirty="0">
                <a:effectLst/>
              </a:rPr>
              <a:t>2013</a:t>
            </a:r>
            <a:endParaRPr lang="it-IT" sz="2400" dirty="0"/>
          </a:p>
        </p:txBody>
      </p:sp>
      <p:sp>
        <p:nvSpPr>
          <p:cNvPr id="5" name="Segnaposto contenuto 4"/>
          <p:cNvSpPr>
            <a:spLocks noGrp="1"/>
          </p:cNvSpPr>
          <p:nvPr>
            <p:ph sz="quarter" idx="13"/>
          </p:nvPr>
        </p:nvSpPr>
        <p:spPr>
          <a:xfrm>
            <a:off x="467544" y="332656"/>
            <a:ext cx="8208912" cy="5256584"/>
          </a:xfrm>
        </p:spPr>
        <p:txBody>
          <a:bodyPr>
            <a:noAutofit/>
          </a:bodyPr>
          <a:lstStyle/>
          <a:p>
            <a:r>
              <a:rPr lang="en-US" sz="2400" b="1" dirty="0"/>
              <a:t>IDENTITÀ</a:t>
            </a:r>
            <a:endParaRPr lang="it-IT" sz="2400" dirty="0"/>
          </a:p>
          <a:p>
            <a:r>
              <a:rPr lang="it-IT" sz="2400" dirty="0"/>
              <a:t>Il </a:t>
            </a:r>
            <a:r>
              <a:rPr lang="it-IT" sz="2400" b="1" dirty="0"/>
              <a:t>Piano Annuale per l’</a:t>
            </a:r>
            <a:r>
              <a:rPr lang="it-IT" sz="2400" b="1" dirty="0" err="1"/>
              <a:t>Inclusività</a:t>
            </a:r>
            <a:r>
              <a:rPr lang="it-IT" sz="2400" b="1" dirty="0"/>
              <a:t> </a:t>
            </a:r>
            <a:r>
              <a:rPr lang="it-IT" sz="2400" dirty="0"/>
              <a:t>deve essere inteso come momento di riflessione di tutta la comunità educante per realizzare la cultura dell’inclusione, lo sfondo ed il fondamento sul quale sviluppare una didattica attenta ai bisogni di ciascuno nel realizzare gli obiettivi comuni, non dunque come ulteriore adempimento burocratico, ma quale integrazione del Piano dell’Offerta Formativa, di cui è parte sostanziale. Scopo del piano è anche quello di far emergere criticità e punti di forza, rilevando le tipologie dei diversi bisogni educativi speciali e le risorse impiegabili, l’insieme delle difficoltà e dei disturbi riscontrati, dando consapevolezza alla comunità scolastica – in forma di quadro sintetico – di quanto sia consistente e variegato lo spettro della criticità all’interno della scuola.</a:t>
            </a:r>
          </a:p>
          <a:p>
            <a:pPr marL="45720" indent="0">
              <a:buNone/>
            </a:pPr>
            <a:endParaRPr lang="it-IT" sz="2400" dirty="0"/>
          </a:p>
        </p:txBody>
      </p:sp>
    </p:spTree>
    <p:extLst>
      <p:ext uri="{BB962C8B-B14F-4D97-AF65-F5344CB8AC3E}">
        <p14:creationId xmlns:p14="http://schemas.microsoft.com/office/powerpoint/2010/main" val="14355124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476672"/>
            <a:ext cx="9036496" cy="4893647"/>
          </a:xfrm>
          <a:prstGeom prst="rect">
            <a:avLst/>
          </a:prstGeom>
        </p:spPr>
        <p:txBody>
          <a:bodyPr wrap="square">
            <a:spAutoFit/>
          </a:bodyPr>
          <a:lstStyle/>
          <a:p>
            <a:r>
              <a:rPr lang="it-IT" sz="2400" b="1" dirty="0"/>
              <a:t>STRUTTURA</a:t>
            </a:r>
            <a:endParaRPr lang="it-IT" sz="2400" dirty="0"/>
          </a:p>
          <a:p>
            <a:r>
              <a:rPr lang="it-IT" sz="2400" b="1" dirty="0"/>
              <a:t>PARTE I – ANALISI DEI PUNTI DI FORZA E DI CRITICITÀ</a:t>
            </a:r>
            <a:endParaRPr lang="it-IT" sz="2400" dirty="0"/>
          </a:p>
          <a:p>
            <a:pPr lvl="0"/>
            <a:r>
              <a:rPr lang="en-US" sz="2400" dirty="0" err="1"/>
              <a:t>Rilevazione</a:t>
            </a:r>
            <a:r>
              <a:rPr lang="en-US" sz="2400" dirty="0"/>
              <a:t> </a:t>
            </a:r>
            <a:r>
              <a:rPr lang="en-US" sz="2400" dirty="0" err="1"/>
              <a:t>dei</a:t>
            </a:r>
            <a:r>
              <a:rPr lang="en-US" sz="2400" dirty="0"/>
              <a:t> BES </a:t>
            </a:r>
            <a:r>
              <a:rPr lang="en-US" sz="2400" dirty="0" err="1"/>
              <a:t>presenti</a:t>
            </a:r>
            <a:endParaRPr lang="it-IT" sz="2400" dirty="0"/>
          </a:p>
          <a:p>
            <a:pPr lvl="0"/>
            <a:r>
              <a:rPr lang="en-US" sz="2400" dirty="0" err="1"/>
              <a:t>Risorse</a:t>
            </a:r>
            <a:r>
              <a:rPr lang="en-US" sz="2400" dirty="0"/>
              <a:t> </a:t>
            </a:r>
            <a:r>
              <a:rPr lang="en-US" sz="2400" dirty="0" err="1"/>
              <a:t>professionali</a:t>
            </a:r>
            <a:r>
              <a:rPr lang="en-US" sz="2400" dirty="0"/>
              <a:t> </a:t>
            </a:r>
            <a:r>
              <a:rPr lang="en-US" sz="2400" dirty="0" err="1"/>
              <a:t>specifiche</a:t>
            </a:r>
            <a:endParaRPr lang="it-IT" sz="2400" dirty="0"/>
          </a:p>
          <a:p>
            <a:pPr lvl="0"/>
            <a:r>
              <a:rPr lang="en-US" sz="2400" dirty="0" err="1"/>
              <a:t>Coinvolgimento</a:t>
            </a:r>
            <a:r>
              <a:rPr lang="en-US" sz="2400" dirty="0"/>
              <a:t> </a:t>
            </a:r>
            <a:r>
              <a:rPr lang="en-US" sz="2400" dirty="0" err="1"/>
              <a:t>docenti</a:t>
            </a:r>
            <a:r>
              <a:rPr lang="en-US" sz="2400" dirty="0"/>
              <a:t> </a:t>
            </a:r>
            <a:r>
              <a:rPr lang="en-US" sz="2400" dirty="0" err="1"/>
              <a:t>curricolari</a:t>
            </a:r>
            <a:endParaRPr lang="it-IT" sz="2400" dirty="0"/>
          </a:p>
          <a:p>
            <a:pPr lvl="0"/>
            <a:r>
              <a:rPr lang="en-US" sz="2400" dirty="0" err="1"/>
              <a:t>Coinvolgimento</a:t>
            </a:r>
            <a:r>
              <a:rPr lang="en-US" sz="2400" dirty="0"/>
              <a:t> </a:t>
            </a:r>
            <a:r>
              <a:rPr lang="en-US" sz="2400" dirty="0" err="1"/>
              <a:t>personale</a:t>
            </a:r>
            <a:r>
              <a:rPr lang="en-US" sz="2400" dirty="0"/>
              <a:t> ATA</a:t>
            </a:r>
            <a:endParaRPr lang="it-IT" sz="2400" dirty="0"/>
          </a:p>
          <a:p>
            <a:pPr lvl="0"/>
            <a:r>
              <a:rPr lang="en-US" sz="2400" dirty="0" err="1"/>
              <a:t>Coinvolgimento</a:t>
            </a:r>
            <a:r>
              <a:rPr lang="en-US" sz="2400" dirty="0"/>
              <a:t> </a:t>
            </a:r>
            <a:r>
              <a:rPr lang="en-US" sz="2400" dirty="0" err="1"/>
              <a:t>famiglie</a:t>
            </a:r>
            <a:endParaRPr lang="it-IT" sz="2400" dirty="0"/>
          </a:p>
          <a:p>
            <a:pPr lvl="0"/>
            <a:r>
              <a:rPr lang="it-IT" sz="2400" dirty="0"/>
              <a:t>Rapporti con servizi sociosanitari territoriali e istituzionali deputate alla sicurezza. </a:t>
            </a:r>
            <a:r>
              <a:rPr lang="en-US" sz="2400" dirty="0" err="1"/>
              <a:t>Rapporti</a:t>
            </a:r>
            <a:r>
              <a:rPr lang="en-US" sz="2400" dirty="0"/>
              <a:t> con CTS e CTI.</a:t>
            </a:r>
            <a:endParaRPr lang="it-IT" sz="2400" dirty="0"/>
          </a:p>
          <a:p>
            <a:pPr lvl="0"/>
            <a:r>
              <a:rPr lang="it-IT" sz="2400" dirty="0"/>
              <a:t>Rapporti con privato sociale e volontariato</a:t>
            </a:r>
          </a:p>
          <a:p>
            <a:pPr lvl="0"/>
            <a:r>
              <a:rPr lang="en-US" sz="2400" dirty="0"/>
              <a:t>Formazione </a:t>
            </a:r>
            <a:r>
              <a:rPr lang="en-US" sz="2400" dirty="0" err="1"/>
              <a:t>docenti</a:t>
            </a:r>
            <a:endParaRPr lang="it-IT" sz="2400" dirty="0"/>
          </a:p>
          <a:p>
            <a:r>
              <a:rPr lang="it-IT" sz="2400" dirty="0"/>
              <a:t>Sintesi Punti di forza e di criticità</a:t>
            </a:r>
          </a:p>
          <a:p>
            <a:r>
              <a:rPr lang="it-IT" sz="2400" dirty="0"/>
              <a:t> </a:t>
            </a:r>
          </a:p>
        </p:txBody>
      </p:sp>
    </p:spTree>
    <p:extLst>
      <p:ext uri="{BB962C8B-B14F-4D97-AF65-F5344CB8AC3E}">
        <p14:creationId xmlns:p14="http://schemas.microsoft.com/office/powerpoint/2010/main" val="41519696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476672"/>
            <a:ext cx="9036496" cy="6555641"/>
          </a:xfrm>
          <a:prstGeom prst="rect">
            <a:avLst/>
          </a:prstGeom>
        </p:spPr>
        <p:txBody>
          <a:bodyPr wrap="square">
            <a:spAutoFit/>
          </a:bodyPr>
          <a:lstStyle/>
          <a:p>
            <a:r>
              <a:rPr lang="it-IT" sz="2000" b="1" dirty="0"/>
              <a:t>STRUTTURA</a:t>
            </a:r>
            <a:endParaRPr lang="it-IT" sz="2000" dirty="0"/>
          </a:p>
          <a:p>
            <a:r>
              <a:rPr lang="it-IT" sz="2000" dirty="0"/>
              <a:t> </a:t>
            </a:r>
          </a:p>
          <a:p>
            <a:r>
              <a:rPr lang="it-IT" sz="2000" b="1" dirty="0"/>
              <a:t>PARTE II – OBIETTIVI DI INCREMENTO DELL’INCLUSIVITÀ PROPOSTI PER IL PROSSIMO ANNO</a:t>
            </a:r>
            <a:endParaRPr lang="it-IT" sz="2000" dirty="0"/>
          </a:p>
          <a:p>
            <a:pPr lvl="0"/>
            <a:r>
              <a:rPr lang="it-IT" sz="2000" dirty="0"/>
              <a:t>Aspetti organizzativi e gestionali coinvolti nel cambiamento inclusivo.</a:t>
            </a:r>
          </a:p>
          <a:p>
            <a:pPr lvl="0"/>
            <a:r>
              <a:rPr lang="it-IT" sz="2000" dirty="0"/>
              <a:t>Possibilità di strutturare percorsi specifici di formazione e aggiornamento degli insegnanti.</a:t>
            </a:r>
          </a:p>
          <a:p>
            <a:pPr lvl="0"/>
            <a:r>
              <a:rPr lang="it-IT" sz="2000" dirty="0"/>
              <a:t>Adozione di strategie di valutazione coerenti con prassi inclusive.</a:t>
            </a:r>
          </a:p>
          <a:p>
            <a:pPr lvl="0"/>
            <a:r>
              <a:rPr lang="it-IT" sz="2000" dirty="0"/>
              <a:t>Organizzazione dei diversi tipi di sostegno presenti all’interno della scuola.</a:t>
            </a:r>
          </a:p>
          <a:p>
            <a:pPr lvl="0"/>
            <a:r>
              <a:rPr lang="it-IT" sz="2000" dirty="0"/>
              <a:t>Organizzazione dei diversi tipi di sostegno presenti all’esterno della scuola, in rapporto ai diversi servizi esistenti.</a:t>
            </a:r>
          </a:p>
          <a:p>
            <a:pPr lvl="0"/>
            <a:r>
              <a:rPr lang="it-IT" sz="2000" dirty="0"/>
              <a:t>Ruolo delle famiglie e delle comunità nel dare supporto e nel partecipare alle decisioni che riguardano l’organizzazione delle attività educative.</a:t>
            </a:r>
          </a:p>
          <a:p>
            <a:pPr lvl="0"/>
            <a:r>
              <a:rPr lang="it-IT" sz="2000" dirty="0"/>
              <a:t>Sviluppo di un curricolo attento alle diversità e alla promozione di percorsi formativi inclusivi.</a:t>
            </a:r>
          </a:p>
          <a:p>
            <a:pPr lvl="0"/>
            <a:r>
              <a:rPr lang="en-US" sz="2000" dirty="0" err="1"/>
              <a:t>Valorizzazione</a:t>
            </a:r>
            <a:r>
              <a:rPr lang="en-US" sz="2000" dirty="0"/>
              <a:t> </a:t>
            </a:r>
            <a:r>
              <a:rPr lang="en-US" sz="2000" dirty="0" err="1"/>
              <a:t>delle</a:t>
            </a:r>
            <a:r>
              <a:rPr lang="en-US" sz="2000" dirty="0"/>
              <a:t> </a:t>
            </a:r>
            <a:r>
              <a:rPr lang="en-US" sz="2000" dirty="0" err="1"/>
              <a:t>risorse</a:t>
            </a:r>
            <a:r>
              <a:rPr lang="en-US" sz="2000" dirty="0"/>
              <a:t> </a:t>
            </a:r>
            <a:r>
              <a:rPr lang="en-US" sz="2000" dirty="0" err="1"/>
              <a:t>esistenti</a:t>
            </a:r>
            <a:r>
              <a:rPr lang="en-US" sz="2000" dirty="0"/>
              <a:t>.</a:t>
            </a:r>
            <a:endParaRPr lang="it-IT" sz="2000" dirty="0"/>
          </a:p>
          <a:p>
            <a:pPr lvl="0"/>
            <a:r>
              <a:rPr lang="it-IT" sz="2000" dirty="0"/>
              <a:t>Acquisizione e distribuzione di risorse aggiuntive utilizzabili per la realizzazione dei progetti di inclusione.</a:t>
            </a:r>
          </a:p>
          <a:p>
            <a:pPr lvl="0"/>
            <a:r>
              <a:rPr lang="it-IT" sz="2000" dirty="0"/>
              <a:t>Attenzione dedicata alle fasi di transizione che scandiscono l’ingresso nel sistema scolastico, la continuità tra i diversi ordini di scuola e il successivo inserimento lavorativo.</a:t>
            </a:r>
          </a:p>
        </p:txBody>
      </p:sp>
    </p:spTree>
    <p:extLst>
      <p:ext uri="{BB962C8B-B14F-4D97-AF65-F5344CB8AC3E}">
        <p14:creationId xmlns:p14="http://schemas.microsoft.com/office/powerpoint/2010/main" val="17977406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1691680" y="6453336"/>
            <a:ext cx="6512511" cy="288032"/>
          </a:xfrm>
        </p:spPr>
        <p:txBody>
          <a:bodyPr>
            <a:normAutofit fontScale="90000"/>
          </a:bodyPr>
          <a:lstStyle/>
          <a:p>
            <a:pPr algn="ctr"/>
            <a:r>
              <a:rPr lang="it-IT" sz="2400" dirty="0"/>
              <a:t>DAL POF AL PTOF</a:t>
            </a:r>
          </a:p>
        </p:txBody>
      </p:sp>
      <p:pic>
        <p:nvPicPr>
          <p:cNvPr id="10" name="Picture 1"/>
          <p:cNvPicPr/>
          <p:nvPr/>
        </p:nvPicPr>
        <p:blipFill rotWithShape="1">
          <a:blip r:embed="rId2">
            <a:extLst>
              <a:ext uri="{28A0092B-C50C-407E-A947-70E740481C1C}">
                <a14:useLocalDpi xmlns:a14="http://schemas.microsoft.com/office/drawing/2010/main" val="0"/>
              </a:ext>
            </a:extLst>
          </a:blip>
          <a:srcRect l="5410" t="16317" r="49781" b="11286"/>
          <a:stretch/>
        </p:blipFill>
        <p:spPr bwMode="auto">
          <a:xfrm>
            <a:off x="107504" y="188640"/>
            <a:ext cx="9001000" cy="626469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16574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3289" y="5229200"/>
            <a:ext cx="6512511" cy="648072"/>
          </a:xfrm>
        </p:spPr>
        <p:txBody>
          <a:bodyPr/>
          <a:lstStyle/>
          <a:p>
            <a:pPr algn="ctr"/>
            <a:r>
              <a:rPr lang="it-IT" sz="2400" dirty="0"/>
              <a:t>Struttura PAI</a:t>
            </a:r>
          </a:p>
        </p:txBody>
      </p:sp>
      <p:sp>
        <p:nvSpPr>
          <p:cNvPr id="3" name="Segnaposto contenuto 2"/>
          <p:cNvSpPr>
            <a:spLocks noGrp="1"/>
          </p:cNvSpPr>
          <p:nvPr>
            <p:ph sz="quarter" idx="13"/>
          </p:nvPr>
        </p:nvSpPr>
        <p:spPr>
          <a:xfrm>
            <a:off x="0" y="260648"/>
            <a:ext cx="8964488" cy="4824536"/>
          </a:xfrm>
        </p:spPr>
        <p:txBody>
          <a:bodyPr>
            <a:normAutofit/>
          </a:bodyPr>
          <a:lstStyle/>
          <a:p>
            <a:pPr marL="45720" indent="0">
              <a:buNone/>
            </a:pPr>
            <a:r>
              <a:rPr lang="it-IT" sz="2400" dirty="0"/>
              <a:t>Le fasi del PAI:</a:t>
            </a:r>
          </a:p>
          <a:p>
            <a:pPr marL="502920" indent="-457200">
              <a:buAutoNum type="alphaUcPeriod"/>
            </a:pPr>
            <a:r>
              <a:rPr lang="it-IT" sz="2400" i="1" dirty="0"/>
              <a:t>Autoanalisi </a:t>
            </a:r>
            <a:r>
              <a:rPr lang="it-IT" sz="2400" dirty="0"/>
              <a:t>del grado di </a:t>
            </a:r>
            <a:r>
              <a:rPr lang="it-IT" sz="2400" dirty="0" err="1"/>
              <a:t>inclusività</a:t>
            </a:r>
            <a:r>
              <a:rPr lang="it-IT" sz="2400" dirty="0"/>
              <a:t> della scuola;</a:t>
            </a:r>
          </a:p>
          <a:p>
            <a:pPr marL="502920" indent="-457200">
              <a:buAutoNum type="alphaUcPeriod"/>
            </a:pPr>
            <a:r>
              <a:rPr lang="it-IT" sz="2400" i="1" dirty="0"/>
              <a:t>Individuazione dei bisogni </a:t>
            </a:r>
            <a:r>
              <a:rPr lang="it-IT" sz="2400" dirty="0"/>
              <a:t>educativi speciali presenti nella scuola;</a:t>
            </a:r>
          </a:p>
          <a:p>
            <a:pPr marL="502920" indent="-457200">
              <a:buAutoNum type="alphaUcPeriod"/>
            </a:pPr>
            <a:r>
              <a:rPr lang="it-IT" sz="2400" i="1" dirty="0"/>
              <a:t>Rilevazione </a:t>
            </a:r>
            <a:r>
              <a:rPr lang="it-IT" sz="2400" dirty="0"/>
              <a:t>delle risorse interne ed esterne alla scuola;</a:t>
            </a:r>
          </a:p>
          <a:p>
            <a:pPr marL="502920" indent="-457200">
              <a:buAutoNum type="alphaUcPeriod"/>
            </a:pPr>
            <a:r>
              <a:rPr lang="it-IT" sz="2400" i="1" dirty="0"/>
              <a:t>Progettazione </a:t>
            </a:r>
            <a:r>
              <a:rPr lang="it-IT" sz="2400" dirty="0"/>
              <a:t>multilivello mirata al miglioramento;</a:t>
            </a:r>
          </a:p>
          <a:p>
            <a:pPr marL="502920" indent="-457200">
              <a:buAutoNum type="alphaUcPeriod"/>
            </a:pPr>
            <a:r>
              <a:rPr lang="it-IT" sz="2400" i="1" dirty="0"/>
              <a:t>Coordinamento, monitoraggio e valutazione:</a:t>
            </a:r>
          </a:p>
          <a:p>
            <a:pPr marL="502920" indent="-457200">
              <a:buAutoNum type="alphaUcPeriod"/>
            </a:pPr>
            <a:r>
              <a:rPr lang="it-IT" sz="2400" i="1" dirty="0"/>
              <a:t>Individuazione risorse aggiuntive </a:t>
            </a:r>
            <a:r>
              <a:rPr lang="it-IT" sz="2400" dirty="0"/>
              <a:t>necessarie da reperire</a:t>
            </a:r>
          </a:p>
          <a:p>
            <a:pPr marL="45720" indent="0">
              <a:buNone/>
            </a:pPr>
            <a:r>
              <a:rPr lang="it-IT" sz="2400" dirty="0"/>
              <a:t>                                                    (vedi schema)</a:t>
            </a:r>
          </a:p>
          <a:p>
            <a:pPr marL="45720" indent="0" algn="r">
              <a:buNone/>
            </a:pPr>
            <a:r>
              <a:rPr lang="it-IT" sz="2400" i="1" dirty="0"/>
              <a:t>                                                                  </a:t>
            </a:r>
          </a:p>
        </p:txBody>
      </p:sp>
    </p:spTree>
    <p:extLst>
      <p:ext uri="{BB962C8B-B14F-4D97-AF65-F5344CB8AC3E}">
        <p14:creationId xmlns:p14="http://schemas.microsoft.com/office/powerpoint/2010/main" val="31812210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3289" y="4653136"/>
            <a:ext cx="6512511" cy="862032"/>
          </a:xfrm>
        </p:spPr>
        <p:txBody>
          <a:bodyPr/>
          <a:lstStyle/>
          <a:p>
            <a:pPr marL="0" indent="0" algn="l">
              <a:buNone/>
            </a:pPr>
            <a:r>
              <a:rPr lang="it-IT" sz="2400" dirty="0">
                <a:solidFill>
                  <a:schemeClr val="tx1"/>
                </a:solidFill>
              </a:rPr>
              <a:t>CAMBIAMENTI</a:t>
            </a:r>
            <a:r>
              <a:rPr lang="it-IT" sz="2000" dirty="0">
                <a:solidFill>
                  <a:schemeClr val="tx1"/>
                </a:solidFill>
              </a:rPr>
              <a:t> DEL PROCESSO INCLUSIONE</a:t>
            </a:r>
          </a:p>
        </p:txBody>
      </p:sp>
      <p:sp>
        <p:nvSpPr>
          <p:cNvPr id="3" name="Segnaposto contenuto 2"/>
          <p:cNvSpPr>
            <a:spLocks noGrp="1"/>
          </p:cNvSpPr>
          <p:nvPr>
            <p:ph sz="quarter" idx="13"/>
          </p:nvPr>
        </p:nvSpPr>
        <p:spPr>
          <a:xfrm>
            <a:off x="683568" y="731520"/>
            <a:ext cx="8064896" cy="3474720"/>
          </a:xfrm>
        </p:spPr>
        <p:txBody>
          <a:bodyPr>
            <a:normAutofit/>
          </a:bodyPr>
          <a:lstStyle/>
          <a:p>
            <a:pPr marL="45720" indent="0">
              <a:buNone/>
            </a:pPr>
            <a:r>
              <a:rPr lang="it-IT" sz="2400" dirty="0"/>
              <a:t>Rimuovere gli ostacoli all’apprendimento</a:t>
            </a:r>
          </a:p>
          <a:p>
            <a:pPr marL="45720" indent="0">
              <a:buNone/>
            </a:pPr>
            <a:endParaRPr lang="it-IT" sz="2400" dirty="0"/>
          </a:p>
          <a:p>
            <a:pPr marL="45720" indent="0">
              <a:buNone/>
            </a:pPr>
            <a:r>
              <a:rPr lang="it-IT" sz="2400" dirty="0"/>
              <a:t>Risorse per sostenere l’apprendimento e la partecipazione</a:t>
            </a:r>
          </a:p>
          <a:p>
            <a:pPr marL="45720" indent="0">
              <a:buNone/>
            </a:pPr>
            <a:endParaRPr lang="it-IT" sz="2400" dirty="0"/>
          </a:p>
          <a:p>
            <a:pPr marL="45720" indent="0">
              <a:buNone/>
            </a:pPr>
            <a:r>
              <a:rPr lang="it-IT" sz="2400" dirty="0"/>
              <a:t>Sostegno alla diversità</a:t>
            </a:r>
          </a:p>
        </p:txBody>
      </p:sp>
      <p:sp>
        <p:nvSpPr>
          <p:cNvPr id="5" name="Freccia in giù 4"/>
          <p:cNvSpPr/>
          <p:nvPr/>
        </p:nvSpPr>
        <p:spPr>
          <a:xfrm>
            <a:off x="3851920" y="270892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323528" y="3955296"/>
            <a:ext cx="8208912" cy="461665"/>
          </a:xfrm>
          <a:prstGeom prst="rect">
            <a:avLst/>
          </a:prstGeom>
          <a:noFill/>
        </p:spPr>
        <p:txBody>
          <a:bodyPr wrap="square" rtlCol="0">
            <a:spAutoFit/>
          </a:bodyPr>
          <a:lstStyle/>
          <a:p>
            <a:r>
              <a:rPr lang="it-IT" sz="2400" b="1" dirty="0">
                <a:solidFill>
                  <a:srgbClr val="FF0000"/>
                </a:solidFill>
              </a:rPr>
              <a:t>RISORSE INTERNE –RISORSE ESTERNE-RISORSE NELLA RETE</a:t>
            </a:r>
          </a:p>
        </p:txBody>
      </p:sp>
      <p:sp>
        <p:nvSpPr>
          <p:cNvPr id="9" name="Parentesi graffa chiusa 8"/>
          <p:cNvSpPr/>
          <p:nvPr/>
        </p:nvSpPr>
        <p:spPr>
          <a:xfrm>
            <a:off x="8028384" y="908720"/>
            <a:ext cx="648072" cy="201622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0" name="Parentesi graffa aperta 9"/>
          <p:cNvSpPr/>
          <p:nvPr/>
        </p:nvSpPr>
        <p:spPr>
          <a:xfrm>
            <a:off x="323528" y="908720"/>
            <a:ext cx="504056" cy="201622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11573224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ext uri="{D42A27DB-BD31-4B8C-83A1-F6EECF244321}">
                <p14:modId xmlns:p14="http://schemas.microsoft.com/office/powerpoint/2010/main" val="2102348718"/>
              </p:ext>
            </p:extLst>
          </p:nvPr>
        </p:nvGraphicFramePr>
        <p:xfrm>
          <a:off x="15624" y="87294"/>
          <a:ext cx="8948863" cy="6876415"/>
        </p:xfrm>
        <a:graphic>
          <a:graphicData uri="http://schemas.openxmlformats.org/drawingml/2006/table">
            <a:tbl>
              <a:tblPr firstRow="1" bandRow="1">
                <a:tableStyleId>{5C22544A-7EE6-4342-B048-85BDC9FD1C3A}</a:tableStyleId>
              </a:tblPr>
              <a:tblGrid>
                <a:gridCol w="2825957">
                  <a:extLst>
                    <a:ext uri="{9D8B030D-6E8A-4147-A177-3AD203B41FA5}">
                      <a16:colId xmlns:a16="http://schemas.microsoft.com/office/drawing/2014/main" val="20000"/>
                    </a:ext>
                  </a:extLst>
                </a:gridCol>
                <a:gridCol w="3296951">
                  <a:extLst>
                    <a:ext uri="{9D8B030D-6E8A-4147-A177-3AD203B41FA5}">
                      <a16:colId xmlns:a16="http://schemas.microsoft.com/office/drawing/2014/main" val="20001"/>
                    </a:ext>
                  </a:extLst>
                </a:gridCol>
                <a:gridCol w="2825955">
                  <a:extLst>
                    <a:ext uri="{9D8B030D-6E8A-4147-A177-3AD203B41FA5}">
                      <a16:colId xmlns:a16="http://schemas.microsoft.com/office/drawing/2014/main" val="20002"/>
                    </a:ext>
                  </a:extLst>
                </a:gridCol>
              </a:tblGrid>
              <a:tr h="508521">
                <a:tc>
                  <a:txBody>
                    <a:bodyPr/>
                    <a:lstStyle/>
                    <a:p>
                      <a:pPr algn="ctr"/>
                      <a:r>
                        <a:rPr lang="it-IT" sz="1400" dirty="0">
                          <a:solidFill>
                            <a:schemeClr val="tx1"/>
                          </a:solidFill>
                        </a:rPr>
                        <a:t>GARANZIE</a:t>
                      </a:r>
                      <a:r>
                        <a:rPr lang="it-IT" sz="1400" baseline="0" dirty="0">
                          <a:solidFill>
                            <a:schemeClr val="tx1"/>
                          </a:solidFill>
                        </a:rPr>
                        <a:t> ISTITUZIONALI</a:t>
                      </a:r>
                      <a:endParaRPr lang="it-IT" sz="1400" dirty="0">
                        <a:solidFill>
                          <a:schemeClr val="tx1"/>
                        </a:solidFill>
                      </a:endParaRPr>
                    </a:p>
                  </a:txBody>
                  <a:tcPr>
                    <a:solidFill>
                      <a:schemeClr val="accent6">
                        <a:lumMod val="20000"/>
                        <a:lumOff val="80000"/>
                      </a:schemeClr>
                    </a:solidFill>
                  </a:tcPr>
                </a:tc>
                <a:tc>
                  <a:txBody>
                    <a:bodyPr/>
                    <a:lstStyle/>
                    <a:p>
                      <a:pPr algn="ctr"/>
                      <a:r>
                        <a:rPr lang="it-IT" sz="1400" dirty="0">
                          <a:solidFill>
                            <a:schemeClr val="tx1"/>
                          </a:solidFill>
                        </a:rPr>
                        <a:t>CONDIZIONI DEL SISTEMA</a:t>
                      </a:r>
                    </a:p>
                  </a:txBody>
                  <a:tcPr>
                    <a:solidFill>
                      <a:schemeClr val="accent6">
                        <a:lumMod val="20000"/>
                        <a:lumOff val="80000"/>
                      </a:schemeClr>
                    </a:solidFill>
                  </a:tcPr>
                </a:tc>
                <a:tc>
                  <a:txBody>
                    <a:bodyPr/>
                    <a:lstStyle/>
                    <a:p>
                      <a:pPr algn="ctr"/>
                      <a:r>
                        <a:rPr lang="it-IT" sz="1400" dirty="0">
                          <a:solidFill>
                            <a:schemeClr val="tx1"/>
                          </a:solidFill>
                        </a:rPr>
                        <a:t>LE RISORSE SPECIFICHE</a:t>
                      </a:r>
                    </a:p>
                  </a:txBody>
                  <a:tcPr>
                    <a:solidFill>
                      <a:schemeClr val="accent6">
                        <a:lumMod val="20000"/>
                        <a:lumOff val="80000"/>
                      </a:schemeClr>
                    </a:solidFill>
                  </a:tcPr>
                </a:tc>
                <a:extLst>
                  <a:ext uri="{0D108BD9-81ED-4DB2-BD59-A6C34878D82A}">
                    <a16:rowId xmlns:a16="http://schemas.microsoft.com/office/drawing/2014/main" val="10000"/>
                  </a:ext>
                </a:extLst>
              </a:tr>
              <a:tr h="726458">
                <a:tc>
                  <a:txBody>
                    <a:bodyPr/>
                    <a:lstStyle/>
                    <a:p>
                      <a:r>
                        <a:rPr lang="it-IT" sz="1600" dirty="0">
                          <a:solidFill>
                            <a:schemeClr val="tx1"/>
                          </a:solidFill>
                        </a:rPr>
                        <a:t>Diritto</a:t>
                      </a:r>
                      <a:r>
                        <a:rPr lang="it-IT" sz="1600" baseline="0" dirty="0">
                          <a:solidFill>
                            <a:schemeClr val="tx1"/>
                          </a:solidFill>
                        </a:rPr>
                        <a:t> allo studio</a:t>
                      </a:r>
                      <a:endParaRPr lang="it-IT" sz="1600" dirty="0">
                        <a:solidFill>
                          <a:schemeClr val="tx1"/>
                        </a:solidFill>
                      </a:endParaRPr>
                    </a:p>
                  </a:txBody>
                  <a:tcPr>
                    <a:solidFill>
                      <a:schemeClr val="accent6">
                        <a:lumMod val="20000"/>
                        <a:lumOff val="80000"/>
                      </a:schemeClr>
                    </a:solidFill>
                  </a:tcPr>
                </a:tc>
                <a:tc>
                  <a:txBody>
                    <a:bodyPr/>
                    <a:lstStyle/>
                    <a:p>
                      <a:r>
                        <a:rPr lang="it-IT" sz="1600" dirty="0">
                          <a:solidFill>
                            <a:schemeClr val="tx1"/>
                          </a:solidFill>
                        </a:rPr>
                        <a:t>Collegialità</a:t>
                      </a:r>
                      <a:r>
                        <a:rPr lang="it-IT" sz="1600" baseline="0" dirty="0">
                          <a:solidFill>
                            <a:schemeClr val="tx1"/>
                          </a:solidFill>
                        </a:rPr>
                        <a:t> e responsabilità (DPR 416/74)</a:t>
                      </a:r>
                      <a:endParaRPr lang="it-IT" sz="1600" dirty="0">
                        <a:solidFill>
                          <a:schemeClr val="tx1"/>
                        </a:solidFill>
                      </a:endParaRPr>
                    </a:p>
                  </a:txBody>
                  <a:tcPr>
                    <a:solidFill>
                      <a:schemeClr val="accent6">
                        <a:lumMod val="20000"/>
                        <a:lumOff val="80000"/>
                      </a:schemeClr>
                    </a:solidFill>
                  </a:tcPr>
                </a:tc>
                <a:tc>
                  <a:txBody>
                    <a:bodyPr/>
                    <a:lstStyle/>
                    <a:p>
                      <a:r>
                        <a:rPr lang="it-IT" sz="1600" dirty="0">
                          <a:solidFill>
                            <a:schemeClr val="tx1"/>
                          </a:solidFill>
                        </a:rPr>
                        <a:t>BES-</a:t>
                      </a:r>
                      <a:r>
                        <a:rPr lang="it-IT" sz="1600" baseline="0" dirty="0">
                          <a:solidFill>
                            <a:schemeClr val="tx1"/>
                          </a:solidFill>
                        </a:rPr>
                        <a:t> certificazione medica (104/1992)</a:t>
                      </a:r>
                      <a:endParaRPr lang="it-IT" sz="1600" dirty="0">
                        <a:solidFill>
                          <a:schemeClr val="tx1"/>
                        </a:solidFill>
                      </a:endParaRPr>
                    </a:p>
                  </a:txBody>
                  <a:tcPr>
                    <a:solidFill>
                      <a:schemeClr val="accent6">
                        <a:lumMod val="20000"/>
                        <a:lumOff val="80000"/>
                      </a:schemeClr>
                    </a:solidFill>
                  </a:tcPr>
                </a:tc>
                <a:extLst>
                  <a:ext uri="{0D108BD9-81ED-4DB2-BD59-A6C34878D82A}">
                    <a16:rowId xmlns:a16="http://schemas.microsoft.com/office/drawing/2014/main" val="10001"/>
                  </a:ext>
                </a:extLst>
              </a:tr>
              <a:tr h="726458">
                <a:tc>
                  <a:txBody>
                    <a:bodyPr/>
                    <a:lstStyle/>
                    <a:p>
                      <a:r>
                        <a:rPr lang="it-IT" sz="1600" dirty="0">
                          <a:solidFill>
                            <a:schemeClr val="tx1"/>
                          </a:solidFill>
                        </a:rPr>
                        <a:t>Impegno nella rimozione</a:t>
                      </a:r>
                      <a:r>
                        <a:rPr lang="it-IT" sz="1600" baseline="0" dirty="0">
                          <a:solidFill>
                            <a:schemeClr val="tx1"/>
                          </a:solidFill>
                        </a:rPr>
                        <a:t> degli ostacoli</a:t>
                      </a:r>
                      <a:endParaRPr lang="it-IT" sz="1600" dirty="0">
                        <a:solidFill>
                          <a:schemeClr val="tx1"/>
                        </a:solidFill>
                      </a:endParaRPr>
                    </a:p>
                  </a:txBody>
                  <a:tcPr>
                    <a:solidFill>
                      <a:schemeClr val="accent6">
                        <a:lumMod val="20000"/>
                        <a:lumOff val="80000"/>
                      </a:schemeClr>
                    </a:solidFill>
                  </a:tcPr>
                </a:tc>
                <a:tc>
                  <a:txBody>
                    <a:bodyPr/>
                    <a:lstStyle/>
                    <a:p>
                      <a:r>
                        <a:rPr lang="it-IT" sz="1600" dirty="0">
                          <a:solidFill>
                            <a:schemeClr val="tx1"/>
                          </a:solidFill>
                        </a:rPr>
                        <a:t>Classi</a:t>
                      </a:r>
                      <a:r>
                        <a:rPr lang="it-IT" sz="1600" baseline="0" dirty="0">
                          <a:solidFill>
                            <a:schemeClr val="tx1"/>
                          </a:solidFill>
                        </a:rPr>
                        <a:t> aperte, individualizzazione</a:t>
                      </a:r>
                    </a:p>
                    <a:p>
                      <a:r>
                        <a:rPr lang="it-IT" sz="1600" baseline="0" dirty="0">
                          <a:solidFill>
                            <a:schemeClr val="tx1"/>
                          </a:solidFill>
                        </a:rPr>
                        <a:t>Integrazione  (L.517/77)</a:t>
                      </a:r>
                      <a:endParaRPr lang="it-IT" sz="1600" dirty="0">
                        <a:solidFill>
                          <a:schemeClr val="tx1"/>
                        </a:solidFill>
                      </a:endParaRPr>
                    </a:p>
                  </a:txBody>
                  <a:tcPr>
                    <a:solidFill>
                      <a:schemeClr val="accent6">
                        <a:lumMod val="20000"/>
                        <a:lumOff val="80000"/>
                      </a:schemeClr>
                    </a:solidFill>
                  </a:tcPr>
                </a:tc>
                <a:tc>
                  <a:txBody>
                    <a:bodyPr/>
                    <a:lstStyle/>
                    <a:p>
                      <a:r>
                        <a:rPr lang="it-IT" sz="1600" dirty="0">
                          <a:solidFill>
                            <a:schemeClr val="tx1"/>
                          </a:solidFill>
                        </a:rPr>
                        <a:t>BES- svantaggio</a:t>
                      </a:r>
                      <a:r>
                        <a:rPr lang="it-IT" sz="1600" baseline="0" dirty="0">
                          <a:solidFill>
                            <a:schemeClr val="tx1"/>
                          </a:solidFill>
                        </a:rPr>
                        <a:t> culturale (Linea guida stranieri 2006)</a:t>
                      </a:r>
                      <a:endParaRPr lang="it-IT" sz="1600" dirty="0">
                        <a:solidFill>
                          <a:schemeClr val="tx1"/>
                        </a:solidFill>
                      </a:endParaRPr>
                    </a:p>
                  </a:txBody>
                  <a:tcPr>
                    <a:solidFill>
                      <a:schemeClr val="accent6">
                        <a:lumMod val="20000"/>
                        <a:lumOff val="80000"/>
                      </a:schemeClr>
                    </a:solidFill>
                  </a:tcPr>
                </a:tc>
                <a:extLst>
                  <a:ext uri="{0D108BD9-81ED-4DB2-BD59-A6C34878D82A}">
                    <a16:rowId xmlns:a16="http://schemas.microsoft.com/office/drawing/2014/main" val="10002"/>
                  </a:ext>
                </a:extLst>
              </a:tr>
              <a:tr h="726458">
                <a:tc>
                  <a:txBody>
                    <a:bodyPr/>
                    <a:lstStyle/>
                    <a:p>
                      <a:r>
                        <a:rPr lang="it-IT" sz="1600" dirty="0">
                          <a:solidFill>
                            <a:schemeClr val="tx1"/>
                          </a:solidFill>
                        </a:rPr>
                        <a:t>Libertà didattica-di scelta metodologica</a:t>
                      </a:r>
                    </a:p>
                  </a:txBody>
                  <a:tcPr>
                    <a:solidFill>
                      <a:schemeClr val="accent6">
                        <a:lumMod val="20000"/>
                        <a:lumOff val="80000"/>
                      </a:schemeClr>
                    </a:solidFill>
                  </a:tcPr>
                </a:tc>
                <a:tc>
                  <a:txBody>
                    <a:bodyPr/>
                    <a:lstStyle/>
                    <a:p>
                      <a:r>
                        <a:rPr lang="it-IT" sz="1600" dirty="0">
                          <a:solidFill>
                            <a:schemeClr val="tx1"/>
                          </a:solidFill>
                        </a:rPr>
                        <a:t>Sostegno e recupero</a:t>
                      </a:r>
                    </a:p>
                    <a:p>
                      <a:r>
                        <a:rPr lang="it-IT" sz="1600" dirty="0">
                          <a:solidFill>
                            <a:schemeClr val="tx1"/>
                          </a:solidFill>
                        </a:rPr>
                        <a:t>valutazione, continuità, orientamento</a:t>
                      </a:r>
                    </a:p>
                  </a:txBody>
                  <a:tcPr>
                    <a:solidFill>
                      <a:schemeClr val="accent6">
                        <a:lumMod val="20000"/>
                        <a:lumOff val="80000"/>
                      </a:schemeClr>
                    </a:solidFill>
                  </a:tcPr>
                </a:tc>
                <a:tc>
                  <a:txBody>
                    <a:bodyPr/>
                    <a:lstStyle/>
                    <a:p>
                      <a:r>
                        <a:rPr lang="it-IT" sz="1600" dirty="0">
                          <a:solidFill>
                            <a:schemeClr val="tx1"/>
                          </a:solidFill>
                        </a:rPr>
                        <a:t>BES- integrazione alunni con disabilità</a:t>
                      </a:r>
                    </a:p>
                    <a:p>
                      <a:r>
                        <a:rPr lang="it-IT" sz="1600" dirty="0">
                          <a:solidFill>
                            <a:schemeClr val="tx1"/>
                          </a:solidFill>
                        </a:rPr>
                        <a:t>(Linee guida 2009)</a:t>
                      </a:r>
                    </a:p>
                  </a:txBody>
                  <a:tcPr>
                    <a:solidFill>
                      <a:schemeClr val="accent6">
                        <a:lumMod val="20000"/>
                        <a:lumOff val="80000"/>
                      </a:schemeClr>
                    </a:solidFill>
                  </a:tcPr>
                </a:tc>
                <a:extLst>
                  <a:ext uri="{0D108BD9-81ED-4DB2-BD59-A6C34878D82A}">
                    <a16:rowId xmlns:a16="http://schemas.microsoft.com/office/drawing/2014/main" val="10003"/>
                  </a:ext>
                </a:extLst>
              </a:tr>
              <a:tr h="944394">
                <a:tc>
                  <a:txBody>
                    <a:bodyPr/>
                    <a:lstStyle/>
                    <a:p>
                      <a:endParaRPr lang="it-IT" sz="1600" dirty="0">
                        <a:solidFill>
                          <a:schemeClr val="tx1"/>
                        </a:solidFill>
                      </a:endParaRPr>
                    </a:p>
                  </a:txBody>
                  <a:tcPr>
                    <a:solidFill>
                      <a:schemeClr val="accent6">
                        <a:lumMod val="20000"/>
                        <a:lumOff val="80000"/>
                      </a:schemeClr>
                    </a:solidFill>
                  </a:tcPr>
                </a:tc>
                <a:tc>
                  <a:txBody>
                    <a:bodyPr/>
                    <a:lstStyle/>
                    <a:p>
                      <a:r>
                        <a:rPr lang="it-IT" sz="1600" dirty="0">
                          <a:solidFill>
                            <a:schemeClr val="tx1"/>
                          </a:solidFill>
                        </a:rPr>
                        <a:t>Autonomia scolastica </a:t>
                      </a:r>
                    </a:p>
                  </a:txBody>
                  <a:tcP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dirty="0">
                          <a:solidFill>
                            <a:schemeClr val="tx1"/>
                          </a:solidFill>
                        </a:rPr>
                        <a:t>BES- disturbo</a:t>
                      </a:r>
                      <a:r>
                        <a:rPr lang="it-IT" sz="1600" baseline="0" dirty="0">
                          <a:solidFill>
                            <a:schemeClr val="tx1"/>
                          </a:solidFill>
                        </a:rPr>
                        <a:t> apprendimento (L.170/2010)</a:t>
                      </a:r>
                      <a:endParaRPr lang="it-IT" sz="1600" dirty="0">
                        <a:solidFill>
                          <a:schemeClr val="tx1"/>
                        </a:solidFill>
                      </a:endParaRPr>
                    </a:p>
                    <a:p>
                      <a:endParaRPr lang="it-IT" sz="1600" dirty="0">
                        <a:solidFill>
                          <a:schemeClr val="tx1"/>
                        </a:solidFill>
                      </a:endParaRPr>
                    </a:p>
                  </a:txBody>
                  <a:tcPr>
                    <a:solidFill>
                      <a:schemeClr val="accent6">
                        <a:lumMod val="20000"/>
                        <a:lumOff val="80000"/>
                      </a:schemeClr>
                    </a:solidFill>
                  </a:tcPr>
                </a:tc>
                <a:extLst>
                  <a:ext uri="{0D108BD9-81ED-4DB2-BD59-A6C34878D82A}">
                    <a16:rowId xmlns:a16="http://schemas.microsoft.com/office/drawing/2014/main" val="10004"/>
                  </a:ext>
                </a:extLst>
              </a:tr>
              <a:tr h="726458">
                <a:tc>
                  <a:txBody>
                    <a:bodyPr/>
                    <a:lstStyle/>
                    <a:p>
                      <a:endParaRPr lang="it-IT" sz="1600" dirty="0">
                        <a:solidFill>
                          <a:schemeClr val="tx1"/>
                        </a:solidFill>
                      </a:endParaRPr>
                    </a:p>
                  </a:txBody>
                  <a:tcPr>
                    <a:solidFill>
                      <a:schemeClr val="accent6">
                        <a:lumMod val="20000"/>
                        <a:lumOff val="80000"/>
                      </a:schemeClr>
                    </a:solidFill>
                  </a:tcPr>
                </a:tc>
                <a:tc>
                  <a:txBody>
                    <a:bodyPr/>
                    <a:lstStyle/>
                    <a:p>
                      <a:r>
                        <a:rPr lang="it-IT" sz="1600" dirty="0">
                          <a:solidFill>
                            <a:schemeClr val="tx1"/>
                          </a:solidFill>
                        </a:rPr>
                        <a:t>Decentramento funzioni e compiti specifici agli EE.LL.</a:t>
                      </a:r>
                    </a:p>
                  </a:txBody>
                  <a:tcPr>
                    <a:solidFill>
                      <a:schemeClr val="accent6">
                        <a:lumMod val="20000"/>
                        <a:lumOff val="80000"/>
                      </a:schemeClr>
                    </a:solidFill>
                  </a:tcPr>
                </a:tc>
                <a:tc>
                  <a:txBody>
                    <a:bodyPr/>
                    <a:lstStyle/>
                    <a:p>
                      <a:r>
                        <a:rPr lang="it-IT" sz="1600" dirty="0">
                          <a:solidFill>
                            <a:schemeClr val="tx1"/>
                          </a:solidFill>
                        </a:rPr>
                        <a:t>BES-</a:t>
                      </a:r>
                      <a:r>
                        <a:rPr lang="it-IT" sz="1600" baseline="0" dirty="0">
                          <a:solidFill>
                            <a:schemeClr val="tx1"/>
                          </a:solidFill>
                        </a:rPr>
                        <a:t> sindrome ADHD</a:t>
                      </a:r>
                    </a:p>
                    <a:p>
                      <a:r>
                        <a:rPr lang="it-IT" sz="1600" baseline="0" dirty="0">
                          <a:solidFill>
                            <a:schemeClr val="tx1"/>
                          </a:solidFill>
                        </a:rPr>
                        <a:t>(Notamin.2009)</a:t>
                      </a:r>
                      <a:endParaRPr lang="it-IT" sz="1600" dirty="0">
                        <a:solidFill>
                          <a:schemeClr val="tx1"/>
                        </a:solidFill>
                      </a:endParaRPr>
                    </a:p>
                    <a:p>
                      <a:endParaRPr lang="it-IT" sz="1600" dirty="0">
                        <a:solidFill>
                          <a:schemeClr val="tx1"/>
                        </a:solidFill>
                      </a:endParaRPr>
                    </a:p>
                  </a:txBody>
                  <a:tcPr>
                    <a:solidFill>
                      <a:schemeClr val="accent6">
                        <a:lumMod val="20000"/>
                        <a:lumOff val="80000"/>
                      </a:schemeClr>
                    </a:solidFill>
                  </a:tcPr>
                </a:tc>
                <a:extLst>
                  <a:ext uri="{0D108BD9-81ED-4DB2-BD59-A6C34878D82A}">
                    <a16:rowId xmlns:a16="http://schemas.microsoft.com/office/drawing/2014/main" val="10005"/>
                  </a:ext>
                </a:extLst>
              </a:tr>
              <a:tr h="1162332">
                <a:tc>
                  <a:txBody>
                    <a:bodyPr/>
                    <a:lstStyle/>
                    <a:p>
                      <a:endParaRPr lang="it-IT" sz="1600" dirty="0">
                        <a:solidFill>
                          <a:schemeClr val="tx1"/>
                        </a:solidFill>
                      </a:endParaRPr>
                    </a:p>
                  </a:txBody>
                  <a:tcPr>
                    <a:solidFill>
                      <a:schemeClr val="accent6">
                        <a:lumMod val="20000"/>
                        <a:lumOff val="80000"/>
                      </a:schemeClr>
                    </a:solidFill>
                  </a:tcPr>
                </a:tc>
                <a:tc>
                  <a:txBody>
                    <a:bodyPr/>
                    <a:lstStyle/>
                    <a:p>
                      <a:endParaRPr lang="it-IT" sz="1600" dirty="0">
                        <a:solidFill>
                          <a:schemeClr val="tx1"/>
                        </a:solidFill>
                      </a:endParaRPr>
                    </a:p>
                  </a:txBody>
                  <a:tcP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dirty="0">
                          <a:solidFill>
                            <a:schemeClr val="tx1"/>
                          </a:solidFill>
                        </a:rPr>
                        <a:t>BES- famiglie in difficoltà, alunni in ospedale (L.285/1997)</a:t>
                      </a:r>
                    </a:p>
                    <a:p>
                      <a:endParaRPr lang="it-IT" sz="1600" dirty="0">
                        <a:solidFill>
                          <a:schemeClr val="tx1"/>
                        </a:solidFill>
                      </a:endParaRPr>
                    </a:p>
                  </a:txBody>
                  <a:tcPr>
                    <a:solidFill>
                      <a:schemeClr val="accent6">
                        <a:lumMod val="20000"/>
                        <a:lumOff val="80000"/>
                      </a:schemeClr>
                    </a:solidFill>
                  </a:tcPr>
                </a:tc>
                <a:extLst>
                  <a:ext uri="{0D108BD9-81ED-4DB2-BD59-A6C34878D82A}">
                    <a16:rowId xmlns:a16="http://schemas.microsoft.com/office/drawing/2014/main" val="10006"/>
                  </a:ext>
                </a:extLst>
              </a:tr>
              <a:tr h="1162332">
                <a:tc>
                  <a:txBody>
                    <a:bodyPr/>
                    <a:lstStyle/>
                    <a:p>
                      <a:endParaRPr lang="it-IT" sz="1600" dirty="0">
                        <a:solidFill>
                          <a:schemeClr val="tx1"/>
                        </a:solidFill>
                      </a:endParaRPr>
                    </a:p>
                  </a:txBody>
                  <a:tcPr>
                    <a:solidFill>
                      <a:schemeClr val="accent6">
                        <a:lumMod val="20000"/>
                        <a:lumOff val="80000"/>
                      </a:schemeClr>
                    </a:solidFill>
                  </a:tcPr>
                </a:tc>
                <a:tc>
                  <a:txBody>
                    <a:bodyPr/>
                    <a:lstStyle/>
                    <a:p>
                      <a:endParaRPr lang="it-IT" sz="1600" dirty="0">
                        <a:solidFill>
                          <a:schemeClr val="tx1"/>
                        </a:solidFill>
                      </a:endParaRPr>
                    </a:p>
                  </a:txBody>
                  <a:tcP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dirty="0">
                          <a:solidFill>
                            <a:schemeClr val="tx1"/>
                          </a:solidFill>
                        </a:rPr>
                        <a:t>BES- famiglie in difficoltà, alunni in ospedale (L.285/1997)</a:t>
                      </a:r>
                    </a:p>
                    <a:p>
                      <a:endParaRPr lang="it-IT" sz="1600" dirty="0">
                        <a:solidFill>
                          <a:schemeClr val="tx1"/>
                        </a:solidFill>
                      </a:endParaRPr>
                    </a:p>
                  </a:txBody>
                  <a:tcPr>
                    <a:solidFill>
                      <a:schemeClr val="accent6">
                        <a:lumMod val="20000"/>
                        <a:lumOff val="8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137489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tente\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1659" y="538527"/>
            <a:ext cx="6080681" cy="2890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492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584634" y="324048"/>
            <a:ext cx="7823423" cy="504056"/>
          </a:xfrm>
        </p:spPr>
        <p:txBody>
          <a:bodyPr>
            <a:normAutofit fontScale="90000"/>
          </a:bodyPr>
          <a:lstStyle/>
          <a:p>
            <a:pPr marL="182880" indent="0">
              <a:buNone/>
            </a:pPr>
            <a:r>
              <a:rPr lang="it-IT" sz="2400" dirty="0">
                <a:solidFill>
                  <a:srgbClr val="FF0000"/>
                </a:solidFill>
              </a:rPr>
              <a:t>RISORSE  DALLE SCIENZE DELL’EDUCAZIONE E  DELLA RICERCA</a:t>
            </a:r>
          </a:p>
        </p:txBody>
      </p:sp>
      <p:sp>
        <p:nvSpPr>
          <p:cNvPr id="5" name="Sottotitolo 4"/>
          <p:cNvSpPr>
            <a:spLocks noGrp="1"/>
          </p:cNvSpPr>
          <p:nvPr>
            <p:ph type="subTitle" idx="1"/>
          </p:nvPr>
        </p:nvSpPr>
        <p:spPr>
          <a:xfrm>
            <a:off x="611560" y="1484785"/>
            <a:ext cx="6048672" cy="4449880"/>
          </a:xfrm>
        </p:spPr>
        <p:txBody>
          <a:bodyPr>
            <a:normAutofit/>
          </a:bodyPr>
          <a:lstStyle/>
          <a:p>
            <a:endParaRPr lang="it-IT" sz="2400" dirty="0"/>
          </a:p>
          <a:p>
            <a:r>
              <a:rPr lang="it-IT" sz="2400" dirty="0"/>
              <a:t>Metodologie </a:t>
            </a:r>
            <a:r>
              <a:rPr lang="it-IT" sz="2400" b="1" i="1" dirty="0">
                <a:solidFill>
                  <a:srgbClr val="FF0000"/>
                </a:solidFill>
              </a:rPr>
              <a:t>individualizzate</a:t>
            </a:r>
            <a:r>
              <a:rPr lang="it-IT" sz="2400" dirty="0"/>
              <a:t>: adattamento obiettivi, contenuti, mediatori e supporto Metodologie </a:t>
            </a:r>
            <a:r>
              <a:rPr lang="it-IT" sz="2400" b="1" i="1" dirty="0">
                <a:solidFill>
                  <a:srgbClr val="FF0000"/>
                </a:solidFill>
              </a:rPr>
              <a:t>laboratoriali</a:t>
            </a:r>
            <a:r>
              <a:rPr lang="it-IT" sz="2400" b="1" i="1" dirty="0"/>
              <a:t> </a:t>
            </a:r>
            <a:r>
              <a:rPr lang="it-IT" sz="2400" dirty="0"/>
              <a:t>: </a:t>
            </a:r>
            <a:r>
              <a:rPr lang="it-IT" sz="2400" dirty="0" err="1"/>
              <a:t>problem</a:t>
            </a:r>
            <a:r>
              <a:rPr lang="it-IT" sz="2400" dirty="0"/>
              <a:t> </a:t>
            </a:r>
            <a:r>
              <a:rPr lang="it-IT" sz="2400" dirty="0" err="1"/>
              <a:t>solving</a:t>
            </a:r>
            <a:r>
              <a:rPr lang="it-IT" sz="2400" dirty="0"/>
              <a:t> e ricerca, apprendimento attivo e costruttivo, intenzionale e situato</a:t>
            </a:r>
          </a:p>
          <a:p>
            <a:r>
              <a:rPr lang="it-IT" sz="2400" dirty="0"/>
              <a:t> Metodologie </a:t>
            </a:r>
            <a:r>
              <a:rPr lang="it-IT" sz="2400" b="1" i="1" dirty="0">
                <a:solidFill>
                  <a:srgbClr val="FF0000"/>
                </a:solidFill>
              </a:rPr>
              <a:t>collaborative</a:t>
            </a:r>
            <a:r>
              <a:rPr lang="it-IT" sz="2400" dirty="0"/>
              <a:t>: apprendimento tra pari e relazione di aiuto, apprendimento dialogico, apprendimento imitativo</a:t>
            </a:r>
          </a:p>
          <a:p>
            <a:r>
              <a:rPr lang="it-IT" sz="2400" dirty="0"/>
              <a:t> Metodologie </a:t>
            </a:r>
            <a:r>
              <a:rPr lang="it-IT" sz="2400" b="1" i="1" dirty="0">
                <a:solidFill>
                  <a:srgbClr val="FF0000"/>
                </a:solidFill>
              </a:rPr>
              <a:t>metacognitive</a:t>
            </a:r>
            <a:r>
              <a:rPr lang="it-IT" sz="2400" dirty="0"/>
              <a:t>: apprendimento riflessivo e stili </a:t>
            </a:r>
          </a:p>
        </p:txBody>
      </p:sp>
      <p:sp>
        <p:nvSpPr>
          <p:cNvPr id="6" name="Parentesi graffa chiusa 5"/>
          <p:cNvSpPr/>
          <p:nvPr/>
        </p:nvSpPr>
        <p:spPr>
          <a:xfrm>
            <a:off x="6444208" y="2132856"/>
            <a:ext cx="792088" cy="331236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 name="CasellaDiTesto 6"/>
          <p:cNvSpPr txBox="1"/>
          <p:nvPr/>
        </p:nvSpPr>
        <p:spPr>
          <a:xfrm>
            <a:off x="6804248" y="2348880"/>
            <a:ext cx="2160240" cy="2554545"/>
          </a:xfrm>
          <a:prstGeom prst="rect">
            <a:avLst/>
          </a:prstGeom>
          <a:noFill/>
          <a:ln w="57150">
            <a:solidFill>
              <a:srgbClr val="0070C0"/>
            </a:solidFill>
          </a:ln>
        </p:spPr>
        <p:txBody>
          <a:bodyPr wrap="square" rtlCol="0">
            <a:spAutoFit/>
          </a:bodyPr>
          <a:lstStyle/>
          <a:p>
            <a:r>
              <a:rPr lang="it-IT" sz="2000" dirty="0">
                <a:solidFill>
                  <a:srgbClr val="FF0000"/>
                </a:solidFill>
              </a:rPr>
              <a:t>BISOGNO</a:t>
            </a:r>
          </a:p>
          <a:p>
            <a:r>
              <a:rPr lang="it-IT" sz="2000" i="1" dirty="0">
                <a:solidFill>
                  <a:srgbClr val="FF0000"/>
                </a:solidFill>
              </a:rPr>
              <a:t>accettazione</a:t>
            </a:r>
          </a:p>
          <a:p>
            <a:r>
              <a:rPr lang="it-IT" sz="2000" i="1" dirty="0">
                <a:solidFill>
                  <a:srgbClr val="FF0000"/>
                </a:solidFill>
              </a:rPr>
              <a:t>valorizzazione</a:t>
            </a:r>
          </a:p>
          <a:p>
            <a:r>
              <a:rPr lang="it-IT" sz="2000" i="1" dirty="0">
                <a:solidFill>
                  <a:srgbClr val="FF0000"/>
                </a:solidFill>
              </a:rPr>
              <a:t>autostima</a:t>
            </a:r>
          </a:p>
          <a:p>
            <a:r>
              <a:rPr lang="it-IT" sz="2000" i="1" dirty="0">
                <a:solidFill>
                  <a:srgbClr val="FF0000"/>
                </a:solidFill>
              </a:rPr>
              <a:t>competenza</a:t>
            </a:r>
          </a:p>
          <a:p>
            <a:r>
              <a:rPr lang="it-IT" sz="2000" i="1" dirty="0">
                <a:solidFill>
                  <a:srgbClr val="FF0000"/>
                </a:solidFill>
              </a:rPr>
              <a:t>autorealizzazione</a:t>
            </a:r>
          </a:p>
          <a:p>
            <a:r>
              <a:rPr lang="it-IT" sz="2000" i="1" dirty="0">
                <a:solidFill>
                  <a:srgbClr val="FF0000"/>
                </a:solidFill>
              </a:rPr>
              <a:t>appartenenza</a:t>
            </a:r>
          </a:p>
          <a:p>
            <a:r>
              <a:rPr lang="it-IT" sz="2000" i="1" dirty="0">
                <a:solidFill>
                  <a:srgbClr val="FF0000"/>
                </a:solidFill>
              </a:rPr>
              <a:t>socializzazione</a:t>
            </a:r>
          </a:p>
        </p:txBody>
      </p:sp>
      <p:sp>
        <p:nvSpPr>
          <p:cNvPr id="8" name="CasellaDiTesto 7"/>
          <p:cNvSpPr txBox="1"/>
          <p:nvPr/>
        </p:nvSpPr>
        <p:spPr>
          <a:xfrm>
            <a:off x="4355976" y="6165304"/>
            <a:ext cx="2880320" cy="369332"/>
          </a:xfrm>
          <a:prstGeom prst="rect">
            <a:avLst/>
          </a:prstGeom>
          <a:noFill/>
        </p:spPr>
        <p:txBody>
          <a:bodyPr wrap="square" rtlCol="0">
            <a:spAutoFit/>
          </a:bodyPr>
          <a:lstStyle/>
          <a:p>
            <a:r>
              <a:rPr lang="it-IT"/>
              <a:t>BES: valore pedagogico</a:t>
            </a:r>
          </a:p>
        </p:txBody>
      </p:sp>
    </p:spTree>
    <p:extLst>
      <p:ext uri="{BB962C8B-B14F-4D97-AF65-F5344CB8AC3E}">
        <p14:creationId xmlns:p14="http://schemas.microsoft.com/office/powerpoint/2010/main" val="16548635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sz="quarter" idx="13"/>
          </p:nvPr>
        </p:nvSpPr>
        <p:spPr/>
        <p:txBody>
          <a:bodyPr/>
          <a:lstStyle/>
          <a:p>
            <a:endParaRPr lang="it-IT" dirty="0"/>
          </a:p>
        </p:txBody>
      </p:sp>
      <p:pic>
        <p:nvPicPr>
          <p:cNvPr id="1026" name="Picture 2" descr="C:\Users\Utente\Downloads\20171006_084901.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79512" y="712840"/>
            <a:ext cx="8964488" cy="5884512"/>
          </a:xfrm>
          <a:prstGeom prst="rect">
            <a:avLst/>
          </a:prstGeom>
          <a:noFill/>
          <a:ln w="76200">
            <a:solidFill>
              <a:srgbClr val="0070C0"/>
            </a:solidFill>
          </a:ln>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251520" y="251175"/>
            <a:ext cx="8352928" cy="461665"/>
          </a:xfrm>
          <a:prstGeom prst="rect">
            <a:avLst/>
          </a:prstGeom>
          <a:noFill/>
        </p:spPr>
        <p:txBody>
          <a:bodyPr wrap="square" rtlCol="0">
            <a:spAutoFit/>
          </a:bodyPr>
          <a:lstStyle/>
          <a:p>
            <a:r>
              <a:rPr lang="it-IT" sz="2400" dirty="0">
                <a:solidFill>
                  <a:schemeClr val="accent1"/>
                </a:solidFill>
                <a:latin typeface="Algerian" pitchFamily="82" charset="0"/>
              </a:rPr>
              <a:t>LE RAGIONI DEL RILANCIO </a:t>
            </a:r>
            <a:r>
              <a:rPr lang="it-IT" sz="1600" dirty="0">
                <a:solidFill>
                  <a:schemeClr val="accent1"/>
                </a:solidFill>
                <a:latin typeface="Algerian" pitchFamily="82" charset="0"/>
              </a:rPr>
              <a:t>(STRATEGIA </a:t>
            </a:r>
            <a:r>
              <a:rPr lang="it-IT" sz="1600" dirty="0" err="1">
                <a:solidFill>
                  <a:schemeClr val="accent1"/>
                </a:solidFill>
                <a:latin typeface="Algerian" pitchFamily="82" charset="0"/>
              </a:rPr>
              <a:t>LISBONA-c.M</a:t>
            </a:r>
            <a:r>
              <a:rPr lang="it-IT" sz="1600" dirty="0">
                <a:solidFill>
                  <a:schemeClr val="accent1"/>
                </a:solidFill>
                <a:latin typeface="Algerian" pitchFamily="82" charset="0"/>
              </a:rPr>
              <a:t>. 2013)</a:t>
            </a:r>
            <a:endParaRPr lang="it-IT" sz="2400" dirty="0">
              <a:solidFill>
                <a:schemeClr val="accent1"/>
              </a:solidFill>
              <a:latin typeface="Algerian" pitchFamily="82" charset="0"/>
            </a:endParaRPr>
          </a:p>
        </p:txBody>
      </p:sp>
    </p:spTree>
    <p:extLst>
      <p:ext uri="{BB962C8B-B14F-4D97-AF65-F5344CB8AC3E}">
        <p14:creationId xmlns:p14="http://schemas.microsoft.com/office/powerpoint/2010/main" val="29319065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6309320"/>
            <a:ext cx="7910264" cy="288032"/>
          </a:xfrm>
        </p:spPr>
        <p:txBody>
          <a:bodyPr>
            <a:noAutofit/>
          </a:bodyPr>
          <a:lstStyle/>
          <a:p>
            <a:pPr algn="ctr"/>
            <a:r>
              <a:rPr lang="it-IT" sz="2000" dirty="0"/>
              <a:t>L’evoluzione dell’Index  per l’inclusione</a:t>
            </a:r>
          </a:p>
        </p:txBody>
      </p:sp>
      <p:sp>
        <p:nvSpPr>
          <p:cNvPr id="3" name="Segnaposto contenuto 2"/>
          <p:cNvSpPr>
            <a:spLocks noGrp="1"/>
          </p:cNvSpPr>
          <p:nvPr>
            <p:ph sz="quarter" idx="13"/>
          </p:nvPr>
        </p:nvSpPr>
        <p:spPr>
          <a:xfrm>
            <a:off x="395536" y="731520"/>
            <a:ext cx="8352928" cy="3474720"/>
          </a:xfrm>
        </p:spPr>
        <p:txBody>
          <a:bodyPr>
            <a:normAutofit/>
          </a:bodyPr>
          <a:lstStyle/>
          <a:p>
            <a:pPr marL="45720" indent="0">
              <a:buNone/>
            </a:pPr>
            <a:r>
              <a:rPr lang="it-IT" sz="2400" i="1" dirty="0"/>
              <a:t>La scuola può essere pensata come un’organizzazione che contribuisce all’educazione delle comunità, senza averne il monopolio. Le classi possono essere viste come un luogo che racchiude il mondo anche oltre le quattro mura della scuola.</a:t>
            </a:r>
          </a:p>
          <a:p>
            <a:pPr marL="45720" indent="0">
              <a:buNone/>
            </a:pPr>
            <a:r>
              <a:rPr lang="it-IT" sz="2400" i="1" dirty="0"/>
              <a:t>E queste sono le nostre idee, allora i curricoli sono al servizio dell’educazione delle comunità, di tutti noi, anziché soltanto degli alunni.</a:t>
            </a:r>
          </a:p>
          <a:p>
            <a:pPr marL="45720" indent="0" algn="r">
              <a:buNone/>
            </a:pPr>
            <a:r>
              <a:rPr lang="it-IT" sz="2400" dirty="0"/>
              <a:t>(</a:t>
            </a:r>
            <a:r>
              <a:rPr lang="it-IT" sz="2400" dirty="0" err="1"/>
              <a:t>Booth</a:t>
            </a:r>
            <a:r>
              <a:rPr lang="it-IT" sz="2400" dirty="0"/>
              <a:t>, </a:t>
            </a:r>
            <a:r>
              <a:rPr lang="it-IT" sz="2400" dirty="0" err="1"/>
              <a:t>Ainscow</a:t>
            </a:r>
            <a:r>
              <a:rPr lang="it-IT" sz="2400" dirty="0"/>
              <a:t>, 2014, p.68)</a:t>
            </a: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3861048"/>
            <a:ext cx="3168352" cy="2160240"/>
          </a:xfrm>
          <a:prstGeom prst="rect">
            <a:avLst/>
          </a:prstGeom>
        </p:spPr>
      </p:pic>
    </p:spTree>
    <p:extLst>
      <p:ext uri="{BB962C8B-B14F-4D97-AF65-F5344CB8AC3E}">
        <p14:creationId xmlns:p14="http://schemas.microsoft.com/office/powerpoint/2010/main" val="33742548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9" y="6021288"/>
            <a:ext cx="7622232" cy="720080"/>
          </a:xfrm>
        </p:spPr>
        <p:txBody>
          <a:bodyPr/>
          <a:lstStyle/>
          <a:p>
            <a:pPr algn="ctr"/>
            <a:r>
              <a:rPr lang="it-IT" sz="2000" dirty="0"/>
              <a:t>L’evoluzione dell’Index  per l’inclusione</a:t>
            </a:r>
          </a:p>
        </p:txBody>
      </p:sp>
      <p:sp>
        <p:nvSpPr>
          <p:cNvPr id="3" name="Segnaposto contenuto 2"/>
          <p:cNvSpPr>
            <a:spLocks noGrp="1"/>
          </p:cNvSpPr>
          <p:nvPr>
            <p:ph sz="quarter" idx="13"/>
          </p:nvPr>
        </p:nvSpPr>
        <p:spPr>
          <a:xfrm>
            <a:off x="146304" y="134112"/>
            <a:ext cx="8530152" cy="5743160"/>
          </a:xfrm>
        </p:spPr>
        <p:txBody>
          <a:bodyPr>
            <a:normAutofit/>
          </a:bodyPr>
          <a:lstStyle/>
          <a:p>
            <a:pPr marL="45720" indent="0">
              <a:buNone/>
            </a:pPr>
            <a:r>
              <a:rPr lang="it-IT" b="1" i="1" dirty="0"/>
              <a:t>Nuovo Index per l’inclusione </a:t>
            </a:r>
            <a:r>
              <a:rPr lang="it-IT" b="1" dirty="0"/>
              <a:t>2014</a:t>
            </a:r>
          </a:p>
          <a:p>
            <a:pPr marL="45720" indent="0">
              <a:buNone/>
            </a:pPr>
            <a:r>
              <a:rPr lang="it-IT" dirty="0"/>
              <a:t>Integrazioni:</a:t>
            </a:r>
          </a:p>
          <a:p>
            <a:pPr>
              <a:buFont typeface="Wingdings" pitchFamily="2" charset="2"/>
              <a:buChar char="§"/>
            </a:pPr>
            <a:r>
              <a:rPr lang="it-IT" dirty="0"/>
              <a:t>Ruolo dei valori nella progettazione per l’inclusione;</a:t>
            </a:r>
          </a:p>
          <a:p>
            <a:pPr>
              <a:buFont typeface="Wingdings" pitchFamily="2" charset="2"/>
              <a:buChar char="§"/>
            </a:pPr>
            <a:r>
              <a:rPr lang="it-IT" dirty="0"/>
              <a:t>  Contenuti del curricolo          </a:t>
            </a:r>
          </a:p>
          <a:p>
            <a:pPr marL="45720" indent="0">
              <a:buNone/>
            </a:pPr>
            <a:r>
              <a:rPr lang="it-IT" dirty="0"/>
              <a:t>Duplice funzione dei valori: rappresentano il modo in cui diciamo «questa cosa è giusta da fare» in modo da definire un orizzonte e una destinazione; ci aiutano a costruire uno sfondo comune che consente di mediare i potenziali conflitti che possono insorgere dal confronto tra le diverse aspirazioni  e punti di vista  </a:t>
            </a:r>
            <a:r>
              <a:rPr lang="it-IT" sz="2400" dirty="0"/>
              <a:t>dei</a:t>
            </a:r>
            <a:r>
              <a:rPr lang="it-IT" dirty="0"/>
              <a:t> partecipanti alla realizzazione del percorso inclusivo.</a:t>
            </a:r>
          </a:p>
          <a:p>
            <a:pPr marL="45720" indent="0">
              <a:buNone/>
            </a:pPr>
            <a:r>
              <a:rPr lang="it-IT" dirty="0"/>
              <a:t>Attenzione alle differenze intese come valore riconosciuto, apprezzato e promosso attivamente per consentire a tutti di fiorire scolasticamente.</a:t>
            </a:r>
          </a:p>
          <a:p>
            <a:pPr marL="45720" indent="0">
              <a:buNone/>
            </a:pPr>
            <a:r>
              <a:rPr lang="it-IT" dirty="0"/>
              <a:t>Differenza  come unicità , intersoggettività, curiosità per l’altro, coinvolgimento.</a:t>
            </a:r>
          </a:p>
          <a:p>
            <a:pPr marL="45720" indent="0">
              <a:buNone/>
            </a:pPr>
            <a:endParaRPr lang="it-IT" dirty="0"/>
          </a:p>
          <a:p>
            <a:pPr marL="45720" indent="0">
              <a:buNone/>
            </a:pPr>
            <a:endParaRPr lang="it-IT" dirty="0"/>
          </a:p>
        </p:txBody>
      </p:sp>
    </p:spTree>
    <p:extLst>
      <p:ext uri="{BB962C8B-B14F-4D97-AF65-F5344CB8AC3E}">
        <p14:creationId xmlns:p14="http://schemas.microsoft.com/office/powerpoint/2010/main" val="35493839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251520" y="332656"/>
            <a:ext cx="8352928" cy="3873584"/>
          </a:xfrm>
        </p:spPr>
        <p:txBody>
          <a:bodyPr>
            <a:normAutofit/>
          </a:bodyPr>
          <a:lstStyle/>
          <a:p>
            <a:pPr marL="45720" indent="0" algn="ctr">
              <a:buNone/>
            </a:pPr>
            <a:r>
              <a:rPr lang="it-IT" sz="2400" dirty="0"/>
              <a:t>Valori</a:t>
            </a:r>
          </a:p>
          <a:p>
            <a:pPr marL="45720" indent="0">
              <a:buNone/>
            </a:pPr>
            <a:r>
              <a:rPr lang="it-IT" sz="2400" i="1" dirty="0"/>
              <a:t>Uguaglianza, coraggio, empatia, diritti, partecipazione,</a:t>
            </a:r>
          </a:p>
          <a:p>
            <a:pPr marL="45720" indent="0">
              <a:buNone/>
            </a:pPr>
            <a:r>
              <a:rPr lang="it-IT" sz="2400" i="1" dirty="0"/>
              <a:t>rispetto della diversità, gioia, onestà, speranza, ottimismo,</a:t>
            </a:r>
          </a:p>
          <a:p>
            <a:pPr marL="45720" indent="0">
              <a:buNone/>
            </a:pPr>
            <a:r>
              <a:rPr lang="it-IT" sz="2400" i="1" dirty="0"/>
              <a:t>non violenza, fiducia,</a:t>
            </a:r>
          </a:p>
        </p:txBody>
      </p:sp>
    </p:spTree>
    <p:extLst>
      <p:ext uri="{BB962C8B-B14F-4D97-AF65-F5344CB8AC3E}">
        <p14:creationId xmlns:p14="http://schemas.microsoft.com/office/powerpoint/2010/main" val="2803688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9672" y="6237312"/>
            <a:ext cx="7190184" cy="432048"/>
          </a:xfrm>
        </p:spPr>
        <p:txBody>
          <a:bodyPr/>
          <a:lstStyle/>
          <a:p>
            <a:pPr algn="ctr"/>
            <a:r>
              <a:rPr lang="it-IT" sz="2000" dirty="0"/>
              <a:t>L’evoluzione dell’Index  per l’inclusione</a:t>
            </a:r>
          </a:p>
        </p:txBody>
      </p:sp>
      <p:sp>
        <p:nvSpPr>
          <p:cNvPr id="3" name="Segnaposto contenuto 2"/>
          <p:cNvSpPr>
            <a:spLocks noGrp="1"/>
          </p:cNvSpPr>
          <p:nvPr>
            <p:ph sz="quarter" idx="13"/>
          </p:nvPr>
        </p:nvSpPr>
        <p:spPr>
          <a:xfrm>
            <a:off x="323528" y="188640"/>
            <a:ext cx="8568952" cy="6048672"/>
          </a:xfrm>
        </p:spPr>
        <p:txBody>
          <a:bodyPr>
            <a:normAutofit/>
          </a:bodyPr>
          <a:lstStyle/>
          <a:p>
            <a:pPr marL="45720" indent="0">
              <a:buNone/>
            </a:pPr>
            <a:r>
              <a:rPr lang="it-IT" sz="2400" b="1" dirty="0"/>
              <a:t>Contenuti del curricolo</a:t>
            </a:r>
          </a:p>
          <a:p>
            <a:pPr marL="45720" indent="0" algn="just">
              <a:buNone/>
            </a:pPr>
            <a:r>
              <a:rPr lang="it-IT" sz="2400" dirty="0"/>
              <a:t>Mancanza nelle precedenti edizioni la questione della trasformazione dei contenuti dell’insegnamento e dell’apprendimento per la costruzione di un curricolo inclusivo.(Programmi ministeriali)</a:t>
            </a:r>
          </a:p>
          <a:p>
            <a:pPr marL="45720" indent="0" algn="just">
              <a:buNone/>
            </a:pPr>
            <a:r>
              <a:rPr lang="it-IT" sz="2400" dirty="0"/>
              <a:t>Le Indicazioni Nazionali aprono nuovi e importanti spazi </a:t>
            </a:r>
          </a:p>
          <a:p>
            <a:pPr marL="45720" indent="0" algn="just">
              <a:buNone/>
            </a:pPr>
            <a:r>
              <a:rPr lang="it-IT" sz="2400" dirty="0"/>
              <a:t>Il curricolo(«cuore» del funzionamento della scuola) è la tematica più complicata da affrontare da parte della struttura </a:t>
            </a:r>
            <a:r>
              <a:rPr lang="it-IT" sz="2400" dirty="0" err="1"/>
              <a:t>perchè</a:t>
            </a:r>
            <a:r>
              <a:rPr lang="it-IT" sz="2400" dirty="0"/>
              <a:t> richiede un certo grado di maturità.</a:t>
            </a:r>
          </a:p>
          <a:p>
            <a:pPr marL="45720" indent="0" algn="just">
              <a:buNone/>
            </a:pPr>
            <a:r>
              <a:rPr lang="it-IT" sz="2400" dirty="0"/>
              <a:t>Sforzo complessivo in direzione dello sviluppo di un’educazione alla cittadinanza a cui tutti, (</a:t>
            </a:r>
            <a:r>
              <a:rPr lang="it-IT" sz="2400" i="1" dirty="0"/>
              <a:t>intera comunità) </a:t>
            </a:r>
            <a:r>
              <a:rPr lang="it-IT" sz="2400" dirty="0"/>
              <a:t>possono contribuire alla continua scoperta e alla valorizzazione del fragile ecosistema naturale e sociale in cui ci troviamo a vivere.</a:t>
            </a:r>
            <a:endParaRPr lang="it-IT" sz="2400" i="1" dirty="0"/>
          </a:p>
          <a:p>
            <a:pPr marL="45720" indent="0" algn="just">
              <a:buNone/>
            </a:pPr>
            <a:endParaRPr lang="it-IT" sz="2400" dirty="0"/>
          </a:p>
          <a:p>
            <a:pPr marL="45720" indent="0">
              <a:buNone/>
            </a:pPr>
            <a:endParaRPr lang="it-IT" sz="2400" dirty="0"/>
          </a:p>
          <a:p>
            <a:pPr marL="45720" indent="0">
              <a:buNone/>
            </a:pPr>
            <a:endParaRPr lang="it-IT" sz="2400" dirty="0"/>
          </a:p>
          <a:p>
            <a:pPr marL="45720" indent="0">
              <a:buNone/>
            </a:pPr>
            <a:endParaRPr lang="it-IT" sz="2400" dirty="0"/>
          </a:p>
          <a:p>
            <a:pPr marL="45720" indent="0">
              <a:buNone/>
            </a:pPr>
            <a:endParaRPr lang="it-IT" sz="2400" dirty="0"/>
          </a:p>
        </p:txBody>
      </p:sp>
    </p:spTree>
    <p:extLst>
      <p:ext uri="{BB962C8B-B14F-4D97-AF65-F5344CB8AC3E}">
        <p14:creationId xmlns:p14="http://schemas.microsoft.com/office/powerpoint/2010/main" val="30395669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395536" y="731520"/>
            <a:ext cx="8352928" cy="5073744"/>
          </a:xfrm>
        </p:spPr>
        <p:txBody>
          <a:bodyPr>
            <a:noAutofit/>
          </a:bodyPr>
          <a:lstStyle/>
          <a:p>
            <a:r>
              <a:rPr lang="it-IT" sz="2400" b="1" dirty="0"/>
              <a:t>Un curricolo inclusivo</a:t>
            </a:r>
          </a:p>
          <a:p>
            <a:pPr marL="45720" indent="0">
              <a:buNone/>
            </a:pPr>
            <a:r>
              <a:rPr lang="it-IT" sz="2400" dirty="0"/>
              <a:t>Un curricolo che guarda agli aspetti cognitivi ma anche agli aspetti emotivo –affettivi agli aspetti metacognitivi </a:t>
            </a:r>
          </a:p>
          <a:p>
            <a:pPr marL="45720" indent="0">
              <a:buNone/>
            </a:pPr>
            <a:r>
              <a:rPr lang="it-IT" sz="2400" dirty="0"/>
              <a:t>Costruire un curricolo inclusivo attraverso l’Universal Design for Learning: spostare l’attenzione dai limiti della persona a quelli del contesto, condividere il peso dell’adattamento, dall’accessibilità della classe all’accesso a tutti gli aspetti dell’apprendimento</a:t>
            </a:r>
          </a:p>
          <a:p>
            <a:pPr marL="45720" indent="0" algn="ctr">
              <a:buNone/>
            </a:pPr>
            <a:r>
              <a:rPr lang="it-IT" sz="2400" b="1" dirty="0"/>
              <a:t>Cambio di prospettiva</a:t>
            </a:r>
          </a:p>
          <a:p>
            <a:pPr marL="45720" indent="0">
              <a:buNone/>
            </a:pPr>
            <a:r>
              <a:rPr lang="it-IT" sz="2400" dirty="0"/>
              <a:t>Eliminare gli ostacoli inutili senza eliminare le sfide necessarie</a:t>
            </a:r>
          </a:p>
          <a:p>
            <a:pPr marL="45720" indent="0">
              <a:buNone/>
            </a:pPr>
            <a:r>
              <a:rPr lang="it-IT" sz="2400" dirty="0"/>
              <a:t>Un adattamento per tutti</a:t>
            </a:r>
          </a:p>
        </p:txBody>
      </p:sp>
    </p:spTree>
    <p:extLst>
      <p:ext uri="{BB962C8B-B14F-4D97-AF65-F5344CB8AC3E}">
        <p14:creationId xmlns:p14="http://schemas.microsoft.com/office/powerpoint/2010/main" val="30983836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07504" y="332656"/>
            <a:ext cx="8640960" cy="5328592"/>
          </a:xfrm>
        </p:spPr>
        <p:txBody>
          <a:bodyPr>
            <a:normAutofit/>
          </a:bodyPr>
          <a:lstStyle/>
          <a:p>
            <a:pPr marL="182880" indent="0">
              <a:buNone/>
            </a:pPr>
            <a:r>
              <a:rPr lang="it-IT" sz="2400" dirty="0"/>
              <a:t>Il ciclo di progettazione con l’Index rappresenta una sorta di mappa che consente di orientarsi nell’attività di ideazione e realizzazione</a:t>
            </a:r>
            <a:br>
              <a:rPr lang="it-IT" sz="2400" dirty="0"/>
            </a:br>
            <a:r>
              <a:rPr lang="it-IT" sz="2400" dirty="0"/>
              <a:t>di percorsi inclusivi diviso in fasi:</a:t>
            </a:r>
            <a:br>
              <a:rPr lang="it-IT" sz="2400" dirty="0"/>
            </a:br>
            <a:br>
              <a:rPr lang="it-IT" sz="2400" dirty="0"/>
            </a:br>
            <a:r>
              <a:rPr lang="it-IT" sz="2400" dirty="0"/>
              <a:t>1 fase: cominciare a utilizzare l’ Index</a:t>
            </a:r>
            <a:br>
              <a:rPr lang="it-IT" sz="2400" dirty="0"/>
            </a:br>
            <a:br>
              <a:rPr lang="it-IT" sz="2400" dirty="0"/>
            </a:br>
            <a:r>
              <a:rPr lang="it-IT" sz="2400" dirty="0"/>
              <a:t>2 fase: esplorare insieme</a:t>
            </a:r>
            <a:br>
              <a:rPr lang="it-IT" sz="2400" dirty="0"/>
            </a:br>
            <a:br>
              <a:rPr lang="it-IT" sz="2400" dirty="0"/>
            </a:br>
            <a:r>
              <a:rPr lang="it-IT" sz="2400" dirty="0"/>
              <a:t>3 fase elaborare un progetto</a:t>
            </a:r>
            <a:br>
              <a:rPr lang="it-IT" sz="2400" dirty="0"/>
            </a:br>
            <a:br>
              <a:rPr lang="it-IT" sz="2400" dirty="0"/>
            </a:br>
            <a:r>
              <a:rPr lang="it-IT" sz="2400" dirty="0"/>
              <a:t>4 fase passare all’azione</a:t>
            </a:r>
            <a:br>
              <a:rPr lang="it-IT" sz="2400" dirty="0"/>
            </a:br>
            <a:br>
              <a:rPr lang="it-IT" sz="2400" dirty="0"/>
            </a:br>
            <a:r>
              <a:rPr lang="it-IT" sz="2400" dirty="0"/>
              <a:t>5 fase rivedere lo sviluppo</a:t>
            </a:r>
            <a:br>
              <a:rPr lang="it-IT" sz="2400" dirty="0"/>
            </a:br>
            <a:br>
              <a:rPr lang="it-IT" sz="2400" dirty="0"/>
            </a:br>
            <a:endParaRPr lang="it-IT" sz="2400" dirty="0"/>
          </a:p>
        </p:txBody>
      </p:sp>
      <p:sp>
        <p:nvSpPr>
          <p:cNvPr id="3" name="Sottotitolo 2"/>
          <p:cNvSpPr>
            <a:spLocks noGrp="1"/>
          </p:cNvSpPr>
          <p:nvPr>
            <p:ph type="subTitle" idx="1"/>
          </p:nvPr>
        </p:nvSpPr>
        <p:spPr>
          <a:xfrm>
            <a:off x="1473795" y="6021288"/>
            <a:ext cx="5637010" cy="504056"/>
          </a:xfrm>
        </p:spPr>
        <p:txBody>
          <a:bodyPr>
            <a:normAutofit/>
          </a:bodyPr>
          <a:lstStyle/>
          <a:p>
            <a:r>
              <a:rPr lang="it-IT" sz="2400" b="1" dirty="0"/>
              <a:t>Ciclo di progettazione con l’Index</a:t>
            </a:r>
          </a:p>
        </p:txBody>
      </p:sp>
    </p:spTree>
    <p:extLst>
      <p:ext uri="{BB962C8B-B14F-4D97-AF65-F5344CB8AC3E}">
        <p14:creationId xmlns:p14="http://schemas.microsoft.com/office/powerpoint/2010/main" val="7966088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urino\Downloads\20181015_1315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88640"/>
            <a:ext cx="8856984"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06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3289" y="5013176"/>
            <a:ext cx="6512511" cy="501992"/>
          </a:xfrm>
        </p:spPr>
        <p:txBody>
          <a:bodyPr>
            <a:normAutofit fontScale="90000"/>
          </a:bodyPr>
          <a:lstStyle/>
          <a:p>
            <a:pPr marL="0" indent="0" algn="ctr">
              <a:buNone/>
            </a:pPr>
            <a:r>
              <a:rPr lang="it-IT" sz="3200" dirty="0"/>
              <a:t>      Verso una pedagogia inclusiva</a:t>
            </a:r>
          </a:p>
        </p:txBody>
      </p:sp>
      <p:sp>
        <p:nvSpPr>
          <p:cNvPr id="3" name="Segnaposto contenuto 2"/>
          <p:cNvSpPr>
            <a:spLocks noGrp="1"/>
          </p:cNvSpPr>
          <p:nvPr>
            <p:ph sz="quarter" idx="13"/>
          </p:nvPr>
        </p:nvSpPr>
        <p:spPr>
          <a:xfrm>
            <a:off x="179512" y="731520"/>
            <a:ext cx="8712968" cy="3474720"/>
          </a:xfrm>
        </p:spPr>
        <p:txBody>
          <a:bodyPr>
            <a:normAutofit fontScale="92500" lnSpcReduction="10000"/>
          </a:bodyPr>
          <a:lstStyle/>
          <a:p>
            <a:pPr algn="ctr">
              <a:lnSpc>
                <a:spcPct val="90000"/>
              </a:lnSpc>
              <a:buNone/>
            </a:pPr>
            <a:r>
              <a:rPr lang="it-IT" sz="3200" dirty="0"/>
              <a:t>Il passaggio da una visione incentrata sul </a:t>
            </a:r>
            <a:r>
              <a:rPr lang="it-IT" sz="3200" dirty="0">
                <a:solidFill>
                  <a:srgbClr val="FF3300"/>
                </a:solidFill>
              </a:rPr>
              <a:t>disturbo</a:t>
            </a:r>
            <a:r>
              <a:rPr lang="it-IT" sz="3200" dirty="0"/>
              <a:t> ad una focalizzata sui </a:t>
            </a:r>
            <a:r>
              <a:rPr lang="it-IT" sz="3200" b="1" dirty="0">
                <a:solidFill>
                  <a:srgbClr val="FF3300"/>
                </a:solidFill>
              </a:rPr>
              <a:t>bisogni</a:t>
            </a:r>
            <a:r>
              <a:rPr lang="it-IT" sz="3200" b="1" dirty="0"/>
              <a:t> </a:t>
            </a:r>
            <a:r>
              <a:rPr lang="it-IT" sz="3200" b="1" dirty="0">
                <a:solidFill>
                  <a:srgbClr val="FF3300"/>
                </a:solidFill>
              </a:rPr>
              <a:t>socio-educativi</a:t>
            </a:r>
            <a:r>
              <a:rPr lang="it-IT" sz="3200" dirty="0">
                <a:solidFill>
                  <a:srgbClr val="FF3300"/>
                </a:solidFill>
              </a:rPr>
              <a:t> </a:t>
            </a:r>
            <a:r>
              <a:rPr lang="it-IT" sz="3200" dirty="0"/>
              <a:t>chiama direttamente in causa la pedagogia come sapere che progetta strategie e pratiche educative, </a:t>
            </a:r>
            <a:r>
              <a:rPr lang="it-IT" sz="3200" dirty="0" err="1"/>
              <a:t>intenzionandole</a:t>
            </a:r>
            <a:r>
              <a:rPr lang="it-IT" sz="3200" dirty="0"/>
              <a:t> ed orientandole verso la costruzione di </a:t>
            </a:r>
            <a:r>
              <a:rPr lang="it-IT" sz="3200" b="1" dirty="0">
                <a:solidFill>
                  <a:srgbClr val="FF3300"/>
                </a:solidFill>
              </a:rPr>
              <a:t>comunità inclusive</a:t>
            </a:r>
            <a:r>
              <a:rPr lang="it-IT" sz="3200" dirty="0"/>
              <a:t>.</a:t>
            </a:r>
          </a:p>
          <a:p>
            <a:pPr algn="ctr">
              <a:lnSpc>
                <a:spcPct val="90000"/>
              </a:lnSpc>
              <a:buNone/>
            </a:pPr>
            <a:endParaRPr lang="it-IT" sz="3200" dirty="0"/>
          </a:p>
          <a:p>
            <a:pPr algn="ctr">
              <a:lnSpc>
                <a:spcPct val="90000"/>
              </a:lnSpc>
              <a:buNone/>
            </a:pPr>
            <a:r>
              <a:rPr lang="it-IT" sz="4000" dirty="0"/>
              <a:t>Ma cosa è l’inclusione?</a:t>
            </a:r>
          </a:p>
          <a:p>
            <a:endParaRPr lang="it-IT" sz="2800" dirty="0"/>
          </a:p>
        </p:txBody>
      </p:sp>
    </p:spTree>
    <p:extLst>
      <p:ext uri="{BB962C8B-B14F-4D97-AF65-F5344CB8AC3E}">
        <p14:creationId xmlns:p14="http://schemas.microsoft.com/office/powerpoint/2010/main" val="227641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67744" y="6093296"/>
            <a:ext cx="6512511" cy="432048"/>
          </a:xfrm>
        </p:spPr>
        <p:txBody>
          <a:bodyPr>
            <a:normAutofit fontScale="90000"/>
          </a:bodyPr>
          <a:lstStyle/>
          <a:p>
            <a:pPr algn="ctr"/>
            <a:r>
              <a:rPr lang="it-IT" sz="2800" dirty="0">
                <a:solidFill>
                  <a:srgbClr val="C00000"/>
                </a:solidFill>
              </a:rPr>
              <a:t>Integrazione vs inclusione</a:t>
            </a:r>
            <a:endParaRPr lang="it-IT" sz="2800" dirty="0"/>
          </a:p>
        </p:txBody>
      </p:sp>
      <p:sp>
        <p:nvSpPr>
          <p:cNvPr id="3" name="Segnaposto contenuto 2"/>
          <p:cNvSpPr>
            <a:spLocks noGrp="1"/>
          </p:cNvSpPr>
          <p:nvPr>
            <p:ph sz="quarter" idx="13"/>
          </p:nvPr>
        </p:nvSpPr>
        <p:spPr>
          <a:xfrm>
            <a:off x="467544" y="188640"/>
            <a:ext cx="8064896" cy="5760640"/>
          </a:xfrm>
        </p:spPr>
        <p:txBody>
          <a:bodyPr>
            <a:normAutofit fontScale="85000" lnSpcReduction="10000"/>
          </a:bodyPr>
          <a:lstStyle/>
          <a:p>
            <a:pPr>
              <a:lnSpc>
                <a:spcPct val="90000"/>
              </a:lnSpc>
              <a:buFontTx/>
              <a:buChar char="•"/>
            </a:pPr>
            <a:r>
              <a:rPr lang="it-IT" sz="2800" b="1" dirty="0">
                <a:solidFill>
                  <a:srgbClr val="CC0000"/>
                </a:solidFill>
              </a:rPr>
              <a:t>Inclusione </a:t>
            </a:r>
            <a:r>
              <a:rPr lang="it-IT" sz="2800" b="1" i="1" dirty="0">
                <a:solidFill>
                  <a:srgbClr val="CC0000"/>
                </a:solidFill>
              </a:rPr>
              <a:t>non è</a:t>
            </a:r>
            <a:r>
              <a:rPr lang="it-IT" sz="2800" b="1" dirty="0"/>
              <a:t>:</a:t>
            </a:r>
            <a:endParaRPr lang="it-IT" sz="2800" dirty="0"/>
          </a:p>
          <a:p>
            <a:pPr>
              <a:buFont typeface="Wingdings" panose="05000000000000000000" pitchFamily="2" charset="2"/>
              <a:buChar char="Ø"/>
            </a:pPr>
            <a:r>
              <a:rPr lang="it-IT" sz="3100" dirty="0"/>
              <a:t>Attenzione al soggetto o piccoli gruppi di alunni per i quali il curriculum non è adatto, o per cui è prescritto un tipo di lavoro diverso o è offerto un sostegno/assistenza</a:t>
            </a:r>
          </a:p>
          <a:p>
            <a:pPr>
              <a:buFont typeface="Wingdings" panose="05000000000000000000" pitchFamily="2" charset="2"/>
              <a:buChar char="Ø"/>
            </a:pPr>
            <a:r>
              <a:rPr lang="it-IT" sz="3100" dirty="0"/>
              <a:t>Riferita alle modalità attraverso cui ‘assimilare’ i bambini con bisogni speciali dentro forme esistenti di scuola</a:t>
            </a:r>
          </a:p>
          <a:p>
            <a:pPr lvl="1">
              <a:lnSpc>
                <a:spcPct val="90000"/>
              </a:lnSpc>
            </a:pPr>
            <a:endParaRPr lang="it-IT" sz="2800" dirty="0"/>
          </a:p>
          <a:p>
            <a:pPr>
              <a:lnSpc>
                <a:spcPct val="90000"/>
              </a:lnSpc>
              <a:buFontTx/>
              <a:buChar char="•"/>
            </a:pPr>
            <a:r>
              <a:rPr lang="it-IT" sz="2800" b="1" dirty="0">
                <a:solidFill>
                  <a:srgbClr val="CC0000"/>
                </a:solidFill>
              </a:rPr>
              <a:t>Inclusione </a:t>
            </a:r>
            <a:r>
              <a:rPr lang="it-IT" sz="2800" b="1" i="1" dirty="0">
                <a:solidFill>
                  <a:srgbClr val="CC0000"/>
                </a:solidFill>
              </a:rPr>
              <a:t>è</a:t>
            </a:r>
            <a:r>
              <a:rPr lang="it-IT" sz="2800" b="1" dirty="0"/>
              <a:t>:</a:t>
            </a:r>
            <a:endParaRPr lang="it-IT" sz="2800" dirty="0"/>
          </a:p>
          <a:p>
            <a:pPr lvl="1">
              <a:lnSpc>
                <a:spcPct val="90000"/>
              </a:lnSpc>
              <a:buFontTx/>
              <a:buChar char="–"/>
            </a:pPr>
            <a:r>
              <a:rPr lang="it-IT" sz="2800" dirty="0"/>
              <a:t>Un processo (piuttosto che una condizione) attraverso cui la scuola cerca di rispondere a tutti gli alunni come soggetti unici;</a:t>
            </a:r>
          </a:p>
          <a:p>
            <a:pPr lvl="1">
              <a:lnSpc>
                <a:spcPct val="90000"/>
              </a:lnSpc>
              <a:buFontTx/>
              <a:buChar char="–"/>
            </a:pPr>
            <a:r>
              <a:rPr lang="it-IT" sz="2800" dirty="0"/>
              <a:t>Qualcosa che guarda all’inclusione e all’esclusione come processi connessi su cui lavorare per sviluppare pratiche scolastiche più inclusive</a:t>
            </a:r>
          </a:p>
          <a:p>
            <a:pPr lvl="1">
              <a:lnSpc>
                <a:spcPct val="90000"/>
              </a:lnSpc>
              <a:buFontTx/>
              <a:buChar char="–"/>
            </a:pPr>
            <a:r>
              <a:rPr lang="it-IT" sz="2800" dirty="0"/>
              <a:t>Enfatizza l’efficacia complessiva della scuola</a:t>
            </a:r>
          </a:p>
          <a:p>
            <a:pPr lvl="1">
              <a:lnSpc>
                <a:spcPct val="90000"/>
              </a:lnSpc>
              <a:buFontTx/>
              <a:buChar char="–"/>
            </a:pPr>
            <a:r>
              <a:rPr lang="it-IT" sz="2800" dirty="0"/>
              <a:t>Riferita alle scuole di ogni ordine e grado </a:t>
            </a:r>
          </a:p>
          <a:p>
            <a:endParaRPr lang="it-IT" sz="1600" dirty="0"/>
          </a:p>
        </p:txBody>
      </p:sp>
    </p:spTree>
    <p:extLst>
      <p:ext uri="{BB962C8B-B14F-4D97-AF65-F5344CB8AC3E}">
        <p14:creationId xmlns:p14="http://schemas.microsoft.com/office/powerpoint/2010/main" val="2106430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63688" y="5517232"/>
            <a:ext cx="6512511" cy="1008112"/>
          </a:xfrm>
        </p:spPr>
        <p:txBody>
          <a:bodyPr>
            <a:normAutofit/>
          </a:bodyPr>
          <a:lstStyle/>
          <a:p>
            <a:r>
              <a:rPr lang="it-IT" sz="2800" dirty="0">
                <a:solidFill>
                  <a:srgbClr val="C00000"/>
                </a:solidFill>
              </a:rPr>
              <a:t>Inclusione sociale e cittadinanza</a:t>
            </a:r>
            <a:endParaRPr lang="it-IT" sz="2800" dirty="0"/>
          </a:p>
        </p:txBody>
      </p:sp>
      <p:sp>
        <p:nvSpPr>
          <p:cNvPr id="3" name="Segnaposto contenuto 2"/>
          <p:cNvSpPr>
            <a:spLocks noGrp="1"/>
          </p:cNvSpPr>
          <p:nvPr>
            <p:ph sz="quarter" idx="13"/>
          </p:nvPr>
        </p:nvSpPr>
        <p:spPr>
          <a:xfrm>
            <a:off x="467544" y="404664"/>
            <a:ext cx="8208912" cy="4896544"/>
          </a:xfrm>
        </p:spPr>
        <p:txBody>
          <a:bodyPr>
            <a:normAutofit lnSpcReduction="10000"/>
          </a:bodyPr>
          <a:lstStyle/>
          <a:p>
            <a:r>
              <a:rPr lang="it-IT" sz="2800" dirty="0"/>
              <a:t> </a:t>
            </a:r>
            <a:r>
              <a:rPr lang="it-IT" sz="2800" i="1" dirty="0"/>
              <a:t>“L’inclusione in senso ampio è legata alla cittadinanza, ai diritti civili e politici e agli obblighi che tutti i membri di una società dovrebbero avere nei reciproci confronti. Non solo formalmente. </a:t>
            </a:r>
          </a:p>
          <a:p>
            <a:pPr marL="0" indent="0">
              <a:buNone/>
            </a:pPr>
            <a:endParaRPr lang="it-IT" sz="1600" i="1" dirty="0"/>
          </a:p>
          <a:p>
            <a:r>
              <a:rPr lang="it-IT" sz="2800" i="1" dirty="0"/>
              <a:t>    L’inclusione fa dunque riferimento alle opportunità di partecipazione alla vita pubblica.</a:t>
            </a:r>
          </a:p>
          <a:p>
            <a:pPr marL="0" indent="0">
              <a:buNone/>
            </a:pPr>
            <a:endParaRPr lang="it-IT" sz="1600" i="1" dirty="0"/>
          </a:p>
          <a:p>
            <a:r>
              <a:rPr lang="it-IT" sz="2800" i="1" dirty="0"/>
              <a:t>    L’accesso al lavoro è una delle principali dimensioni per  favorire tali opportunità. </a:t>
            </a:r>
          </a:p>
          <a:p>
            <a:pPr marL="0" indent="0">
              <a:buNone/>
            </a:pPr>
            <a:r>
              <a:rPr lang="it-IT" sz="2800" i="1" dirty="0"/>
              <a:t>    </a:t>
            </a:r>
          </a:p>
          <a:p>
            <a:r>
              <a:rPr lang="it-IT" sz="2800" i="1" dirty="0"/>
              <a:t>    L’educazione ne è un altro</a:t>
            </a:r>
            <a:r>
              <a:rPr lang="it-IT" sz="2800" dirty="0"/>
              <a:t>”. </a:t>
            </a:r>
          </a:p>
        </p:txBody>
      </p:sp>
    </p:spTree>
    <p:extLst>
      <p:ext uri="{BB962C8B-B14F-4D97-AF65-F5344CB8AC3E}">
        <p14:creationId xmlns:p14="http://schemas.microsoft.com/office/powerpoint/2010/main" val="1368763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35696" y="6021288"/>
            <a:ext cx="6512511" cy="432048"/>
          </a:xfrm>
        </p:spPr>
        <p:txBody>
          <a:bodyPr>
            <a:normAutofit fontScale="90000"/>
          </a:bodyPr>
          <a:lstStyle/>
          <a:p>
            <a:pPr algn="ctr"/>
            <a:r>
              <a:rPr lang="it-IT" sz="2800" dirty="0">
                <a:solidFill>
                  <a:srgbClr val="C00000"/>
                </a:solidFill>
              </a:rPr>
              <a:t>Inclusione sociale e cittadinanza</a:t>
            </a:r>
            <a:endParaRPr lang="it-IT" sz="2800" dirty="0"/>
          </a:p>
        </p:txBody>
      </p:sp>
      <p:sp>
        <p:nvSpPr>
          <p:cNvPr id="3" name="Segnaposto contenuto 2"/>
          <p:cNvSpPr>
            <a:spLocks noGrp="1"/>
          </p:cNvSpPr>
          <p:nvPr>
            <p:ph sz="quarter" idx="13"/>
          </p:nvPr>
        </p:nvSpPr>
        <p:spPr>
          <a:xfrm>
            <a:off x="323528" y="260648"/>
            <a:ext cx="8397552" cy="5760640"/>
          </a:xfrm>
        </p:spPr>
        <p:txBody>
          <a:bodyPr>
            <a:normAutofit fontScale="92500" lnSpcReduction="10000"/>
          </a:bodyPr>
          <a:lstStyle/>
          <a:p>
            <a:pPr>
              <a:lnSpc>
                <a:spcPct val="90000"/>
              </a:lnSpc>
            </a:pPr>
            <a:r>
              <a:rPr lang="it-IT" sz="2600" dirty="0"/>
              <a:t>Inclusione è un termine recente: </a:t>
            </a:r>
          </a:p>
          <a:p>
            <a:pPr>
              <a:lnSpc>
                <a:spcPct val="90000"/>
              </a:lnSpc>
            </a:pPr>
            <a:endParaRPr lang="it-IT" sz="1300" dirty="0"/>
          </a:p>
          <a:p>
            <a:pPr lvl="1">
              <a:lnSpc>
                <a:spcPct val="90000"/>
              </a:lnSpc>
              <a:buFontTx/>
              <a:buChar char="–"/>
            </a:pPr>
            <a:r>
              <a:rPr lang="it-IT" sz="2600" dirty="0"/>
              <a:t>Coniato nei primi </a:t>
            </a:r>
            <a:r>
              <a:rPr lang="it-IT" sz="2600" dirty="0">
                <a:solidFill>
                  <a:srgbClr val="CC0000"/>
                </a:solidFill>
              </a:rPr>
              <a:t>anni ‘70</a:t>
            </a:r>
            <a:r>
              <a:rPr lang="it-IT" sz="2600" dirty="0"/>
              <a:t> per attirare l’attenzione sulle condizioni di svantaggio di alcuni gruppi sociali ed anche per sottolineare la necessità di </a:t>
            </a:r>
            <a:r>
              <a:rPr lang="it-IT" sz="2600" b="1" dirty="0">
                <a:solidFill>
                  <a:srgbClr val="CC0000"/>
                </a:solidFill>
              </a:rPr>
              <a:t>sviluppare politiche di coesione sociale</a:t>
            </a:r>
            <a:r>
              <a:rPr lang="it-IT" sz="2600" dirty="0"/>
              <a:t>.</a:t>
            </a:r>
          </a:p>
          <a:p>
            <a:pPr lvl="1">
              <a:lnSpc>
                <a:spcPct val="90000"/>
              </a:lnSpc>
            </a:pPr>
            <a:endParaRPr lang="it-IT" sz="1500" dirty="0"/>
          </a:p>
          <a:p>
            <a:pPr lvl="1">
              <a:lnSpc>
                <a:spcPct val="90000"/>
              </a:lnSpc>
              <a:buFontTx/>
              <a:buChar char="–"/>
            </a:pPr>
            <a:r>
              <a:rPr lang="it-IT" sz="2600" dirty="0"/>
              <a:t>Si riferisce non solo al </a:t>
            </a:r>
            <a:r>
              <a:rPr lang="it-IT" sz="2600" dirty="0">
                <a:solidFill>
                  <a:srgbClr val="CC0000"/>
                </a:solidFill>
              </a:rPr>
              <a:t>livello di ineguaglianza</a:t>
            </a:r>
            <a:r>
              <a:rPr lang="it-IT" sz="2600" dirty="0"/>
              <a:t> ma alle </a:t>
            </a:r>
            <a:r>
              <a:rPr lang="it-IT" sz="2600" dirty="0">
                <a:solidFill>
                  <a:srgbClr val="CC0000"/>
                </a:solidFill>
              </a:rPr>
              <a:t>forze </a:t>
            </a:r>
            <a:r>
              <a:rPr lang="it-IT" sz="2600" dirty="0"/>
              <a:t>ed ai </a:t>
            </a:r>
            <a:r>
              <a:rPr lang="it-IT" sz="2600" dirty="0">
                <a:solidFill>
                  <a:srgbClr val="CC0000"/>
                </a:solidFill>
              </a:rPr>
              <a:t>meccanismi</a:t>
            </a:r>
            <a:r>
              <a:rPr lang="it-IT" sz="2600" dirty="0"/>
              <a:t> che </a:t>
            </a:r>
            <a:r>
              <a:rPr lang="it-IT" sz="2600" dirty="0">
                <a:solidFill>
                  <a:srgbClr val="CC0000"/>
                </a:solidFill>
              </a:rPr>
              <a:t>avvicinano o allontanano</a:t>
            </a:r>
            <a:r>
              <a:rPr lang="it-IT" sz="2600" dirty="0"/>
              <a:t> i gruppi sociali ed i singoli individui dalle condizioni della maggioranza della popolazione.</a:t>
            </a:r>
          </a:p>
          <a:p>
            <a:pPr lvl="1">
              <a:lnSpc>
                <a:spcPct val="90000"/>
              </a:lnSpc>
              <a:buFontTx/>
              <a:buChar char="–"/>
            </a:pPr>
            <a:endParaRPr lang="it-IT" sz="1500" dirty="0"/>
          </a:p>
          <a:p>
            <a:pPr lvl="1">
              <a:lnSpc>
                <a:spcPct val="90000"/>
              </a:lnSpc>
              <a:buFontTx/>
              <a:buChar char="–"/>
            </a:pPr>
            <a:r>
              <a:rPr lang="it-IT" sz="2600" dirty="0"/>
              <a:t>È legato alla </a:t>
            </a:r>
            <a:r>
              <a:rPr lang="it-IT" sz="2600" b="1" dirty="0">
                <a:solidFill>
                  <a:srgbClr val="CC0000"/>
                </a:solidFill>
              </a:rPr>
              <a:t>nozione di cittadinanza</a:t>
            </a:r>
            <a:r>
              <a:rPr lang="it-IT" sz="2600" dirty="0"/>
              <a:t> che sottolinea l’eguaglianza di possibilità ma anche la responsabilità ed i doveri dei soggetti, i loro diritti e civili e politici.</a:t>
            </a:r>
          </a:p>
          <a:p>
            <a:pPr lvl="1">
              <a:lnSpc>
                <a:spcPct val="90000"/>
              </a:lnSpc>
              <a:buFontTx/>
              <a:buChar char="–"/>
            </a:pPr>
            <a:endParaRPr lang="it-IT" sz="2400" dirty="0"/>
          </a:p>
          <a:p>
            <a:pPr lvl="1">
              <a:lnSpc>
                <a:spcPct val="90000"/>
              </a:lnSpc>
            </a:pPr>
            <a:r>
              <a:rPr lang="it-IT" sz="2400" b="1" dirty="0"/>
              <a:t>    </a:t>
            </a:r>
            <a:r>
              <a:rPr lang="it-IT" sz="2600" b="1" dirty="0"/>
              <a:t>Necessità di rivisitare/</a:t>
            </a:r>
            <a:r>
              <a:rPr lang="it-IT" sz="2600" b="1" dirty="0" err="1"/>
              <a:t>riconcettualizzare</a:t>
            </a:r>
            <a:r>
              <a:rPr lang="it-IT" sz="2600" b="1" dirty="0"/>
              <a:t> il </a:t>
            </a:r>
            <a:r>
              <a:rPr lang="it-IT" sz="2600" b="1" dirty="0">
                <a:solidFill>
                  <a:srgbClr val="CC0000"/>
                </a:solidFill>
              </a:rPr>
              <a:t>ruolo dei professionisti</a:t>
            </a:r>
            <a:r>
              <a:rPr lang="it-IT" sz="2600" b="1" dirty="0"/>
              <a:t> nell’inclusione/esclusione sociale, giustizia sociale ed uguaglianza in educazione. </a:t>
            </a:r>
          </a:p>
          <a:p>
            <a:endParaRPr lang="it-IT" sz="1800" dirty="0"/>
          </a:p>
        </p:txBody>
      </p:sp>
    </p:spTree>
    <p:extLst>
      <p:ext uri="{BB962C8B-B14F-4D97-AF65-F5344CB8AC3E}">
        <p14:creationId xmlns:p14="http://schemas.microsoft.com/office/powerpoint/2010/main" val="1912614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3608" y="6093296"/>
            <a:ext cx="6512511" cy="432048"/>
          </a:xfrm>
        </p:spPr>
        <p:txBody>
          <a:bodyPr>
            <a:normAutofit fontScale="90000"/>
          </a:bodyPr>
          <a:lstStyle/>
          <a:p>
            <a:pPr algn="ctr"/>
            <a:r>
              <a:rPr lang="it-IT" sz="2800" dirty="0">
                <a:solidFill>
                  <a:srgbClr val="C00000"/>
                </a:solidFill>
              </a:rPr>
              <a:t> Inclusione sociale ed educazione inclusiva</a:t>
            </a:r>
            <a:endParaRPr lang="it-IT" sz="2800" dirty="0"/>
          </a:p>
        </p:txBody>
      </p:sp>
      <p:sp>
        <p:nvSpPr>
          <p:cNvPr id="3" name="Segnaposto contenuto 2"/>
          <p:cNvSpPr>
            <a:spLocks noGrp="1"/>
          </p:cNvSpPr>
          <p:nvPr>
            <p:ph sz="quarter" idx="13"/>
          </p:nvPr>
        </p:nvSpPr>
        <p:spPr>
          <a:xfrm>
            <a:off x="467544" y="116632"/>
            <a:ext cx="8280920" cy="6048672"/>
          </a:xfrm>
        </p:spPr>
        <p:txBody>
          <a:bodyPr>
            <a:noAutofit/>
          </a:bodyPr>
          <a:lstStyle/>
          <a:p>
            <a:pPr marL="45720" indent="0" algn="ctr">
              <a:lnSpc>
                <a:spcPct val="90000"/>
              </a:lnSpc>
              <a:buNone/>
            </a:pPr>
            <a:r>
              <a:rPr lang="it-IT" sz="1900" b="1" dirty="0"/>
              <a:t>Salamanca Statement and Framework for Action on Special </a:t>
            </a:r>
            <a:r>
              <a:rPr lang="it-IT" sz="1900" b="1" dirty="0" err="1"/>
              <a:t>Needs</a:t>
            </a:r>
            <a:r>
              <a:rPr lang="it-IT" sz="1900" b="1" dirty="0"/>
              <a:t> </a:t>
            </a:r>
            <a:r>
              <a:rPr lang="it-IT" sz="1900" b="1" dirty="0" err="1"/>
              <a:t>Education</a:t>
            </a:r>
            <a:r>
              <a:rPr lang="it-IT" sz="1900" b="1" dirty="0"/>
              <a:t> (Salamanca, Spagna, giugno 1994)</a:t>
            </a:r>
            <a:endParaRPr lang="it-IT" sz="1900" dirty="0"/>
          </a:p>
          <a:p>
            <a:pPr marL="45720" indent="0" algn="ctr">
              <a:lnSpc>
                <a:spcPct val="90000"/>
              </a:lnSpc>
              <a:buNone/>
            </a:pPr>
            <a:r>
              <a:rPr lang="it-IT" sz="1900" b="1" dirty="0"/>
              <a:t>UNESCO </a:t>
            </a:r>
            <a:r>
              <a:rPr lang="it-IT" sz="1900" dirty="0"/>
              <a:t>(Organizzazione delle Nazioni Unite per l’Educazione, la Scienza e la Cultura</a:t>
            </a:r>
          </a:p>
          <a:p>
            <a:pPr algn="ctr">
              <a:lnSpc>
                <a:spcPct val="90000"/>
              </a:lnSpc>
            </a:pPr>
            <a:r>
              <a:rPr lang="it-IT" sz="1900" dirty="0">
                <a:solidFill>
                  <a:srgbClr val="CC0000"/>
                </a:solidFill>
              </a:rPr>
              <a:t>Svolta semantica/ svolta nelle pratiche</a:t>
            </a:r>
          </a:p>
          <a:p>
            <a:pPr marL="365760" lvl="1" indent="0">
              <a:lnSpc>
                <a:spcPct val="90000"/>
              </a:lnSpc>
              <a:buNone/>
            </a:pPr>
            <a:r>
              <a:rPr lang="it-IT" sz="1900" b="1" dirty="0">
                <a:solidFill>
                  <a:srgbClr val="CC0000"/>
                </a:solidFill>
              </a:rPr>
              <a:t>Prima fase</a:t>
            </a:r>
            <a:r>
              <a:rPr lang="it-IT" sz="1900" dirty="0"/>
              <a:t> - L’integrazione e la partecipazione come antidoto per l’esclusione: esse sono </a:t>
            </a:r>
            <a:r>
              <a:rPr lang="it-IT" sz="1900" dirty="0" err="1"/>
              <a:t>sono</a:t>
            </a:r>
            <a:r>
              <a:rPr lang="it-IT" sz="1900" dirty="0"/>
              <a:t> essenziali per la dignità umana. Questo assunto ha portato, nei contesti educativi, a cercare di offrire </a:t>
            </a:r>
            <a:r>
              <a:rPr lang="it-IT" sz="1900" dirty="0">
                <a:solidFill>
                  <a:srgbClr val="CC0000"/>
                </a:solidFill>
              </a:rPr>
              <a:t>un’eguaglianza di possibilità</a:t>
            </a:r>
            <a:r>
              <a:rPr lang="it-IT" sz="1900" dirty="0"/>
              <a:t>.</a:t>
            </a:r>
          </a:p>
          <a:p>
            <a:pPr marL="365760" lvl="1" indent="0">
              <a:lnSpc>
                <a:spcPct val="90000"/>
              </a:lnSpc>
              <a:buNone/>
            </a:pPr>
            <a:r>
              <a:rPr lang="it-IT" sz="1900" b="1" dirty="0">
                <a:solidFill>
                  <a:srgbClr val="CC0000"/>
                </a:solidFill>
              </a:rPr>
              <a:t>Seconda fase</a:t>
            </a:r>
            <a:r>
              <a:rPr lang="it-IT" sz="1900" dirty="0"/>
              <a:t> - Il principio fondamentale della scuola inclusiva risiede nell’idea che tutti i bambini devono </a:t>
            </a:r>
            <a:r>
              <a:rPr lang="it-IT" sz="1900" b="1" dirty="0"/>
              <a:t>imparare insieme</a:t>
            </a:r>
            <a:r>
              <a:rPr lang="it-IT" sz="1900" dirty="0"/>
              <a:t> in base alle loro specificità e differenze. La </a:t>
            </a:r>
            <a:r>
              <a:rPr lang="it-IT" sz="1900" dirty="0">
                <a:solidFill>
                  <a:srgbClr val="CC0000"/>
                </a:solidFill>
              </a:rPr>
              <a:t>scuola inclusiva</a:t>
            </a:r>
            <a:r>
              <a:rPr lang="it-IT" sz="1900" dirty="0"/>
              <a:t> deve rispondere ai diversi bisogni dei suoi studenti attraverso un adeguamento del curriculum e delle opportune strategie didattiche. I bambini con bisogni speciali dovrebbero ricevere quel supporto aggiuntivo che possa rendere quanto più efficace il loro percorso educativo. </a:t>
            </a:r>
          </a:p>
          <a:p>
            <a:pPr marL="365760" lvl="1" indent="0">
              <a:lnSpc>
                <a:spcPct val="90000"/>
              </a:lnSpc>
              <a:buNone/>
            </a:pPr>
            <a:r>
              <a:rPr lang="it-IT" sz="1900" b="1" dirty="0">
                <a:solidFill>
                  <a:srgbClr val="CC0000"/>
                </a:solidFill>
              </a:rPr>
              <a:t>Nella scuola inclusiva si costruiscono le condizioni di solidarietà fra i bambini con bisogni speciali ed i loro compagni</a:t>
            </a:r>
            <a:r>
              <a:rPr lang="it-IT" sz="1900" dirty="0"/>
              <a:t>. Costruire scuole inclusive permette di superare gli svantaggi delle scuole speciali e di andare verso la realizzazione di una scuola per tutti.</a:t>
            </a:r>
          </a:p>
          <a:p>
            <a:pPr marL="365760" lvl="1" indent="0">
              <a:lnSpc>
                <a:spcPct val="90000"/>
              </a:lnSpc>
              <a:buNone/>
            </a:pPr>
            <a:r>
              <a:rPr lang="it-IT" sz="1900" b="1" dirty="0"/>
              <a:t>TRASFORMAZIONE DEL FOCUS DELLE POLICY SULL’INTEGRAZIONE</a:t>
            </a:r>
            <a:endParaRPr lang="it-IT" sz="1900" dirty="0"/>
          </a:p>
        </p:txBody>
      </p:sp>
    </p:spTree>
    <p:extLst>
      <p:ext uri="{BB962C8B-B14F-4D97-AF65-F5344CB8AC3E}">
        <p14:creationId xmlns:p14="http://schemas.microsoft.com/office/powerpoint/2010/main" val="153354256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2044</TotalTime>
  <Words>3571</Words>
  <Application>Microsoft Office PowerPoint</Application>
  <PresentationFormat>Presentazione su schermo (4:3)</PresentationFormat>
  <Paragraphs>313</Paragraphs>
  <Slides>48</Slides>
  <Notes>1</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48</vt:i4>
      </vt:variant>
    </vt:vector>
  </HeadingPairs>
  <TitlesOfParts>
    <vt:vector size="57" baseType="lpstr">
      <vt:lpstr>Algerian</vt:lpstr>
      <vt:lpstr>Arial</vt:lpstr>
      <vt:lpstr>Calibri</vt:lpstr>
      <vt:lpstr>Calibri Light</vt:lpstr>
      <vt:lpstr>Lucida Sans Unicode</vt:lpstr>
      <vt:lpstr>Mangal</vt:lpstr>
      <vt:lpstr>StarSymbol</vt:lpstr>
      <vt:lpstr>Wingdings</vt:lpstr>
      <vt:lpstr>Tema di Office</vt:lpstr>
      <vt:lpstr>Corso formazione docenti 2018 L’inclusione scolastica e sociale</vt:lpstr>
      <vt:lpstr>«Un valoroso guerriero masai incontra un uccellino capovolto. All’inizio lo crede morto, poi gli chiede perché stia in quella posizione. L’uccellino risponde: “Ho sentito dire che il cielo sta per cadere e io mi sto preparando per sostenerlo!”. Il guerriero masai si butta per terra a ridere: “Come puoi sperare di sostenerlo tu con quelle zampette che sembrano degli stecchetti di paglia?”. Il passerotto non cambia posizione, ma risponde: “Io faccio del mio meglio, e tu cosa fai?”».</vt:lpstr>
      <vt:lpstr>Presentazione standard di PowerPoint</vt:lpstr>
      <vt:lpstr>Presentazione standard di PowerPoint</vt:lpstr>
      <vt:lpstr>      Verso una pedagogia inclusiva</vt:lpstr>
      <vt:lpstr>Integrazione vs inclusione</vt:lpstr>
      <vt:lpstr>Inclusione sociale e cittadinanza</vt:lpstr>
      <vt:lpstr>Inclusione sociale e cittadinanza</vt:lpstr>
      <vt:lpstr> Inclusione sociale ed educazione inclusiva</vt:lpstr>
      <vt:lpstr>Presentazione standard di PowerPoint</vt:lpstr>
      <vt:lpstr>Inclusione sociale ed educazione inclusiva</vt:lpstr>
      <vt:lpstr>Presentazione standard di PowerPoint</vt:lpstr>
      <vt:lpstr>Presentazione standard di PowerPoint</vt:lpstr>
      <vt:lpstr>Presentazione standard di PowerPoint</vt:lpstr>
      <vt:lpstr>La prospettiva inclusiva a più livelli</vt:lpstr>
      <vt:lpstr>I satelliti del pianeta inclusione</vt:lpstr>
      <vt:lpstr>Presentazione standard di PowerPoint</vt:lpstr>
      <vt:lpstr>Quale sostegno nella scuola inclusiva?</vt:lpstr>
      <vt:lpstr>Una scuola in movimento</vt:lpstr>
      <vt:lpstr>Il docente mobilita risorse</vt:lpstr>
      <vt:lpstr>Profilo  «Docente Inclusivo»</vt:lpstr>
      <vt:lpstr>La scuola-comunità di cura educativa</vt:lpstr>
      <vt:lpstr>L’approccio processuale per l’inclusione</vt:lpstr>
      <vt:lpstr>Presentazione standard di PowerPoint</vt:lpstr>
      <vt:lpstr> Index per l’Inclusione</vt:lpstr>
      <vt:lpstr>I contenuti dell’Index</vt:lpstr>
      <vt:lpstr> Materiale di analisi: indicatori e domande</vt:lpstr>
      <vt:lpstr>Le fasi di lavoro </vt:lpstr>
      <vt:lpstr>Le fasi di lavoro </vt:lpstr>
      <vt:lpstr>Presentazione standard di PowerPoint</vt:lpstr>
      <vt:lpstr>I tempi di realizzazione</vt:lpstr>
      <vt:lpstr>Circolare ministeriale n. 8 del 6/3/13 sui BES e l’Index per l’inclusione </vt:lpstr>
      <vt:lpstr>    DAL PAI  AL PDP Riferimenti normativi:C.M. n. 8 del 6 marzo 2013</vt:lpstr>
      <vt:lpstr>Presentazione standard di PowerPoint</vt:lpstr>
      <vt:lpstr>Presentazione standard di PowerPoint</vt:lpstr>
      <vt:lpstr>DAL POF AL PTOF</vt:lpstr>
      <vt:lpstr>Struttura PAI</vt:lpstr>
      <vt:lpstr>CAMBIAMENTI DEL PROCESSO INCLUSIONE</vt:lpstr>
      <vt:lpstr>Presentazione standard di PowerPoint</vt:lpstr>
      <vt:lpstr>RISORSE  DALLE SCIENZE DELL’EDUCAZIONE E  DELLA RICERCA</vt:lpstr>
      <vt:lpstr>Presentazione standard di PowerPoint</vt:lpstr>
      <vt:lpstr>L’evoluzione dell’Index  per l’inclusione</vt:lpstr>
      <vt:lpstr>L’evoluzione dell’Index  per l’inclusione</vt:lpstr>
      <vt:lpstr>Presentazione standard di PowerPoint</vt:lpstr>
      <vt:lpstr>L’evoluzione dell’Index  per l’inclusione</vt:lpstr>
      <vt:lpstr>Presentazione standard di PowerPoint</vt:lpstr>
      <vt:lpstr>Il ciclo di progettazione con l’Index rappresenta una sorta di mappa che consente di orientarsi nell’attività di ideazione e realizzazione di percorsi inclusivi diviso in fasi:  1 fase: cominciare a utilizzare l’ Index  2 fase: esplorare insieme  3 fase elaborare un progetto  4 fase passare all’azione  5 fase rivedere lo sviluppo  </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CORSO</dc:title>
  <dc:creator>LENOVO</dc:creator>
  <cp:lastModifiedBy>vincenzo falco</cp:lastModifiedBy>
  <cp:revision>178</cp:revision>
  <dcterms:created xsi:type="dcterms:W3CDTF">2017-03-07T09:48:49Z</dcterms:created>
  <dcterms:modified xsi:type="dcterms:W3CDTF">2018-12-01T13:30:18Z</dcterms:modified>
</cp:coreProperties>
</file>