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8" autoAdjust="0"/>
  </p:normalViewPr>
  <p:slideViewPr>
    <p:cSldViewPr>
      <p:cViewPr varScale="1">
        <p:scale>
          <a:sx n="103" d="100"/>
          <a:sy n="103" d="100"/>
        </p:scale>
        <p:origin x="-204" y="-96"/>
      </p:cViewPr>
      <p:guideLst>
        <p:guide orient="horz" pos="2160"/>
        <p:guide pos="2880"/>
      </p:guideLst>
    </p:cSldViewPr>
  </p:slideViewPr>
  <p:outlineViewPr>
    <p:cViewPr>
      <p:scale>
        <a:sx n="33" d="100"/>
        <a:sy n="33" d="100"/>
      </p:scale>
      <p:origin x="48" y="873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it-IT" smtClean="0"/>
              <a:t>Fare clic per modificare lo stile del titolo</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500E2291-1131-4F21-BB8D-EE12EF34B40C}" type="datetimeFigureOut">
              <a:rPr lang="it-IT" smtClean="0"/>
              <a:t>07/01/2016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64E8EEE-3502-436F-B80B-79037D536219}" type="slidenum">
              <a:rPr lang="it-IT" smtClean="0"/>
              <a:t>‹N›</a:t>
            </a:fld>
            <a:endParaRPr lang="it-IT"/>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500E2291-1131-4F21-BB8D-EE12EF34B40C}" type="datetimeFigureOut">
              <a:rPr lang="it-IT" smtClean="0"/>
              <a:t>07/01/2016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64E8EEE-3502-436F-B80B-79037D536219}" type="slidenum">
              <a:rPr lang="it-IT" smtClean="0"/>
              <a:t>‹N›</a:t>
            </a:fld>
            <a:endParaRPr lang="it-IT"/>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500E2291-1131-4F21-BB8D-EE12EF34B40C}" type="datetimeFigureOut">
              <a:rPr lang="it-IT" smtClean="0"/>
              <a:t>07/01/2016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64E8EEE-3502-436F-B80B-79037D536219}"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500E2291-1131-4F21-BB8D-EE12EF34B40C}" type="datetimeFigureOut">
              <a:rPr lang="it-IT" smtClean="0"/>
              <a:t>07/01/2016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64E8EEE-3502-436F-B80B-79037D536219}" type="slidenum">
              <a:rPr lang="it-IT" smtClean="0"/>
              <a:t>‹N›</a:t>
            </a:fld>
            <a:endParaRPr lang="it-IT"/>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500E2291-1131-4F21-BB8D-EE12EF34B40C}" type="datetimeFigureOut">
              <a:rPr lang="it-IT" smtClean="0"/>
              <a:t>07/01/2016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64E8EEE-3502-436F-B80B-79037D536219}" type="slidenum">
              <a:rPr lang="it-IT" smtClean="0"/>
              <a:t>‹N›</a:t>
            </a:fld>
            <a:endParaRPr lang="it-IT"/>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500E2291-1131-4F21-BB8D-EE12EF34B40C}" type="datetimeFigureOut">
              <a:rPr lang="it-IT" smtClean="0"/>
              <a:t>07/01/2016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64E8EEE-3502-436F-B80B-79037D536219}" type="slidenum">
              <a:rPr lang="it-IT" smtClean="0"/>
              <a:t>‹N›</a:t>
            </a:fld>
            <a:endParaRPr lang="it-IT"/>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500E2291-1131-4F21-BB8D-EE12EF34B40C}" type="datetimeFigureOut">
              <a:rPr lang="it-IT" smtClean="0"/>
              <a:t>07/01/2016</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664E8EEE-3502-436F-B80B-79037D536219}" type="slidenum">
              <a:rPr lang="it-IT" smtClean="0"/>
              <a:t>‹N›</a:t>
            </a:fld>
            <a:endParaRPr lang="it-IT"/>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Date Placeholder 2"/>
          <p:cNvSpPr>
            <a:spLocks noGrp="1"/>
          </p:cNvSpPr>
          <p:nvPr>
            <p:ph type="dt" sz="half" idx="10"/>
          </p:nvPr>
        </p:nvSpPr>
        <p:spPr/>
        <p:txBody>
          <a:bodyPr/>
          <a:lstStyle/>
          <a:p>
            <a:fld id="{500E2291-1131-4F21-BB8D-EE12EF34B40C}" type="datetimeFigureOut">
              <a:rPr lang="it-IT" smtClean="0"/>
              <a:t>07/01/2016</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664E8EEE-3502-436F-B80B-79037D536219}" type="slidenum">
              <a:rPr lang="it-IT" smtClean="0"/>
              <a:t>‹N›</a:t>
            </a:fld>
            <a:endParaRPr lang="it-IT"/>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0E2291-1131-4F21-BB8D-EE12EF34B40C}" type="datetimeFigureOut">
              <a:rPr lang="it-IT" smtClean="0"/>
              <a:t>07/01/2016</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664E8EEE-3502-436F-B80B-79037D536219}" type="slidenum">
              <a:rPr lang="it-IT" smtClean="0"/>
              <a:t>‹N›</a:t>
            </a:fld>
            <a:endParaRPr lang="it-IT"/>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500E2291-1131-4F21-BB8D-EE12EF34B40C}" type="datetimeFigureOut">
              <a:rPr lang="it-IT" smtClean="0"/>
              <a:t>07/01/2016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64E8EEE-3502-436F-B80B-79037D536219}" type="slidenum">
              <a:rPr lang="it-IT" smtClean="0"/>
              <a:t>‹N›</a:t>
            </a:fld>
            <a:endParaRPr lang="it-IT"/>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500E2291-1131-4F21-BB8D-EE12EF34B40C}" type="datetimeFigureOut">
              <a:rPr lang="it-IT" smtClean="0"/>
              <a:t>07/01/2016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64E8EEE-3502-436F-B80B-79037D536219}" type="slidenum">
              <a:rPr lang="it-IT" smtClean="0"/>
              <a:t>‹N›</a:t>
            </a:fld>
            <a:endParaRPr lang="it-IT"/>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500E2291-1131-4F21-BB8D-EE12EF34B40C}" type="datetimeFigureOut">
              <a:rPr lang="it-IT" smtClean="0"/>
              <a:t>07/01/2016</a:t>
            </a:fld>
            <a:endParaRPr lang="it-IT"/>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it-IT"/>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664E8EEE-3502-436F-B80B-79037D536219}"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1412776"/>
            <a:ext cx="7848600" cy="1927225"/>
          </a:xfrm>
        </p:spPr>
        <p:txBody>
          <a:bodyPr/>
          <a:lstStyle/>
          <a:p>
            <a:r>
              <a:rPr lang="it-IT" dirty="0" smtClean="0"/>
              <a:t>IL CURRICOLO NELLA SCUOLA PRIMARIA</a:t>
            </a:r>
            <a:endParaRPr lang="it-IT" dirty="0"/>
          </a:p>
        </p:txBody>
      </p:sp>
      <p:sp>
        <p:nvSpPr>
          <p:cNvPr id="3" name="Sottotitolo 2"/>
          <p:cNvSpPr>
            <a:spLocks noGrp="1"/>
          </p:cNvSpPr>
          <p:nvPr>
            <p:ph type="subTitle" idx="1"/>
          </p:nvPr>
        </p:nvSpPr>
        <p:spPr>
          <a:xfrm>
            <a:off x="1371600" y="4941168"/>
            <a:ext cx="6400800" cy="697632"/>
          </a:xfrm>
        </p:spPr>
        <p:txBody>
          <a:bodyPr/>
          <a:lstStyle/>
          <a:p>
            <a:pPr algn="r"/>
            <a:r>
              <a:rPr lang="it-IT" dirty="0" smtClean="0"/>
              <a:t>Dott. Antonietta </a:t>
            </a:r>
            <a:r>
              <a:rPr lang="it-IT" dirty="0" err="1" smtClean="0"/>
              <a:t>Iossa</a:t>
            </a:r>
            <a:endParaRPr lang="it-IT" dirty="0"/>
          </a:p>
        </p:txBody>
      </p:sp>
    </p:spTree>
    <p:extLst>
      <p:ext uri="{BB962C8B-B14F-4D97-AF65-F5344CB8AC3E}">
        <p14:creationId xmlns:p14="http://schemas.microsoft.com/office/powerpoint/2010/main" val="2763395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Primo ciclo di istruzione</a:t>
            </a:r>
            <a:endParaRPr lang="it-IT" dirty="0"/>
          </a:p>
        </p:txBody>
      </p:sp>
      <p:sp>
        <p:nvSpPr>
          <p:cNvPr id="3" name="Segnaposto contenuto 2"/>
          <p:cNvSpPr>
            <a:spLocks noGrp="1"/>
          </p:cNvSpPr>
          <p:nvPr>
            <p:ph idx="1"/>
          </p:nvPr>
        </p:nvSpPr>
        <p:spPr/>
        <p:txBody>
          <a:bodyPr>
            <a:normAutofit fontScale="85000" lnSpcReduction="10000"/>
          </a:bodyPr>
          <a:lstStyle/>
          <a:p>
            <a:pPr marL="0" indent="0">
              <a:buNone/>
            </a:pPr>
            <a:endParaRPr lang="it-IT" dirty="0" smtClean="0"/>
          </a:p>
          <a:p>
            <a:pPr marL="0" indent="0" algn="just">
              <a:buNone/>
            </a:pPr>
            <a:r>
              <a:rPr lang="it-IT" dirty="0" smtClean="0"/>
              <a:t> Il primo ciclo di istruzione è costituito dalla scuola primaria, della durata di 5 anni, e dalla scuola secondaria di primo grado, della durata di 3 anni. La frequenza di questi percorsi è obbligatoria per tutti i bambini italiani e stranieri.</a:t>
            </a:r>
          </a:p>
          <a:p>
            <a:pPr marL="0" indent="0" algn="just">
              <a:buNone/>
            </a:pPr>
            <a:endParaRPr lang="it-IT" dirty="0" smtClean="0"/>
          </a:p>
          <a:p>
            <a:pPr marL="0" indent="0" algn="just">
              <a:buNone/>
            </a:pPr>
            <a:r>
              <a:rPr lang="it-IT" dirty="0" smtClean="0"/>
              <a:t>La riforma del primo ciclo ha avuto inizio, a seguito del d.lgs. 59/2004, con </a:t>
            </a:r>
            <a:r>
              <a:rPr lang="it-IT" dirty="0" err="1" smtClean="0"/>
              <a:t>l’a.s.</a:t>
            </a:r>
            <a:r>
              <a:rPr lang="it-IT" dirty="0" smtClean="0"/>
              <a:t> 2004-2005. Tra gli elementi innovativi introdotti va ricordata la previsione di apprendimento di una seconda lingua dell’UE nella scuola secondaria di primo grado. Il percorso si conclude con un esame di Stato che dà titolo all’accesso al secondo ciclo (art. 4 d.lgs. 59/2004).</a:t>
            </a:r>
          </a:p>
          <a:p>
            <a:pPr marL="0" indent="0" algn="just">
              <a:buNone/>
            </a:pPr>
            <a:endParaRPr lang="it-IT" dirty="0" smtClean="0"/>
          </a:p>
          <a:p>
            <a:pPr marL="0" indent="0" algn="just">
              <a:buNone/>
            </a:pPr>
            <a:r>
              <a:rPr lang="it-IT" dirty="0" smtClean="0"/>
              <a:t>In base all’art. 3 del D.P.R. n. 89/2009, l'istituzione e il funzionamento di scuole statali del primo ciclo è affidata a collaborazioni tra l’amministrazione scolastica e i comuni interessati, anche riuniti in consorzi.</a:t>
            </a:r>
            <a:endParaRPr lang="it-IT" dirty="0"/>
          </a:p>
        </p:txBody>
      </p:sp>
    </p:spTree>
    <p:extLst>
      <p:ext uri="{BB962C8B-B14F-4D97-AF65-F5344CB8AC3E}">
        <p14:creationId xmlns:p14="http://schemas.microsoft.com/office/powerpoint/2010/main" val="1843778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Scuola primaria</a:t>
            </a:r>
            <a:endParaRPr lang="it-IT" dirty="0"/>
          </a:p>
        </p:txBody>
      </p:sp>
      <p:sp>
        <p:nvSpPr>
          <p:cNvPr id="3" name="Segnaposto contenuto 2"/>
          <p:cNvSpPr>
            <a:spLocks noGrp="1"/>
          </p:cNvSpPr>
          <p:nvPr>
            <p:ph idx="1"/>
          </p:nvPr>
        </p:nvSpPr>
        <p:spPr/>
        <p:txBody>
          <a:bodyPr>
            <a:normAutofit fontScale="77500" lnSpcReduction="20000"/>
          </a:bodyPr>
          <a:lstStyle/>
          <a:p>
            <a:pPr algn="just"/>
            <a:r>
              <a:rPr lang="it-IT" dirty="0" smtClean="0"/>
              <a:t>Ai sensi dell’art. 4 del D.P.R. 89/2009, sono iscritti alla scuola primaria i bambini che compiono 6 anni entro il 31 dicembre </a:t>
            </a:r>
            <a:r>
              <a:rPr lang="it-IT" dirty="0" err="1" smtClean="0"/>
              <a:t>dell'a.s.</a:t>
            </a:r>
            <a:r>
              <a:rPr lang="it-IT" dirty="0" smtClean="0"/>
              <a:t> di riferimento e possono esservi iscritti, su richiesta, anche quelli che compiono 6 anni entro il 30 aprile dello stesso anno. </a:t>
            </a:r>
          </a:p>
          <a:p>
            <a:pPr algn="just"/>
            <a:endParaRPr lang="it-IT" dirty="0" smtClean="0"/>
          </a:p>
          <a:p>
            <a:pPr algn="just"/>
            <a:r>
              <a:rPr lang="it-IT" dirty="0" smtClean="0"/>
              <a:t>Il tempo scuola è articolato, nei limiti delle risorse di organico assegnate, in un orario scolastico settimanale di 24, 27 e 30 ore (nel caso delle 27 ore sono escluse le attività opzionali e gratuite che le scuole possono organizzare per complessive 99 ore annue; esse sono, invece, incluse nel caso delle 30 ore), secondo il modello dell'insegnante unico, che supera il precedente assetto del modulo e delle compresenze.</a:t>
            </a:r>
          </a:p>
          <a:p>
            <a:pPr algn="just"/>
            <a:endParaRPr lang="it-IT" dirty="0" smtClean="0"/>
          </a:p>
          <a:p>
            <a:pPr algn="just"/>
            <a:r>
              <a:rPr lang="it-IT" dirty="0" smtClean="0"/>
              <a:t>Se il docente non è in possesso di specifici titoli per l'insegnamento della lingua inglese e della religione cattolica, possono essere previsti ulteriori docenti.</a:t>
            </a:r>
          </a:p>
          <a:p>
            <a:pPr algn="just"/>
            <a:endParaRPr lang="it-IT" dirty="0" smtClean="0"/>
          </a:p>
          <a:p>
            <a:pPr algn="just"/>
            <a:r>
              <a:rPr lang="it-IT" dirty="0" smtClean="0"/>
              <a:t>Rimane affidato all'autonomia delle singole istituzioni scolastiche adeguare i diversi modelli orario agli obiettivi formativi e dei piani di studio.</a:t>
            </a:r>
            <a:endParaRPr lang="it-IT" dirty="0"/>
          </a:p>
        </p:txBody>
      </p:sp>
    </p:spTree>
    <p:extLst>
      <p:ext uri="{BB962C8B-B14F-4D97-AF65-F5344CB8AC3E}">
        <p14:creationId xmlns:p14="http://schemas.microsoft.com/office/powerpoint/2010/main" val="35222117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980728"/>
            <a:ext cx="8229600" cy="5145435"/>
          </a:xfrm>
        </p:spPr>
        <p:txBody>
          <a:bodyPr>
            <a:normAutofit fontScale="92500" lnSpcReduction="10000"/>
          </a:bodyPr>
          <a:lstStyle/>
          <a:p>
            <a:pPr algn="just"/>
            <a:r>
              <a:rPr lang="it-IT" dirty="0" smtClean="0"/>
              <a:t>E’ previsto, altresì, il modello delle 40 ore, corrispondente al tempo pieno (reintrodotto dall’art. 1, co. 1, del D.L. 147/2007 – L. 176/2007). In tal caso, sono previsti due docenti per classe, eventualmente coadiuvati da insegnanti di inglese e di religione cattolica. Per il potenziamento del tempo pieno è prevista l’attivazione di piani pluriennali sulla base di intese con le rappresentanze dei comuni, precedute da un accordo-quadro con le autonomie locali in sede di Conferenza unificata.</a:t>
            </a:r>
          </a:p>
          <a:p>
            <a:pPr algn="just"/>
            <a:endParaRPr lang="it-IT" dirty="0" smtClean="0"/>
          </a:p>
          <a:p>
            <a:pPr algn="just"/>
            <a:r>
              <a:rPr lang="it-IT" dirty="0" smtClean="0"/>
              <a:t>Sulla base dell'orario da soddisfare, è determinata la dotazione organica di ciascun istituto: in particolare, per le classi funzionanti secondo il modello del maestro unico, la dotazione è fissata in 27 ore settimanali. In aggiunta, devono essere considerati il fabbisogno per l'integrazione degli alunni disabili e per il funzionamento delle classi a tempo pieno.</a:t>
            </a:r>
            <a:endParaRPr lang="it-IT" dirty="0"/>
          </a:p>
        </p:txBody>
      </p:sp>
    </p:spTree>
    <p:extLst>
      <p:ext uri="{BB962C8B-B14F-4D97-AF65-F5344CB8AC3E}">
        <p14:creationId xmlns:p14="http://schemas.microsoft.com/office/powerpoint/2010/main" val="2214327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5721499"/>
          </a:xfrm>
        </p:spPr>
        <p:txBody>
          <a:bodyPr>
            <a:normAutofit fontScale="77500" lnSpcReduction="20000"/>
          </a:bodyPr>
          <a:lstStyle/>
          <a:p>
            <a:pPr marL="0" indent="0">
              <a:buNone/>
            </a:pPr>
            <a:r>
              <a:rPr lang="it-IT" dirty="0" smtClean="0"/>
              <a:t>UN PO’ DI STORIA</a:t>
            </a:r>
          </a:p>
          <a:p>
            <a:pPr marL="0" indent="0">
              <a:buNone/>
            </a:pPr>
            <a:endParaRPr lang="it-IT" dirty="0"/>
          </a:p>
          <a:p>
            <a:pPr marL="0" indent="0" algn="just">
              <a:buNone/>
            </a:pPr>
            <a:r>
              <a:rPr lang="it-IT" dirty="0" smtClean="0"/>
              <a:t>Dagli anni 90 in poi la scuola primaria è stata investita da una serie di interventi legislativi.</a:t>
            </a:r>
          </a:p>
          <a:p>
            <a:pPr marL="0" indent="0" algn="just">
              <a:buNone/>
            </a:pPr>
            <a:r>
              <a:rPr lang="it-IT" dirty="0" smtClean="0"/>
              <a:t>I programmi dei 1985 rappresentano un punto di svolta e di rinnovamento totale. Essi tendevano a sviluppare il potenziale creativo del fanciullo e a promuovere la consapevolezza delle proprie capacità; ritenevano che la prima alfabetizzazione culturale era lo strumento per rimuovere gli ostacoli che impedivano il pieno sviluppo della persona. Anche nelle Indicazioni del 2003 viene richiamato questo concetto affermando che la scuola assicura le condizioni didattiche ed organizzative idonee a rimuovere gli ostacoli che impediscono lo sviluppo della personalità.</a:t>
            </a:r>
          </a:p>
          <a:p>
            <a:pPr marL="0" indent="0" algn="just">
              <a:buNone/>
            </a:pPr>
            <a:r>
              <a:rPr lang="it-IT" dirty="0" smtClean="0"/>
              <a:t>Le pari opportunità (1985) si hanno con una metodologia appropriata. Nelle Indicazioni del 2003 si realizzano con il Piano di studi Personalizzato.</a:t>
            </a:r>
          </a:p>
          <a:p>
            <a:pPr marL="0" indent="0" algn="just">
              <a:buNone/>
            </a:pPr>
            <a:r>
              <a:rPr lang="it-IT" dirty="0" smtClean="0"/>
              <a:t>Nei Programmi dell’85 si dava molta importanza al ruolo della famiglia e alle esperienze avute in essa.</a:t>
            </a:r>
          </a:p>
          <a:p>
            <a:pPr marL="0" indent="0" algn="just">
              <a:buNone/>
            </a:pPr>
            <a:r>
              <a:rPr lang="it-IT" dirty="0" smtClean="0"/>
              <a:t>Con le Indicazioni per il Curricolo del 2007 la finalità principale era lo sviluppo della personalità e l’acquisizione delle abilità logico-matematiche di base. Il curricolo permette l’acquisizione di una lingua comunitaria ed educa i bambini al rispetto della convivenza democratica. Lo studente sperimenta eventi e fenomeni a livello laboratoriale</a:t>
            </a:r>
            <a:endParaRPr lang="it-IT" dirty="0"/>
          </a:p>
        </p:txBody>
      </p:sp>
    </p:spTree>
    <p:extLst>
      <p:ext uri="{BB962C8B-B14F-4D97-AF65-F5344CB8AC3E}">
        <p14:creationId xmlns:p14="http://schemas.microsoft.com/office/powerpoint/2010/main" val="1275403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l"/>
            <a:r>
              <a:rPr lang="it-IT" dirty="0" smtClean="0"/>
              <a:t>2012</a:t>
            </a:r>
            <a:br>
              <a:rPr lang="it-IT" dirty="0" smtClean="0"/>
            </a:br>
            <a:endParaRPr lang="it-IT" dirty="0"/>
          </a:p>
        </p:txBody>
      </p:sp>
      <p:sp>
        <p:nvSpPr>
          <p:cNvPr id="3" name="Segnaposto contenuto 2"/>
          <p:cNvSpPr>
            <a:spLocks noGrp="1"/>
          </p:cNvSpPr>
          <p:nvPr>
            <p:ph idx="1"/>
          </p:nvPr>
        </p:nvSpPr>
        <p:spPr>
          <a:xfrm>
            <a:off x="323528" y="908720"/>
            <a:ext cx="8229600" cy="4824536"/>
          </a:xfrm>
        </p:spPr>
        <p:txBody>
          <a:bodyPr>
            <a:normAutofit fontScale="85000" lnSpcReduction="20000"/>
          </a:bodyPr>
          <a:lstStyle/>
          <a:p>
            <a:pPr marL="0" indent="0" algn="just">
              <a:buNone/>
            </a:pPr>
            <a:r>
              <a:rPr lang="it-IT" dirty="0" smtClean="0"/>
              <a:t>Le nuove Indicazioni del 2012 hanno come finalità l’acquisizione delle conoscenze e delle abilità fondamentali per sviluppare le competenze culturali di base nella prospettiva del pieno sviluppo della persona.</a:t>
            </a:r>
          </a:p>
          <a:p>
            <a:pPr marL="0" indent="0" algn="just">
              <a:buNone/>
            </a:pPr>
            <a:r>
              <a:rPr lang="it-IT" dirty="0" smtClean="0"/>
              <a:t>La scuola, insieme alle altre istituzioni opera per rimuovere gli ostacoli alla frequenza, infatti cura l’accesso dei disabili, previene l’evasione dell’obbligo, contrasta la dispersione, valorizza le eccellenze.</a:t>
            </a:r>
          </a:p>
          <a:p>
            <a:pPr marL="0" indent="0" algn="just">
              <a:buNone/>
            </a:pPr>
            <a:r>
              <a:rPr lang="it-IT" dirty="0" smtClean="0"/>
              <a:t>La scuola del I ciclo con la sua unitarietà e progressiva articolazione disciplinare orienta gli studenti verso gli studi successivi mediante esperienze didattiche stimolanti.  La scuola primaria mira all’acquisizione degli apprendimenti di base e ai bambini e alle bambine che la frequentano offre l’opportunità di sviluppare le dimensioni cognitive, affettive, sociali, corporee, etiche e di acquisire i </a:t>
            </a:r>
            <a:r>
              <a:rPr lang="it-IT" dirty="0" err="1" smtClean="0"/>
              <a:t>saperi</a:t>
            </a:r>
            <a:r>
              <a:rPr lang="it-IT" dirty="0" smtClean="0"/>
              <a:t> irrinunciabili.</a:t>
            </a:r>
          </a:p>
          <a:p>
            <a:pPr marL="0" indent="0" algn="just">
              <a:buNone/>
            </a:pPr>
            <a:r>
              <a:rPr lang="it-IT" dirty="0" smtClean="0"/>
              <a:t>Si pone come scuola formativa e attraverso l’uso delle discipline permette di esercitare i diversi stili di apprendimento e di sviluppare un pensiero critico e riflessivo.</a:t>
            </a:r>
          </a:p>
          <a:p>
            <a:pPr marL="0" indent="0" algn="just">
              <a:buNone/>
            </a:pPr>
            <a:r>
              <a:rPr lang="it-IT" dirty="0" smtClean="0"/>
              <a:t>Ai bambini svantaggiati offre gli strumenti culturali per la loro piena inclusione sociale (vedi BES).</a:t>
            </a:r>
          </a:p>
          <a:p>
            <a:pPr marL="0" indent="0">
              <a:buNone/>
            </a:pPr>
            <a:endParaRPr lang="it-IT" dirty="0"/>
          </a:p>
        </p:txBody>
      </p:sp>
    </p:spTree>
    <p:extLst>
      <p:ext uri="{BB962C8B-B14F-4D97-AF65-F5344CB8AC3E}">
        <p14:creationId xmlns:p14="http://schemas.microsoft.com/office/powerpoint/2010/main" val="757386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marL="0" indent="0" algn="just">
              <a:buNone/>
            </a:pPr>
            <a:r>
              <a:rPr lang="it-IT" dirty="0" smtClean="0"/>
              <a:t>Pone le basi per l’esercizio della </a:t>
            </a:r>
            <a:r>
              <a:rPr lang="it-IT" dirty="0" smtClean="0">
                <a:solidFill>
                  <a:srgbClr val="FF0000"/>
                </a:solidFill>
              </a:rPr>
              <a:t>CITTADINANZA ATTIVA </a:t>
            </a:r>
            <a:r>
              <a:rPr lang="it-IT" dirty="0" smtClean="0"/>
              <a:t>e promuove gli apprendimenti elaborati dalla scuola dell’infanzia, attraverso esperienze significative che consentono di prendersi cura di se stessi, degli altri e dell’ambiente.</a:t>
            </a:r>
          </a:p>
          <a:p>
            <a:pPr marL="0" indent="0" algn="just">
              <a:buNone/>
            </a:pPr>
            <a:r>
              <a:rPr lang="it-IT" dirty="0" smtClean="0"/>
              <a:t>Getta le basi per la costruzione del senso di legalità e lo sviluppo di un’etica della responsabilità che pongono l’alunno nelle condizioni di agire in modo consapevole e di migliorare il proprio contesto di vita a partire dalle azioni quotidiane che svolge a scuola fino ad arrivare a forme di organizzazione del lavoro comune più elaborate.</a:t>
            </a:r>
            <a:endParaRPr lang="it-IT" dirty="0"/>
          </a:p>
        </p:txBody>
      </p:sp>
    </p:spTree>
    <p:extLst>
      <p:ext uri="{BB962C8B-B14F-4D97-AF65-F5344CB8AC3E}">
        <p14:creationId xmlns:p14="http://schemas.microsoft.com/office/powerpoint/2010/main" val="3307561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76672"/>
            <a:ext cx="8075240" cy="648072"/>
          </a:xfrm>
        </p:spPr>
        <p:txBody>
          <a:bodyPr>
            <a:normAutofit fontScale="90000"/>
          </a:bodyPr>
          <a:lstStyle/>
          <a:p>
            <a:r>
              <a:rPr lang="it-IT" dirty="0" smtClean="0"/>
              <a:t>L’ambiente di apprendimento</a:t>
            </a:r>
            <a:br>
              <a:rPr lang="it-IT" dirty="0" smtClean="0"/>
            </a:br>
            <a:endParaRPr lang="it-IT" dirty="0"/>
          </a:p>
        </p:txBody>
      </p:sp>
      <p:sp>
        <p:nvSpPr>
          <p:cNvPr id="3" name="Segnaposto contenuto 2"/>
          <p:cNvSpPr>
            <a:spLocks noGrp="1"/>
          </p:cNvSpPr>
          <p:nvPr>
            <p:ph idx="1"/>
          </p:nvPr>
        </p:nvSpPr>
        <p:spPr>
          <a:xfrm>
            <a:off x="457200" y="1124744"/>
            <a:ext cx="8229600" cy="5001419"/>
          </a:xfrm>
        </p:spPr>
        <p:txBody>
          <a:bodyPr>
            <a:normAutofit fontScale="77500" lnSpcReduction="20000"/>
          </a:bodyPr>
          <a:lstStyle/>
          <a:p>
            <a:pPr marL="0" indent="0" algn="just">
              <a:buNone/>
            </a:pPr>
            <a:r>
              <a:rPr lang="it-IT" dirty="0" smtClean="0"/>
              <a:t>Si configura come ambiente di apprendimento significativo atto a garantire il successo formativo a tutti gli alunni.</a:t>
            </a:r>
          </a:p>
          <a:p>
            <a:pPr marL="0" indent="0" algn="just">
              <a:buNone/>
            </a:pPr>
            <a:r>
              <a:rPr lang="it-IT" dirty="0" smtClean="0"/>
              <a:t>Valorizza l’uso flessibile degli spazi a partire dall’aula scolastica, ma anche la disponibilità di luoghi attrezzati che facilitano approcci operativi a tutte le discipline.</a:t>
            </a:r>
          </a:p>
          <a:p>
            <a:pPr marL="0" indent="0" algn="just">
              <a:buNone/>
            </a:pPr>
            <a:r>
              <a:rPr lang="it-IT" dirty="0" smtClean="0"/>
              <a:t>Particolare importanza assume la biblioteca come luogo privilegiato per la lettura e come luogo che sostiene lo studio autonomo e l’apprendimento continuo. </a:t>
            </a:r>
          </a:p>
          <a:p>
            <a:pPr marL="0" indent="0" algn="just">
              <a:buNone/>
            </a:pPr>
            <a:r>
              <a:rPr lang="it-IT" dirty="0" smtClean="0"/>
              <a:t>Dà molta importanza all’esperienza e alle conoscenze degli alunni per ancorarci nuovi contenuti. Tiene conto del bagaglio culturale acquisito fuori della scuola e attraverso i diversi media.</a:t>
            </a:r>
          </a:p>
          <a:p>
            <a:pPr marL="0" indent="0" algn="just">
              <a:buNone/>
            </a:pPr>
            <a:r>
              <a:rPr lang="it-IT" dirty="0" smtClean="0">
                <a:solidFill>
                  <a:srgbClr val="FF0000"/>
                </a:solidFill>
              </a:rPr>
              <a:t>VALORIZZAZIONE DELLE DIFFERENZE</a:t>
            </a:r>
          </a:p>
          <a:p>
            <a:pPr marL="0" indent="0" algn="just">
              <a:buNone/>
            </a:pPr>
            <a:r>
              <a:rPr lang="it-IT" dirty="0" smtClean="0"/>
              <a:t>Attua interventi adeguati nei riguardi della diversità </a:t>
            </a:r>
            <a:r>
              <a:rPr lang="it-IT" dirty="0" err="1" smtClean="0"/>
              <a:t>affinchè</a:t>
            </a:r>
            <a:r>
              <a:rPr lang="it-IT" dirty="0" smtClean="0"/>
              <a:t> non diventino diseguaglianze. Pone particolare cura per gli alunni stranieri per i quali bisogna effettuare interventi differenziati che non investono solo l’insegnamento della lingua italiana, ma elaborare una progettazione didattica della scuola in riferimento ad essi, che coinvolge tutto il curricolo muovendosi nella stessa direzione anche per gli alunni disabili</a:t>
            </a:r>
            <a:endParaRPr lang="it-IT" dirty="0"/>
          </a:p>
        </p:txBody>
      </p:sp>
    </p:spTree>
    <p:extLst>
      <p:ext uri="{BB962C8B-B14F-4D97-AF65-F5344CB8AC3E}">
        <p14:creationId xmlns:p14="http://schemas.microsoft.com/office/powerpoint/2010/main" val="3630593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1268760"/>
            <a:ext cx="8229600" cy="4525963"/>
          </a:xfrm>
        </p:spPr>
        <p:txBody>
          <a:bodyPr>
            <a:normAutofit lnSpcReduction="10000"/>
          </a:bodyPr>
          <a:lstStyle/>
          <a:p>
            <a:pPr marL="0" indent="0" algn="just">
              <a:buNone/>
            </a:pPr>
            <a:r>
              <a:rPr lang="it-IT" dirty="0" smtClean="0"/>
              <a:t>Favorisce la didattica laboratoriale per incrementare la scoperta e l’esplorazione e incoraggia l’apprendimento collaborativo in quanto la dimensione sociale dell’esperienza svolge un ruolo significativo. In questo senso si avvale di metodologie diverse che prevedono l’apprendimento tra pari, il collaborative </a:t>
            </a:r>
            <a:r>
              <a:rPr lang="it-IT" dirty="0" err="1" smtClean="0"/>
              <a:t>learning</a:t>
            </a:r>
            <a:r>
              <a:rPr lang="it-IT" dirty="0" smtClean="0"/>
              <a:t>, il tutoring ed altre.</a:t>
            </a:r>
          </a:p>
          <a:p>
            <a:pPr marL="0" indent="0" algn="just">
              <a:buNone/>
            </a:pPr>
            <a:r>
              <a:rPr lang="it-IT" dirty="0" smtClean="0"/>
              <a:t>Promuove, inoltre, la consapevolezza del proprio modo di apprendere al fine di imparare ad apprendere. Propone strategie per recuperare le difficoltà e per far rendere consapevole l’alunno dei propri punti di forza, ma anche dei suoi punti deboli, lo rende consapevole del proprio stile di apprendimento e autonomo nello studio</a:t>
            </a:r>
            <a:endParaRPr lang="it-IT" dirty="0"/>
          </a:p>
        </p:txBody>
      </p:sp>
    </p:spTree>
    <p:extLst>
      <p:ext uri="{BB962C8B-B14F-4D97-AF65-F5344CB8AC3E}">
        <p14:creationId xmlns:p14="http://schemas.microsoft.com/office/powerpoint/2010/main" val="935629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 ORGANIZZAZIONE ORARIA</a:t>
            </a:r>
            <a:br>
              <a:rPr lang="it-IT" dirty="0" smtClean="0"/>
            </a:br>
            <a:r>
              <a:rPr lang="it-IT" dirty="0" smtClean="0"/>
              <a:t>riferimenti normativi</a:t>
            </a:r>
            <a:endParaRPr lang="it-IT" dirty="0"/>
          </a:p>
        </p:txBody>
      </p:sp>
      <p:sp>
        <p:nvSpPr>
          <p:cNvPr id="3" name="Segnaposto contenuto 2"/>
          <p:cNvSpPr>
            <a:spLocks noGrp="1"/>
          </p:cNvSpPr>
          <p:nvPr>
            <p:ph idx="1"/>
          </p:nvPr>
        </p:nvSpPr>
        <p:spPr/>
        <p:txBody>
          <a:bodyPr>
            <a:normAutofit fontScale="85000" lnSpcReduction="20000"/>
          </a:bodyPr>
          <a:lstStyle/>
          <a:p>
            <a:pPr marL="0" indent="0" algn="just">
              <a:buNone/>
            </a:pPr>
            <a:r>
              <a:rPr lang="it-IT" dirty="0" smtClean="0"/>
              <a:t>L 'art. 64, co. 4, del D.L. 112/2008 (L. 133/2008), nell’ambito della revisione dell'assetto ordinamentale, organizzativo e didattico del sistema scolastico, ha previsto la rimodulazione dell'organizzazione didattica della scuola primaria.</a:t>
            </a:r>
          </a:p>
          <a:p>
            <a:pPr marL="0" indent="0" algn="just">
              <a:buNone/>
            </a:pPr>
            <a:endParaRPr lang="it-IT" dirty="0" smtClean="0"/>
          </a:p>
          <a:p>
            <a:pPr marL="0" indent="0" algn="just">
              <a:buNone/>
            </a:pPr>
            <a:r>
              <a:rPr lang="it-IT" dirty="0" smtClean="0"/>
              <a:t>Immediatamente dopo, l’art. 4 del D.L. 137/2008 ha previsto, a partire </a:t>
            </a:r>
            <a:r>
              <a:rPr lang="it-IT" dirty="0" err="1" smtClean="0"/>
              <a:t>dall'a.s.</a:t>
            </a:r>
            <a:r>
              <a:rPr lang="it-IT" dirty="0" smtClean="0"/>
              <a:t> 2009/2010 per le prime classi, la costituzione di classi affidate ad un unico insegnante e funzionanti su 24 ore settimanali, tenendo comunque conto delle esigenze delle famiglie di una più ampia articolazione del tempo-scuola.</a:t>
            </a:r>
          </a:p>
          <a:p>
            <a:pPr marL="0" indent="0" algn="just">
              <a:buNone/>
            </a:pPr>
            <a:endParaRPr lang="it-IT" dirty="0" smtClean="0"/>
          </a:p>
          <a:p>
            <a:pPr marL="0" indent="0" algn="just">
              <a:buNone/>
            </a:pPr>
            <a:r>
              <a:rPr lang="it-IT" dirty="0" smtClean="0"/>
              <a:t>Si tratta della principale novità che ha interessato la scuola primaria.</a:t>
            </a:r>
          </a:p>
          <a:p>
            <a:pPr marL="0" indent="0" algn="just">
              <a:buNone/>
            </a:pPr>
            <a:endParaRPr lang="it-IT" dirty="0" smtClean="0"/>
          </a:p>
          <a:p>
            <a:pPr marL="0" indent="0" algn="just">
              <a:buNone/>
            </a:pPr>
            <a:r>
              <a:rPr lang="it-IT" dirty="0" smtClean="0"/>
              <a:t> Su tali basi, è stato emanato il D.P.R. 20 marzo 2009, n. 89, concernente la scuola dell’infanzia e il primo ciclo di istruzione, che ha fatto salve, fra le altre, le disposizioni recate dai d.lgs. 59/2004 (che, sulla base della delega conferita dalla L. 53/2003, ha dettato le norme generali relative a tali ordini di scuole).</a:t>
            </a:r>
            <a:endParaRPr lang="it-IT" dirty="0"/>
          </a:p>
        </p:txBody>
      </p:sp>
    </p:spTree>
    <p:extLst>
      <p:ext uri="{BB962C8B-B14F-4D97-AF65-F5344CB8AC3E}">
        <p14:creationId xmlns:p14="http://schemas.microsoft.com/office/powerpoint/2010/main" val="2584535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Le Indicazioni nazionali per il primo ciclo</a:t>
            </a:r>
            <a:endParaRPr lang="it-IT" dirty="0"/>
          </a:p>
        </p:txBody>
      </p:sp>
      <p:sp>
        <p:nvSpPr>
          <p:cNvPr id="3" name="Segnaposto contenuto 2"/>
          <p:cNvSpPr>
            <a:spLocks noGrp="1"/>
          </p:cNvSpPr>
          <p:nvPr>
            <p:ph idx="1"/>
          </p:nvPr>
        </p:nvSpPr>
        <p:spPr/>
        <p:txBody>
          <a:bodyPr>
            <a:normAutofit fontScale="85000" lnSpcReduction="10000"/>
          </a:bodyPr>
          <a:lstStyle/>
          <a:p>
            <a:pPr marL="0" indent="0" algn="just">
              <a:buNone/>
            </a:pPr>
            <a:r>
              <a:rPr lang="it-IT" dirty="0" smtClean="0"/>
              <a:t>L’art. 1 del D.P.R. 89/2009 ha disposto che, per un periodo non superiore a tre </a:t>
            </a:r>
            <a:r>
              <a:rPr lang="it-IT" dirty="0" err="1" smtClean="0"/>
              <a:t>a.s.</a:t>
            </a:r>
            <a:r>
              <a:rPr lang="it-IT" dirty="0" smtClean="0"/>
              <a:t>, a partire </a:t>
            </a:r>
            <a:r>
              <a:rPr lang="it-IT" dirty="0" err="1" smtClean="0"/>
              <a:t>dall'a.s.</a:t>
            </a:r>
            <a:r>
              <a:rPr lang="it-IT" dirty="0" smtClean="0"/>
              <a:t> 2009-2010, si applicavano le Indicazioni nazionali di cui agli allegati da A </a:t>
            </a:r>
            <a:r>
              <a:rPr lang="it-IT" dirty="0" err="1" smtClean="0"/>
              <a:t>a</a:t>
            </a:r>
            <a:r>
              <a:rPr lang="it-IT" dirty="0" smtClean="0"/>
              <a:t> D del d.lgs. 59/2004, come aggiornate dalle Indicazioni per il curriculo di cui al DM 31 luglio 2007.</a:t>
            </a:r>
          </a:p>
          <a:p>
            <a:pPr marL="0" indent="0" algn="just">
              <a:buNone/>
            </a:pPr>
            <a:endParaRPr lang="it-IT" dirty="0" smtClean="0"/>
          </a:p>
          <a:p>
            <a:pPr marL="0" indent="0" algn="just">
              <a:buNone/>
            </a:pPr>
            <a:r>
              <a:rPr lang="it-IT" dirty="0" smtClean="0"/>
              <a:t>Tali Indicazioni stabiliscono conoscenze, abilità e competenze che gli studenti devono acquisire a conclusione di ogni fase d’istruzione.</a:t>
            </a:r>
          </a:p>
          <a:p>
            <a:pPr marL="0" indent="0" algn="just">
              <a:buNone/>
            </a:pPr>
            <a:endParaRPr lang="it-IT" dirty="0" smtClean="0"/>
          </a:p>
          <a:p>
            <a:pPr marL="0" indent="0" algn="just">
              <a:buNone/>
            </a:pPr>
            <a:r>
              <a:rPr lang="it-IT" dirty="0" smtClean="0"/>
              <a:t>Sulla base di un monitoraggio delle attività delle istituzioni scolastiche, previsto dallo stesso D.P.R. 89/2009, il regolamento ministeriale n. 254 del 16 novembre 2012 ha sostituito le precedenti Indicazioni. Ad esse le scuole devono fare riferimento </a:t>
            </a:r>
            <a:r>
              <a:rPr lang="it-IT" dirty="0" err="1" smtClean="0"/>
              <a:t>dall’a.s.</a:t>
            </a:r>
            <a:r>
              <a:rPr lang="it-IT" dirty="0" smtClean="0"/>
              <a:t> 2012/2013, mentre l’editoria scolastica adegua i contenuti dei libri di testo a partire dalle adozioni per </a:t>
            </a:r>
            <a:r>
              <a:rPr lang="it-IT" dirty="0" err="1" smtClean="0"/>
              <a:t>l’a.s.</a:t>
            </a:r>
            <a:r>
              <a:rPr lang="it-IT" dirty="0" smtClean="0"/>
              <a:t> 2014-2015.</a:t>
            </a:r>
            <a:endParaRPr lang="it-IT" dirty="0"/>
          </a:p>
        </p:txBody>
      </p:sp>
    </p:spTree>
    <p:extLst>
      <p:ext uri="{BB962C8B-B14F-4D97-AF65-F5344CB8AC3E}">
        <p14:creationId xmlns:p14="http://schemas.microsoft.com/office/powerpoint/2010/main" val="23469480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124744"/>
            <a:ext cx="8229600" cy="5352256"/>
          </a:xfrm>
        </p:spPr>
        <p:txBody>
          <a:bodyPr>
            <a:normAutofit/>
          </a:bodyPr>
          <a:lstStyle/>
          <a:p>
            <a:pPr marL="0" indent="0" algn="just">
              <a:buNone/>
            </a:pPr>
            <a:r>
              <a:rPr lang="it-IT" dirty="0" smtClean="0"/>
              <a:t>Con riferimento alle discipline di insegnamento nel primo ciclo, il regolamento fa riferimento a italiano, lingua inglese e seconda lingua comunitaria, storia, geografia, matematica, scienze, musica, arte e immagine, educazione fisica, tecnologia. Nell'ambito delle aree storico-geografica e storico-sociale è assicurato l’insegnamento di Cittadinanza e costituzione (introdotto dall’art. 1 del D.L. 137/2008 ovvero legge 169/08).</a:t>
            </a:r>
          </a:p>
          <a:p>
            <a:pPr marL="0" indent="0" algn="just">
              <a:buNone/>
            </a:pPr>
            <a:endParaRPr lang="it-IT" dirty="0" smtClean="0"/>
          </a:p>
          <a:p>
            <a:pPr marL="0" indent="0" algn="just">
              <a:buNone/>
            </a:pPr>
            <a:r>
              <a:rPr lang="it-IT" dirty="0" smtClean="0"/>
              <a:t>Con decreto ministeriale sarà costituito un Comitato scientifico nazionale per l’attuazione delle Indicazioni nazionali e il miglioramento continuo dell’insegnamento.</a:t>
            </a:r>
            <a:endParaRPr lang="it-IT" dirty="0"/>
          </a:p>
        </p:txBody>
      </p:sp>
    </p:spTree>
    <p:extLst>
      <p:ext uri="{BB962C8B-B14F-4D97-AF65-F5344CB8AC3E}">
        <p14:creationId xmlns:p14="http://schemas.microsoft.com/office/powerpoint/2010/main" val="3407916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iaro">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classico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hiaro">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245</TotalTime>
  <Words>1652</Words>
  <Application>Microsoft Office PowerPoint</Application>
  <PresentationFormat>Presentazione su schermo (4:3)</PresentationFormat>
  <Paragraphs>61</Paragraphs>
  <Slides>12</Slides>
  <Notes>0</Notes>
  <HiddenSlides>0</HiddenSlides>
  <MMClips>0</MMClips>
  <ScaleCrop>false</ScaleCrop>
  <HeadingPairs>
    <vt:vector size="4" baseType="variant">
      <vt:variant>
        <vt:lpstr>Tema</vt:lpstr>
      </vt:variant>
      <vt:variant>
        <vt:i4>1</vt:i4>
      </vt:variant>
      <vt:variant>
        <vt:lpstr>Titoli diapositive</vt:lpstr>
      </vt:variant>
      <vt:variant>
        <vt:i4>12</vt:i4>
      </vt:variant>
    </vt:vector>
  </HeadingPairs>
  <TitlesOfParts>
    <vt:vector size="13" baseType="lpstr">
      <vt:lpstr>Chiaro</vt:lpstr>
      <vt:lpstr>IL CURRICOLO NELLA SCUOLA PRIMARIA</vt:lpstr>
      <vt:lpstr>Presentazione standard di PowerPoint</vt:lpstr>
      <vt:lpstr>2012 </vt:lpstr>
      <vt:lpstr>Presentazione standard di PowerPoint</vt:lpstr>
      <vt:lpstr>L’ambiente di apprendimento </vt:lpstr>
      <vt:lpstr>Presentazione standard di PowerPoint</vt:lpstr>
      <vt:lpstr> ORGANIZZAZIONE ORARIA riferimenti normativi</vt:lpstr>
      <vt:lpstr>Le Indicazioni nazionali per il primo ciclo</vt:lpstr>
      <vt:lpstr>Presentazione standard di PowerPoint</vt:lpstr>
      <vt:lpstr>Primo ciclo di istruzione</vt:lpstr>
      <vt:lpstr>Scuola primaria</vt:lpstr>
      <vt:lpstr>Presentazione standard di PowerPoint</vt:lpstr>
    </vt:vector>
  </TitlesOfParts>
  <Company>Administrator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CURRICOLO NELLA SCUOLA PRIMARIA</dc:title>
  <dc:creator>Administrator</dc:creator>
  <cp:lastModifiedBy>Administrator</cp:lastModifiedBy>
  <cp:revision>14</cp:revision>
  <dcterms:created xsi:type="dcterms:W3CDTF">2016-01-07T14:46:25Z</dcterms:created>
  <dcterms:modified xsi:type="dcterms:W3CDTF">2016-01-07T20:54:48Z</dcterms:modified>
</cp:coreProperties>
</file>