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7" r:id="rId6"/>
    <p:sldId id="260" r:id="rId7"/>
    <p:sldId id="262" r:id="rId8"/>
    <p:sldId id="261" r:id="rId9"/>
    <p:sldId id="263" r:id="rId10"/>
    <p:sldId id="264" r:id="rId11"/>
    <p:sldId id="265" r:id="rId12"/>
    <p:sldId id="266" r:id="rId13"/>
    <p:sldId id="268" r:id="rId14"/>
    <p:sldId id="269" r:id="rId15"/>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it-IT" smtClean="0"/>
              <a:t>Fare clic per modificare lo stile del titolo</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FF491792-B64F-4096-A291-999AC68E179D}" type="datetimeFigureOut">
              <a:rPr lang="it-IT" smtClean="0"/>
              <a:t>07/01/2016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33970D3-4657-478B-AABA-D95872573082}" type="slidenum">
              <a:rPr lang="it-IT" smtClean="0"/>
              <a:t>‹N›</a:t>
            </a:fld>
            <a:endParaRPr lang="it-IT"/>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FF491792-B64F-4096-A291-999AC68E179D}" type="datetimeFigureOut">
              <a:rPr lang="it-IT" smtClean="0"/>
              <a:t>07/01/2016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33970D3-4657-478B-AABA-D95872573082}"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FF491792-B64F-4096-A291-999AC68E179D}" type="datetimeFigureOut">
              <a:rPr lang="it-IT" smtClean="0"/>
              <a:t>07/01/2016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33970D3-4657-478B-AABA-D95872573082}"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FF491792-B64F-4096-A291-999AC68E179D}" type="datetimeFigureOut">
              <a:rPr lang="it-IT" smtClean="0"/>
              <a:t>07/01/2016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33970D3-4657-478B-AABA-D95872573082}"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FF491792-B64F-4096-A291-999AC68E179D}" type="datetimeFigureOut">
              <a:rPr lang="it-IT" smtClean="0"/>
              <a:t>07/01/2016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33970D3-4657-478B-AABA-D95872573082}" type="slidenum">
              <a:rPr lang="it-IT" smtClean="0"/>
              <a:t>‹N›</a:t>
            </a:fld>
            <a:endParaRPr lang="it-IT"/>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Date Placeholder 4"/>
          <p:cNvSpPr>
            <a:spLocks noGrp="1"/>
          </p:cNvSpPr>
          <p:nvPr>
            <p:ph type="dt" sz="half" idx="10"/>
          </p:nvPr>
        </p:nvSpPr>
        <p:spPr/>
        <p:txBody>
          <a:bodyPr/>
          <a:lstStyle/>
          <a:p>
            <a:fld id="{FF491792-B64F-4096-A291-999AC68E179D}" type="datetimeFigureOut">
              <a:rPr lang="it-IT" smtClean="0"/>
              <a:t>07/01/2016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033970D3-4657-478B-AABA-D95872573082}"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Date Placeholder 6"/>
          <p:cNvSpPr>
            <a:spLocks noGrp="1"/>
          </p:cNvSpPr>
          <p:nvPr>
            <p:ph type="dt" sz="half" idx="10"/>
          </p:nvPr>
        </p:nvSpPr>
        <p:spPr/>
        <p:txBody>
          <a:bodyPr/>
          <a:lstStyle/>
          <a:p>
            <a:fld id="{FF491792-B64F-4096-A291-999AC68E179D}" type="datetimeFigureOut">
              <a:rPr lang="it-IT" smtClean="0"/>
              <a:t>07/01/2016</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033970D3-4657-478B-AABA-D95872573082}" type="slidenum">
              <a:rPr lang="it-IT" smtClean="0"/>
              <a:t>‹N›</a:t>
            </a:fld>
            <a:endParaRPr lang="it-IT"/>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FF491792-B64F-4096-A291-999AC68E179D}" type="datetimeFigureOut">
              <a:rPr lang="it-IT" smtClean="0"/>
              <a:t>07/01/2016</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033970D3-4657-478B-AABA-D95872573082}"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491792-B64F-4096-A291-999AC68E179D}" type="datetimeFigureOut">
              <a:rPr lang="it-IT" smtClean="0"/>
              <a:t>07/01/2016</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033970D3-4657-478B-AABA-D95872573082}"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it-IT" smtClean="0"/>
              <a:t>Fare clic per modificare lo stile del titolo</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FF491792-B64F-4096-A291-999AC68E179D}" type="datetimeFigureOut">
              <a:rPr lang="it-IT" smtClean="0"/>
              <a:t>07/01/2016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033970D3-4657-478B-AABA-D95872573082}" type="slidenum">
              <a:rPr lang="it-IT" smtClean="0"/>
              <a:t>‹N›</a:t>
            </a:fld>
            <a:endParaRPr lang="it-IT"/>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it-IT" smtClean="0"/>
              <a:t>Fare clic per modificare lo stile del titolo</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FF491792-B64F-4096-A291-999AC68E179D}" type="datetimeFigureOut">
              <a:rPr lang="it-IT" smtClean="0"/>
              <a:t>07/01/2016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033970D3-4657-478B-AABA-D95872573082}"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FF491792-B64F-4096-A291-999AC68E179D}" type="datetimeFigureOut">
              <a:rPr lang="it-IT" smtClean="0"/>
              <a:t>07/01/2016</a:t>
            </a:fld>
            <a:endParaRPr lang="it-IT"/>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it-IT"/>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033970D3-4657-478B-AABA-D95872573082}" type="slidenum">
              <a:rPr lang="it-IT" smtClean="0"/>
              <a:t>‹N›</a:t>
            </a:fld>
            <a:endParaRPr lang="it-IT"/>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IL CURRICOLO NELLA…</a:t>
            </a:r>
            <a:br>
              <a:rPr lang="it-IT" dirty="0" smtClean="0"/>
            </a:br>
            <a:r>
              <a:rPr lang="it-IT" dirty="0" smtClean="0"/>
              <a:t>SCUOLA DELL’INFANZIA</a:t>
            </a:r>
            <a:endParaRPr lang="it-IT" dirty="0"/>
          </a:p>
        </p:txBody>
      </p:sp>
      <p:sp>
        <p:nvSpPr>
          <p:cNvPr id="3" name="Sottotitolo 2"/>
          <p:cNvSpPr>
            <a:spLocks noGrp="1"/>
          </p:cNvSpPr>
          <p:nvPr>
            <p:ph type="subTitle" idx="1"/>
          </p:nvPr>
        </p:nvSpPr>
        <p:spPr/>
        <p:txBody>
          <a:bodyPr/>
          <a:lstStyle/>
          <a:p>
            <a:pPr algn="r"/>
            <a:r>
              <a:rPr lang="it-IT" dirty="0" smtClean="0"/>
              <a:t>Dott. Antonietta </a:t>
            </a:r>
            <a:r>
              <a:rPr lang="it-IT" dirty="0" err="1" smtClean="0"/>
              <a:t>Iossa</a:t>
            </a:r>
            <a:endParaRPr lang="it-IT" dirty="0"/>
          </a:p>
        </p:txBody>
      </p:sp>
    </p:spTree>
    <p:extLst>
      <p:ext uri="{BB962C8B-B14F-4D97-AF65-F5344CB8AC3E}">
        <p14:creationId xmlns:p14="http://schemas.microsoft.com/office/powerpoint/2010/main" val="26538570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62000" y="1628800"/>
            <a:ext cx="6781800" cy="432048"/>
          </a:xfrm>
        </p:spPr>
        <p:txBody>
          <a:bodyPr>
            <a:normAutofit fontScale="90000"/>
          </a:bodyPr>
          <a:lstStyle/>
          <a:p>
            <a:r>
              <a:rPr lang="it-IT" dirty="0" smtClean="0"/>
              <a:t>L’ AMBIENTE DI APPRENDIMENTO</a:t>
            </a:r>
            <a:endParaRPr lang="it-IT" dirty="0"/>
          </a:p>
        </p:txBody>
      </p:sp>
      <p:sp>
        <p:nvSpPr>
          <p:cNvPr id="3" name="Segnaposto contenuto 2"/>
          <p:cNvSpPr>
            <a:spLocks noGrp="1"/>
          </p:cNvSpPr>
          <p:nvPr>
            <p:ph idx="1"/>
          </p:nvPr>
        </p:nvSpPr>
        <p:spPr>
          <a:xfrm>
            <a:off x="762000" y="2060848"/>
            <a:ext cx="7543800" cy="3888432"/>
          </a:xfrm>
        </p:spPr>
        <p:txBody>
          <a:bodyPr>
            <a:normAutofit lnSpcReduction="10000"/>
          </a:bodyPr>
          <a:lstStyle/>
          <a:p>
            <a:pPr marL="0" indent="0" algn="just">
              <a:buNone/>
            </a:pPr>
            <a:r>
              <a:rPr lang="it-IT" sz="2400" dirty="0" smtClean="0"/>
              <a:t>La sintesi pedagogica del curricolo della scuola dell’infanzia è la costruzione </a:t>
            </a:r>
            <a:r>
              <a:rPr lang="it-IT" sz="2400" i="1" u="sng" dirty="0" smtClean="0"/>
              <a:t>dell’ambiente di apprendimento e per l’apprendimento</a:t>
            </a:r>
            <a:r>
              <a:rPr lang="it-IT" sz="2400" dirty="0" smtClean="0"/>
              <a:t>. L’aula, i corridoi cosi come gli spazi all’aperto sono luoghi in cui il bambino è «immerso» socialmente e cognitivamente, emotivamente e affettivamente, utilizzando le diverse intelligenze (H: Gardner, Educazione della mente. Intelligenze multiple, </a:t>
            </a:r>
            <a:r>
              <a:rPr lang="it-IT" sz="2400" dirty="0" err="1" smtClean="0"/>
              <a:t>Erikson</a:t>
            </a:r>
            <a:r>
              <a:rPr lang="it-IT" sz="2400" dirty="0" smtClean="0"/>
              <a:t>, Trento) e le differenti dimensioni di sviluppo per migliorare la propria socializzazione e relazionarsi in modo progressivamente più efficace con le cose, i materiali, i coetanei e gli adulti di riferimento.</a:t>
            </a:r>
            <a:endParaRPr lang="it-IT" sz="2400" dirty="0"/>
          </a:p>
        </p:txBody>
      </p:sp>
    </p:spTree>
    <p:extLst>
      <p:ext uri="{BB962C8B-B14F-4D97-AF65-F5344CB8AC3E}">
        <p14:creationId xmlns:p14="http://schemas.microsoft.com/office/powerpoint/2010/main" val="24590387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20688"/>
            <a:ext cx="8229600" cy="5505475"/>
          </a:xfrm>
        </p:spPr>
        <p:txBody>
          <a:bodyPr>
            <a:normAutofit/>
          </a:bodyPr>
          <a:lstStyle/>
          <a:p>
            <a:pPr marL="0" indent="0" algn="just">
              <a:buNone/>
            </a:pPr>
            <a:r>
              <a:rPr lang="it-IT" sz="2600" dirty="0" smtClean="0"/>
              <a:t>La scuola dell’infanzia ha, quindi, un suo curricolo peculiare in cui l’ambiente e il ruolo di regista dell’insegnante assumono un’importanza specifica. Il curricolo di questa scuola ha fondamentali elementi trasversali e globali legati all’idea di contesti. </a:t>
            </a:r>
          </a:p>
          <a:p>
            <a:pPr marL="0" indent="0" algn="just">
              <a:buNone/>
            </a:pPr>
            <a:r>
              <a:rPr lang="it-IT" sz="2600" dirty="0" smtClean="0"/>
              <a:t>Essi sono: </a:t>
            </a:r>
          </a:p>
          <a:p>
            <a:pPr algn="just"/>
            <a:r>
              <a:rPr lang="it-IT" sz="2600" dirty="0" smtClean="0"/>
              <a:t>La valorizzazione del GIOCO</a:t>
            </a:r>
          </a:p>
          <a:p>
            <a:pPr algn="just"/>
            <a:r>
              <a:rPr lang="it-IT" sz="2600" dirty="0" smtClean="0"/>
              <a:t>Le attività ricorrenti.</a:t>
            </a:r>
          </a:p>
          <a:p>
            <a:pPr algn="just"/>
            <a:r>
              <a:rPr lang="it-IT" sz="2600" dirty="0" smtClean="0"/>
              <a:t>La relazione educativa.</a:t>
            </a:r>
          </a:p>
          <a:p>
            <a:pPr algn="just"/>
            <a:r>
              <a:rPr lang="it-IT" sz="2600" dirty="0" smtClean="0"/>
              <a:t>La scansione dei tempi.</a:t>
            </a:r>
          </a:p>
          <a:p>
            <a:pPr algn="just"/>
            <a:r>
              <a:rPr lang="it-IT" sz="2600" dirty="0" smtClean="0"/>
              <a:t>L’esplorazione e la ricerca.</a:t>
            </a:r>
          </a:p>
          <a:p>
            <a:pPr algn="just"/>
            <a:r>
              <a:rPr lang="it-IT" sz="2600" dirty="0" smtClean="0"/>
              <a:t>La mediazione dell’insegnante.</a:t>
            </a:r>
          </a:p>
          <a:p>
            <a:endParaRPr lang="it-IT" dirty="0"/>
          </a:p>
        </p:txBody>
      </p:sp>
    </p:spTree>
    <p:extLst>
      <p:ext uri="{BB962C8B-B14F-4D97-AF65-F5344CB8AC3E}">
        <p14:creationId xmlns:p14="http://schemas.microsoft.com/office/powerpoint/2010/main" val="29282997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5721499"/>
          </a:xfrm>
        </p:spPr>
        <p:txBody>
          <a:bodyPr>
            <a:normAutofit fontScale="92500"/>
          </a:bodyPr>
          <a:lstStyle/>
          <a:p>
            <a:pPr marL="0" indent="0" algn="just">
              <a:buNone/>
            </a:pPr>
            <a:r>
              <a:rPr lang="it-IT" sz="2400" dirty="0" smtClean="0"/>
              <a:t>Il curricolo di tipo disciplinare si svolge con cinque campi di esperienza che «sono luoghi del fare e dell’agire del bambino orientati all’azione consapevole degli insegnanti (Indicazioni nazionali 2012):</a:t>
            </a:r>
          </a:p>
          <a:p>
            <a:pPr marL="514350" indent="-514350">
              <a:buFont typeface="+mj-lt"/>
              <a:buAutoNum type="arabicPeriod"/>
            </a:pPr>
            <a:r>
              <a:rPr lang="it-IT" sz="2400" dirty="0" smtClean="0"/>
              <a:t>Il sé e l’altro.</a:t>
            </a:r>
          </a:p>
          <a:p>
            <a:pPr marL="514350" indent="-514350">
              <a:buFont typeface="+mj-lt"/>
              <a:buAutoNum type="arabicPeriod"/>
            </a:pPr>
            <a:r>
              <a:rPr lang="it-IT" sz="2400" dirty="0" smtClean="0"/>
              <a:t>Corpo e movimento.</a:t>
            </a:r>
          </a:p>
          <a:p>
            <a:pPr marL="514350" indent="-514350">
              <a:buFont typeface="+mj-lt"/>
              <a:buAutoNum type="arabicPeriod"/>
            </a:pPr>
            <a:r>
              <a:rPr lang="it-IT" sz="2400" dirty="0" smtClean="0"/>
              <a:t>Discorsi e parole.</a:t>
            </a:r>
          </a:p>
          <a:p>
            <a:pPr marL="514350" indent="-514350">
              <a:buFont typeface="+mj-lt"/>
              <a:buAutoNum type="arabicPeriod"/>
            </a:pPr>
            <a:r>
              <a:rPr lang="it-IT" sz="2400" dirty="0" smtClean="0"/>
              <a:t>Immagini ,suoni e colori.</a:t>
            </a:r>
          </a:p>
          <a:p>
            <a:pPr marL="514350" indent="-514350">
              <a:buFont typeface="+mj-lt"/>
              <a:buAutoNum type="arabicPeriod"/>
            </a:pPr>
            <a:r>
              <a:rPr lang="it-IT" sz="2400" dirty="0" smtClean="0"/>
              <a:t>La conoscenza del mondo</a:t>
            </a:r>
          </a:p>
          <a:p>
            <a:pPr marL="0" indent="0" algn="just">
              <a:buNone/>
            </a:pPr>
            <a:r>
              <a:rPr lang="it-IT" sz="2400" dirty="0" smtClean="0"/>
              <a:t>Ogni campo di esperienza offre un insieme di oggetti, situazioni e linguaggi capaci di stimolare e accompagnare apprendimenti sempre più sicuri.</a:t>
            </a:r>
          </a:p>
          <a:p>
            <a:pPr marL="0" indent="0" algn="just">
              <a:buNone/>
            </a:pPr>
            <a:r>
              <a:rPr lang="it-IT" sz="2400" dirty="0" smtClean="0"/>
              <a:t>I traguardi per lo sviluppo delle competenze previsti alla fine della scuola dell’infanzia non sono altro che piste di lavoro per organizzare attività ed esperienze che promuovono la competenza a questa età intesa in modo globale e unitario.(vedi annali)</a:t>
            </a:r>
          </a:p>
          <a:p>
            <a:pPr marL="0" indent="0" algn="just">
              <a:buNone/>
            </a:pPr>
            <a:endParaRPr lang="it-IT" sz="2400" dirty="0"/>
          </a:p>
        </p:txBody>
      </p:sp>
    </p:spTree>
    <p:extLst>
      <p:ext uri="{BB962C8B-B14F-4D97-AF65-F5344CB8AC3E}">
        <p14:creationId xmlns:p14="http://schemas.microsoft.com/office/powerpoint/2010/main" val="42520713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71600" y="476672"/>
            <a:ext cx="7200800" cy="864096"/>
          </a:xfrm>
        </p:spPr>
        <p:txBody>
          <a:bodyPr>
            <a:normAutofit/>
          </a:bodyPr>
          <a:lstStyle/>
          <a:p>
            <a:r>
              <a:rPr lang="it-IT" sz="3600" dirty="0" smtClean="0"/>
              <a:t>Riferimenti </a:t>
            </a:r>
            <a:r>
              <a:rPr lang="it-IT" sz="3600" smtClean="0"/>
              <a:t>normativi     DPR89/2009</a:t>
            </a:r>
            <a:endParaRPr lang="it-IT" sz="3600" dirty="0"/>
          </a:p>
        </p:txBody>
      </p:sp>
      <p:sp>
        <p:nvSpPr>
          <p:cNvPr id="3" name="Segnaposto contenuto 2"/>
          <p:cNvSpPr>
            <a:spLocks noGrp="1"/>
          </p:cNvSpPr>
          <p:nvPr>
            <p:ph idx="1"/>
          </p:nvPr>
        </p:nvSpPr>
        <p:spPr>
          <a:xfrm>
            <a:off x="755576" y="1340768"/>
            <a:ext cx="7543800" cy="4824536"/>
          </a:xfrm>
        </p:spPr>
        <p:txBody>
          <a:bodyPr>
            <a:normAutofit fontScale="62500" lnSpcReduction="20000"/>
          </a:bodyPr>
          <a:lstStyle/>
          <a:p>
            <a:pPr algn="just"/>
            <a:r>
              <a:rPr lang="it-IT" dirty="0"/>
              <a:t>Ai sensi dell’art. 2 del D.P.R. 89/2009, la scuola dell’infanzia accoglie i bambini di età compresa tra i 3 e i 5 anni compiuti entro il 31 dicembre </a:t>
            </a:r>
            <a:r>
              <a:rPr lang="it-IT" dirty="0" err="1"/>
              <a:t>dell'a.s.</a:t>
            </a:r>
            <a:r>
              <a:rPr lang="it-IT" dirty="0"/>
              <a:t> di riferimento. A questi si possono aggiungere, su richiesta delle famiglie e a determinate condizioni - riguardanti, fra l’altro, la possibilità materiale di accoglienza e la valutazione pedagogica e didattica da parte dei docenti - i bambini che compiono 3 anni entro il 30 aprile dello stesso </a:t>
            </a:r>
            <a:r>
              <a:rPr lang="it-IT" dirty="0" err="1"/>
              <a:t>a.s.</a:t>
            </a:r>
            <a:r>
              <a:rPr lang="it-IT" dirty="0"/>
              <a:t> (c.d. anticipi).</a:t>
            </a:r>
          </a:p>
          <a:p>
            <a:pPr algn="just"/>
            <a:endParaRPr lang="it-IT" dirty="0"/>
          </a:p>
          <a:p>
            <a:pPr algn="just"/>
            <a:r>
              <a:rPr lang="it-IT" dirty="0"/>
              <a:t>Agli anticipi si aggiungono, per i bambini dai due ai tre anni di età, gli interventi delle sezioni primavera, previo accordo in sede di Conferenza unificata.</a:t>
            </a:r>
          </a:p>
          <a:p>
            <a:pPr algn="just"/>
            <a:endParaRPr lang="it-IT" dirty="0"/>
          </a:p>
          <a:p>
            <a:pPr algn="just"/>
            <a:r>
              <a:rPr lang="it-IT" dirty="0"/>
              <a:t>Si ricorda che l’anticipo nell’iscrizione alla scuola dell’infanzia era previsto dall’art. 2, co. 1, </a:t>
            </a:r>
            <a:r>
              <a:rPr lang="it-IT" dirty="0" err="1"/>
              <a:t>lett</a:t>
            </a:r>
            <a:r>
              <a:rPr lang="it-IT" dirty="0"/>
              <a:t>. e), della L. 53/2003 e dall’art. 2 del d.lgs. n. 59/2004.</a:t>
            </a:r>
          </a:p>
          <a:p>
            <a:pPr algn="just"/>
            <a:endParaRPr lang="it-IT" dirty="0"/>
          </a:p>
          <a:p>
            <a:pPr algn="just"/>
            <a:r>
              <a:rPr lang="it-IT" dirty="0"/>
              <a:t>L’art. 2 del d.lgs. n. 59/2004 è stato, poi, abrogato dall’art. 1, co. 630, della L. 296/2006, che ha previsto l’attivazione di sezioni sperimentali (c.d. classi primavera) destinate ai bambini dai 24 ai 36 mesi di età, previo accordo in sede di Conferenza unificata.</a:t>
            </a:r>
          </a:p>
          <a:p>
            <a:pPr algn="just"/>
            <a:endParaRPr lang="it-IT" dirty="0"/>
          </a:p>
          <a:p>
            <a:pPr algn="just"/>
            <a:r>
              <a:rPr lang="it-IT" dirty="0"/>
              <a:t>Il D.P.R. 89/2009 ha, dunque, confermato la possibilità di attivare sezioni primavera e ha ripristinato l’istituto degli anticipi.</a:t>
            </a:r>
          </a:p>
          <a:p>
            <a:pPr algn="just"/>
            <a:endParaRPr lang="it-IT" dirty="0"/>
          </a:p>
          <a:p>
            <a:pPr algn="just"/>
            <a:r>
              <a:rPr lang="it-IT" dirty="0"/>
              <a:t>L'orario di funzionamento della scuola dell’infanzia è stabilito in 40 ore settimanali, con possibilità di estensione sino a 50 ore. È possibile il tempo scuola ridotto, limitato alla sola fascia del mattino, per 25 ore settimanali.</a:t>
            </a:r>
          </a:p>
        </p:txBody>
      </p:sp>
    </p:spTree>
    <p:extLst>
      <p:ext uri="{BB962C8B-B14F-4D97-AF65-F5344CB8AC3E}">
        <p14:creationId xmlns:p14="http://schemas.microsoft.com/office/powerpoint/2010/main" val="12251707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762000" y="685800"/>
            <a:ext cx="7543800" cy="5407496"/>
          </a:xfrm>
        </p:spPr>
        <p:txBody>
          <a:bodyPr>
            <a:normAutofit fontScale="70000" lnSpcReduction="20000"/>
          </a:bodyPr>
          <a:lstStyle/>
          <a:p>
            <a:pPr algn="just"/>
            <a:r>
              <a:rPr lang="it-IT" dirty="0"/>
              <a:t>Ai sensi dell’art. 3 del d.lgs. n. 59/2004, l'orario annuale delle attività educative per la scuola dell'infanzia si diversifica da un minimo di 875 ad un massimo di 1700 ore, a seconda dei progetti educativi delle singole scuole, tenuto conto delle richieste delle famiglie.</a:t>
            </a:r>
          </a:p>
          <a:p>
            <a:pPr algn="just"/>
            <a:endParaRPr lang="it-IT" dirty="0"/>
          </a:p>
          <a:p>
            <a:pPr algn="just"/>
            <a:r>
              <a:rPr lang="it-IT" dirty="0"/>
              <a:t> Con sentenza n. 92/2011, la Corte Costituzionale ha annullato i co. 4 e 6 dell'art. 2 del DPR n. 89/2009, i quali disponevano, rispettivamente:</a:t>
            </a:r>
          </a:p>
          <a:p>
            <a:pPr algn="just"/>
            <a:endParaRPr lang="it-IT" dirty="0"/>
          </a:p>
          <a:p>
            <a:pPr algn="just"/>
            <a:r>
              <a:rPr lang="it-IT" dirty="0"/>
              <a:t>che l'istituzione di nuove scuole e di nuove sezioni di scuole dell’infanzia avviene in collaborazione con gli enti territoriali, assicurando la coordinata partecipazione delle scuole statali e delle scuole paritarie al sistema scolastico nel suo complesso;</a:t>
            </a:r>
          </a:p>
          <a:p>
            <a:pPr algn="just"/>
            <a:r>
              <a:rPr lang="it-IT" dirty="0"/>
              <a:t>che le sezioni della scuola dell'infanzia con un numero di iscritti inferiore a quello previsto in via ordinaria, situate in comuni montani, piccole isole e piccoli comuni, appartenenti a comunità prive di strutture educative per la prima infanzia, possono accogliere piccoli gruppi di bambini di età compresa tra i 2 e i 3 anni, la cui consistenza è determinata nell'annuale D.I. sulla formazione dell'organico.</a:t>
            </a:r>
          </a:p>
          <a:p>
            <a:pPr algn="just"/>
            <a:r>
              <a:rPr lang="it-IT" dirty="0"/>
              <a:t>Al riguardo, la Corte ha evidenziato che non spettava allo Stato intervenire, perché la materia attiene in maniera diretta al dimensionamento della rete scolastica sul territorio, che rientra nelle competenze concorrenti tra Stato e regioni.</a:t>
            </a:r>
          </a:p>
        </p:txBody>
      </p:sp>
    </p:spTree>
    <p:extLst>
      <p:ext uri="{BB962C8B-B14F-4D97-AF65-F5344CB8AC3E}">
        <p14:creationId xmlns:p14="http://schemas.microsoft.com/office/powerpoint/2010/main" val="1736754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764704"/>
            <a:ext cx="8229600" cy="5361459"/>
          </a:xfrm>
        </p:spPr>
        <p:txBody>
          <a:bodyPr>
            <a:normAutofit fontScale="40000" lnSpcReduction="20000"/>
          </a:bodyPr>
          <a:lstStyle/>
          <a:p>
            <a:pPr marL="0" indent="0" algn="just">
              <a:buNone/>
            </a:pPr>
            <a:r>
              <a:rPr lang="it-IT" sz="5000" dirty="0" smtClean="0"/>
              <a:t>La scuola dell’infanzia istituita nel 1968 con la legge 444,  accoglie i bambini dai 3 ai 6 anni con finalità di socializzazione, collaborazione con le famiglie  e preparazione alla frequenza della scuola primaria. Col D.P.R. 89/2009 si è ribadita la possibilità di consentire l’anticipo ai bambini che compiono i tre anni entro il 30 aprile dell’anno successivo.</a:t>
            </a:r>
          </a:p>
          <a:p>
            <a:pPr marL="0" indent="0" algn="just">
              <a:buNone/>
            </a:pPr>
            <a:r>
              <a:rPr lang="it-IT" sz="5000" dirty="0" smtClean="0"/>
              <a:t>Le finalità definite nel curricolo si attengono agli Orientamenti del 1991 e sono:</a:t>
            </a:r>
          </a:p>
          <a:p>
            <a:pPr marL="0" indent="0" algn="just">
              <a:buNone/>
            </a:pPr>
            <a:endParaRPr lang="it-IT" sz="5000" dirty="0" smtClean="0"/>
          </a:p>
          <a:p>
            <a:pPr algn="just"/>
            <a:r>
              <a:rPr lang="it-IT" sz="5000" dirty="0" smtClean="0"/>
              <a:t>La maturazione dell’identità.</a:t>
            </a:r>
          </a:p>
          <a:p>
            <a:pPr algn="just"/>
            <a:r>
              <a:rPr lang="it-IT" sz="5000" dirty="0" smtClean="0"/>
              <a:t>La conquista dell’autonomia.</a:t>
            </a:r>
          </a:p>
          <a:p>
            <a:pPr algn="just"/>
            <a:r>
              <a:rPr lang="it-IT" sz="5000" dirty="0" smtClean="0"/>
              <a:t>Lo sviluppo della competenza.</a:t>
            </a:r>
          </a:p>
          <a:p>
            <a:pPr algn="just"/>
            <a:r>
              <a:rPr lang="it-IT" sz="5000" dirty="0" smtClean="0"/>
              <a:t>Avvio alla cittadinanza.</a:t>
            </a:r>
          </a:p>
          <a:p>
            <a:pPr marL="0" indent="0" algn="just">
              <a:buNone/>
            </a:pPr>
            <a:endParaRPr lang="it-IT" sz="5000" dirty="0" smtClean="0"/>
          </a:p>
          <a:p>
            <a:pPr marL="0" indent="0" algn="just">
              <a:buNone/>
            </a:pPr>
            <a:r>
              <a:rPr lang="it-IT" sz="5000" dirty="0" smtClean="0"/>
              <a:t>Tali finalità sono state ribadite dal documento pedagogico che è tutt’ora in vigore anche se nel 1997, nelle «Indicazioni per il Curricolo» (FIORONI) che riguardavano la scuola dell’infanzia e il primo ciclo, il Ministro dell’epoca ne sottolineò il valore sperimentale di cui si sarebbero dovuti valutare i risultati.</a:t>
            </a:r>
          </a:p>
          <a:p>
            <a:pPr marL="0" indent="0">
              <a:buNone/>
            </a:pPr>
            <a:endParaRPr lang="it-IT" dirty="0" smtClean="0"/>
          </a:p>
          <a:p>
            <a:pPr marL="0" indent="0">
              <a:buNone/>
            </a:pPr>
            <a:endParaRPr lang="it-IT" dirty="0"/>
          </a:p>
        </p:txBody>
      </p:sp>
    </p:spTree>
    <p:extLst>
      <p:ext uri="{BB962C8B-B14F-4D97-AF65-F5344CB8AC3E}">
        <p14:creationId xmlns:p14="http://schemas.microsoft.com/office/powerpoint/2010/main" val="18543876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548680"/>
            <a:ext cx="8229600" cy="5577483"/>
          </a:xfrm>
        </p:spPr>
        <p:txBody>
          <a:bodyPr>
            <a:noAutofit/>
          </a:bodyPr>
          <a:lstStyle/>
          <a:p>
            <a:pPr marL="0" indent="0" algn="just">
              <a:buNone/>
            </a:pPr>
            <a:r>
              <a:rPr lang="it-IT" sz="2000" dirty="0" smtClean="0"/>
              <a:t>In tale documento si parla chiaramente del ruolo della scuola circa la costruzione del curricolo: «</a:t>
            </a:r>
            <a:r>
              <a:rPr lang="it-IT" sz="2000" b="1" i="1" dirty="0" smtClean="0"/>
              <a:t>La costruzione del curricolo è il processo attraverso il quale si sviluppano e organizzano la ricerca e l’innovazione educativa. Il curricolo si delinea con particolare attenzione alla continuità del percorso educativo dai 3 ai 14 anni. Ogni scuola predispone il curricolo, all’interno del Piano dell’offerta formativa (oggi PTOF), nel rispetto delle finalità, dei traguardi per lo sviluppo delle competenze, degli obiettivi di apprendimento posti dalle Indicazioni. Il curricolo si articola attraverso i campi di esperienza nella scuola dell’infanzia e attraverso le discipline nella scuola del primo ciclo</a:t>
            </a:r>
            <a:r>
              <a:rPr lang="it-IT" sz="2000" dirty="0" smtClean="0"/>
              <a:t>».</a:t>
            </a:r>
          </a:p>
          <a:p>
            <a:pPr marL="0" indent="0" algn="just">
              <a:buNone/>
            </a:pPr>
            <a:r>
              <a:rPr lang="it-IT" sz="2000" dirty="0" smtClean="0"/>
              <a:t>In linea generale e per tutti gli ordini di scuola quel documento valorizza la centralità della persona, infatti: «</a:t>
            </a:r>
            <a:r>
              <a:rPr lang="it-IT" sz="2000" b="1" i="1" dirty="0" smtClean="0"/>
              <a:t>Le finalità della scuola devono essere definite a partire dalla persona che apprende, con l’originalità del suo percorso individuale e le aperture offerte dalla rete di relazioni che la legano alla famiglia e agli ambiti sociali. La definizione delle strategie educative e didattiche devono sempre tener conto della singolarità e complessità di ogni persona, della sua articolata identità, delle sue aspirazioni, capacità e delle sue fragilità, nelle varie fasi di sviluppo e di formazione</a:t>
            </a:r>
            <a:r>
              <a:rPr lang="it-IT" sz="2000" dirty="0" smtClean="0"/>
              <a:t>».</a:t>
            </a:r>
            <a:endParaRPr lang="it-IT" sz="2000" dirty="0"/>
          </a:p>
        </p:txBody>
      </p:sp>
    </p:spTree>
    <p:extLst>
      <p:ext uri="{BB962C8B-B14F-4D97-AF65-F5344CB8AC3E}">
        <p14:creationId xmlns:p14="http://schemas.microsoft.com/office/powerpoint/2010/main" val="38206589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62000" y="620688"/>
            <a:ext cx="6781800" cy="936104"/>
          </a:xfrm>
        </p:spPr>
        <p:txBody>
          <a:bodyPr>
            <a:normAutofit/>
          </a:bodyPr>
          <a:lstStyle/>
          <a:p>
            <a:r>
              <a:rPr lang="it-IT" dirty="0" smtClean="0"/>
              <a:t>Spazio e tempo</a:t>
            </a:r>
            <a:endParaRPr lang="it-IT" dirty="0"/>
          </a:p>
        </p:txBody>
      </p:sp>
      <p:sp>
        <p:nvSpPr>
          <p:cNvPr id="3" name="Segnaposto contenuto 2"/>
          <p:cNvSpPr>
            <a:spLocks noGrp="1"/>
          </p:cNvSpPr>
          <p:nvPr>
            <p:ph idx="1"/>
          </p:nvPr>
        </p:nvSpPr>
        <p:spPr>
          <a:xfrm>
            <a:off x="762000" y="1844824"/>
            <a:ext cx="7543800" cy="4104456"/>
          </a:xfrm>
        </p:spPr>
        <p:txBody>
          <a:bodyPr>
            <a:normAutofit fontScale="62500" lnSpcReduction="20000"/>
          </a:bodyPr>
          <a:lstStyle/>
          <a:p>
            <a:pPr marL="0" indent="0" algn="just">
              <a:buNone/>
            </a:pPr>
            <a:r>
              <a:rPr lang="it-IT" sz="2900" dirty="0" smtClean="0"/>
              <a:t>Si fa rilevante il modello organizzativo che gli insegnanti devono essere in grado di ideare tenendo conto di due variabili:</a:t>
            </a:r>
          </a:p>
          <a:p>
            <a:pPr marL="0" indent="0" algn="just">
              <a:buNone/>
            </a:pPr>
            <a:endParaRPr lang="it-IT" sz="2900" dirty="0" smtClean="0"/>
          </a:p>
          <a:p>
            <a:pPr algn="just"/>
            <a:r>
              <a:rPr lang="it-IT" sz="2900" dirty="0" smtClean="0"/>
              <a:t>L’organizzazione dello spazio</a:t>
            </a:r>
          </a:p>
          <a:p>
            <a:pPr algn="just"/>
            <a:r>
              <a:rPr lang="it-IT" sz="2900" dirty="0" smtClean="0"/>
              <a:t>La scansione dei tempi</a:t>
            </a:r>
          </a:p>
          <a:p>
            <a:pPr marL="0" indent="0" algn="just">
              <a:buNone/>
            </a:pPr>
            <a:endParaRPr lang="it-IT" sz="2900" dirty="0" smtClean="0"/>
          </a:p>
          <a:p>
            <a:pPr marL="0" indent="0" algn="just">
              <a:buNone/>
            </a:pPr>
            <a:r>
              <a:rPr lang="it-IT" sz="2900" dirty="0" smtClean="0"/>
              <a:t>La scuola dell’infanzia funziona con tempi molto diversi che vanno dalle 25 ore (antimeridiane) alle 40 e fino a 50 ore (in alcune regioni d’Italia) e la cura dello spazio è stata un elemento di forza della pedagogia che ha riflettuto sullo sviluppo dei bambini dai 3 ai 6 anni (</a:t>
            </a:r>
            <a:r>
              <a:rPr lang="it-IT" sz="2900" dirty="0" err="1" smtClean="0"/>
              <a:t>Agazzi</a:t>
            </a:r>
            <a:r>
              <a:rPr lang="it-IT" sz="2900" dirty="0" smtClean="0"/>
              <a:t>, Montessori, Malaguzzi).</a:t>
            </a:r>
          </a:p>
          <a:p>
            <a:pPr marL="0" indent="0" algn="just">
              <a:buNone/>
            </a:pPr>
            <a:r>
              <a:rPr lang="it-IT" sz="2900" dirty="0" smtClean="0"/>
              <a:t>In qualche modo torna l’idea che fa dà sfondo agli Orientamenti del 1991 che, in accordo con la teoria di </a:t>
            </a:r>
            <a:r>
              <a:rPr lang="it-IT" sz="2900" dirty="0" err="1" smtClean="0"/>
              <a:t>Bronfenbrenner</a:t>
            </a:r>
            <a:r>
              <a:rPr lang="it-IT" sz="2900" dirty="0" smtClean="0"/>
              <a:t> (ecologia dello sviluppo), sottolineava come occorra pensare ai bambini quali </a:t>
            </a:r>
            <a:r>
              <a:rPr lang="it-IT" sz="2900" u="sng" dirty="0" smtClean="0"/>
              <a:t>figli dei contesti</a:t>
            </a:r>
          </a:p>
          <a:p>
            <a:pPr algn="just"/>
            <a:endParaRPr lang="it-IT" dirty="0"/>
          </a:p>
        </p:txBody>
      </p:sp>
    </p:spTree>
    <p:extLst>
      <p:ext uri="{BB962C8B-B14F-4D97-AF65-F5344CB8AC3E}">
        <p14:creationId xmlns:p14="http://schemas.microsoft.com/office/powerpoint/2010/main" val="18315052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62000" y="620688"/>
            <a:ext cx="6781800" cy="576064"/>
          </a:xfrm>
        </p:spPr>
        <p:txBody>
          <a:bodyPr>
            <a:normAutofit fontScale="90000"/>
          </a:bodyPr>
          <a:lstStyle/>
          <a:p>
            <a:r>
              <a:rPr lang="it-IT" sz="3600" dirty="0" smtClean="0"/>
              <a:t>Teoria dello sviluppo umano</a:t>
            </a:r>
            <a:endParaRPr lang="it-IT" sz="3600" dirty="0"/>
          </a:p>
        </p:txBody>
      </p:sp>
      <p:sp>
        <p:nvSpPr>
          <p:cNvPr id="3" name="Segnaposto contenuto 2"/>
          <p:cNvSpPr>
            <a:spLocks noGrp="1"/>
          </p:cNvSpPr>
          <p:nvPr>
            <p:ph idx="1"/>
          </p:nvPr>
        </p:nvSpPr>
        <p:spPr>
          <a:xfrm>
            <a:off x="762000" y="1412776"/>
            <a:ext cx="7543800" cy="4680520"/>
          </a:xfrm>
        </p:spPr>
        <p:txBody>
          <a:bodyPr>
            <a:normAutofit fontScale="62500" lnSpcReduction="20000"/>
          </a:bodyPr>
          <a:lstStyle/>
          <a:p>
            <a:pPr marL="0" indent="0" algn="just">
              <a:buNone/>
            </a:pPr>
            <a:r>
              <a:rPr lang="it-IT" dirty="0"/>
              <a:t>“L’ecologia dello sviluppo umano implica lo studio scientifico del </a:t>
            </a:r>
            <a:r>
              <a:rPr lang="it-IT" dirty="0" smtClean="0"/>
              <a:t>progressivo adattamento </a:t>
            </a:r>
            <a:r>
              <a:rPr lang="it-IT" dirty="0"/>
              <a:t>reciproco tra un essere umano attivo che sta crescendo e </a:t>
            </a:r>
            <a:r>
              <a:rPr lang="it-IT" dirty="0" smtClean="0"/>
              <a:t>le proprietà</a:t>
            </a:r>
            <a:r>
              <a:rPr lang="it-IT" dirty="0"/>
              <a:t>, mutevoli, delle situazioni ambientali immediate in cui l’individuo in </a:t>
            </a:r>
            <a:r>
              <a:rPr lang="it-IT" dirty="0" smtClean="0"/>
              <a:t>via di </a:t>
            </a:r>
            <a:r>
              <a:rPr lang="it-IT" dirty="0"/>
              <a:t>sviluppo vive, anche nel senso di definire come questo processo è </a:t>
            </a:r>
            <a:r>
              <a:rPr lang="it-IT" dirty="0" smtClean="0"/>
              <a:t>determinato dalle </a:t>
            </a:r>
            <a:r>
              <a:rPr lang="it-IT" dirty="0"/>
              <a:t>relazioni esistenti tra le varie situazioni ambientali e dai contesti più ampi </a:t>
            </a:r>
            <a:r>
              <a:rPr lang="it-IT" dirty="0" smtClean="0"/>
              <a:t>di  cui </a:t>
            </a:r>
            <a:r>
              <a:rPr lang="it-IT" dirty="0"/>
              <a:t>le prime fanno parte.” </a:t>
            </a:r>
            <a:r>
              <a:rPr lang="it-IT" dirty="0" smtClean="0"/>
              <a:t>Questa </a:t>
            </a:r>
            <a:r>
              <a:rPr lang="it-IT" dirty="0"/>
              <a:t>definizione sottolinea in modo particolare tre aspetti centrali nello studio </a:t>
            </a:r>
            <a:r>
              <a:rPr lang="it-IT" dirty="0" smtClean="0"/>
              <a:t>dello sviluppo </a:t>
            </a:r>
            <a:r>
              <a:rPr lang="it-IT" dirty="0"/>
              <a:t>umano e dell’interazione individuo-ambiente</a:t>
            </a:r>
            <a:r>
              <a:rPr lang="it-IT" dirty="0" smtClean="0"/>
              <a:t>:</a:t>
            </a:r>
          </a:p>
          <a:p>
            <a:pPr marL="0" indent="0" algn="just">
              <a:buNone/>
            </a:pPr>
            <a:endParaRPr lang="it-IT" dirty="0"/>
          </a:p>
          <a:p>
            <a:pPr marL="0" indent="0" algn="just">
              <a:buNone/>
            </a:pPr>
            <a:r>
              <a:rPr lang="it-IT" dirty="0"/>
              <a:t>1. l’individuo in via di sviluppo non è considerato semplicemente come una tabula rasa che</a:t>
            </a:r>
          </a:p>
          <a:p>
            <a:pPr marL="0" indent="0" algn="just">
              <a:buNone/>
            </a:pPr>
            <a:r>
              <a:rPr lang="it-IT" dirty="0"/>
              <a:t>l’ambiente plasma, ma è visto come entità dinamica che cresce e che si muove</a:t>
            </a:r>
          </a:p>
          <a:p>
            <a:pPr marL="0" indent="0" algn="just">
              <a:buNone/>
            </a:pPr>
            <a:r>
              <a:rPr lang="it-IT" dirty="0"/>
              <a:t>  </a:t>
            </a:r>
            <a:r>
              <a:rPr lang="it-IT" dirty="0" smtClean="0"/>
              <a:t>progressivamente </a:t>
            </a:r>
            <a:r>
              <a:rPr lang="it-IT" dirty="0"/>
              <a:t>all’interno del milieu (ambiente) in cui risiede e lo </a:t>
            </a:r>
            <a:r>
              <a:rPr lang="it-IT" dirty="0" smtClean="0"/>
              <a:t>ristruttura</a:t>
            </a:r>
          </a:p>
          <a:p>
            <a:pPr marL="0" indent="0" algn="just">
              <a:buNone/>
            </a:pPr>
            <a:endParaRPr lang="it-IT" dirty="0"/>
          </a:p>
          <a:p>
            <a:pPr marL="0" indent="0" algn="just">
              <a:buNone/>
            </a:pPr>
            <a:r>
              <a:rPr lang="it-IT" dirty="0"/>
              <a:t>2. l’interazione tra individuo e ambiente è considerata bidimensionale, è cioè caratterizzata</a:t>
            </a:r>
          </a:p>
          <a:p>
            <a:pPr marL="0" indent="0" algn="just">
              <a:buNone/>
            </a:pPr>
            <a:r>
              <a:rPr lang="it-IT" dirty="0"/>
              <a:t>dalla reciprocità</a:t>
            </a:r>
            <a:r>
              <a:rPr lang="it-IT" dirty="0" smtClean="0"/>
              <a:t>;</a:t>
            </a:r>
          </a:p>
          <a:p>
            <a:pPr marL="0" indent="0" algn="just">
              <a:buNone/>
            </a:pPr>
            <a:endParaRPr lang="it-IT" dirty="0"/>
          </a:p>
          <a:p>
            <a:pPr marL="0" indent="0" algn="just">
              <a:buNone/>
            </a:pPr>
            <a:r>
              <a:rPr lang="it-IT" dirty="0"/>
              <a:t>3. l’ambiente che si considera rilevante per i processi evolutivi non è limitato ad un’unica</a:t>
            </a:r>
          </a:p>
          <a:p>
            <a:pPr marL="0" indent="0" algn="just">
              <a:buNone/>
            </a:pPr>
            <a:r>
              <a:rPr lang="it-IT" dirty="0"/>
              <a:t>situazione ambientale immediata, ma viene esteso nel senso di includere le interconnessioni tra</a:t>
            </a:r>
          </a:p>
          <a:p>
            <a:pPr marL="0" indent="0" algn="just">
              <a:buNone/>
            </a:pPr>
            <a:r>
              <a:rPr lang="it-IT" dirty="0"/>
              <a:t>più situazioni ambientali, nonché le influenze esterne che derivano da condizioni ambientali di</a:t>
            </a:r>
          </a:p>
          <a:p>
            <a:pPr marL="0" indent="0" algn="just">
              <a:buNone/>
            </a:pPr>
            <a:r>
              <a:rPr lang="it-IT" dirty="0"/>
              <a:t>carattere più generale.</a:t>
            </a:r>
          </a:p>
        </p:txBody>
      </p:sp>
    </p:spTree>
    <p:extLst>
      <p:ext uri="{BB962C8B-B14F-4D97-AF65-F5344CB8AC3E}">
        <p14:creationId xmlns:p14="http://schemas.microsoft.com/office/powerpoint/2010/main" val="2029907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980728"/>
            <a:ext cx="8229600" cy="5145435"/>
          </a:xfrm>
        </p:spPr>
        <p:txBody>
          <a:bodyPr>
            <a:normAutofit/>
          </a:bodyPr>
          <a:lstStyle/>
          <a:p>
            <a:pPr marL="0" indent="0" algn="just">
              <a:buNone/>
            </a:pPr>
            <a:r>
              <a:rPr lang="it-IT" sz="2000" dirty="0" smtClean="0"/>
              <a:t>Nella scuola dell’infanzia si dà molta attenzione a cura a ciò che nell’aula possa essere materialmente utile a rafforzare attenzione, senso di sicurezza, sviluppo della percezione, maturazione del coordinamento motorio generale e fine.</a:t>
            </a:r>
          </a:p>
          <a:p>
            <a:pPr marL="0" indent="0" algn="just">
              <a:buNone/>
            </a:pPr>
            <a:r>
              <a:rPr lang="it-IT" sz="2000" dirty="0" smtClean="0"/>
              <a:t>Altrettanto rilevante il ruolo di mediatore della maestra per la progettazione di momenti educativi che pongano fiducia nelle capacità dei bambini e nel grande potenziale di apprendimento tra i 2 e i 7 anni; si rafforza in questa dimensione anche il concetto di </a:t>
            </a:r>
            <a:r>
              <a:rPr lang="it-IT" sz="2000" dirty="0" err="1" smtClean="0"/>
              <a:t>Vygotskij</a:t>
            </a:r>
            <a:r>
              <a:rPr lang="it-IT" sz="2000" dirty="0" smtClean="0"/>
              <a:t> di zona prossimale di sviluppo di cui la scuola deve assolutamente tener conto (pensiero e linguaggio in </a:t>
            </a:r>
            <a:r>
              <a:rPr lang="it-IT" sz="2000" dirty="0" err="1" smtClean="0"/>
              <a:t>Vigotskij</a:t>
            </a:r>
            <a:r>
              <a:rPr lang="it-IT" sz="2000" dirty="0" smtClean="0"/>
              <a:t> – Giunti)</a:t>
            </a:r>
          </a:p>
          <a:p>
            <a:pPr marL="0" indent="0" algn="just">
              <a:buNone/>
            </a:pPr>
            <a:endParaRPr lang="it-IT" sz="2000" dirty="0"/>
          </a:p>
        </p:txBody>
      </p:sp>
    </p:spTree>
    <p:extLst>
      <p:ext uri="{BB962C8B-B14F-4D97-AF65-F5344CB8AC3E}">
        <p14:creationId xmlns:p14="http://schemas.microsoft.com/office/powerpoint/2010/main" val="40894881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half" idx="1"/>
          </p:nvPr>
        </p:nvSpPr>
        <p:spPr>
          <a:xfrm>
            <a:off x="755576" y="1340768"/>
            <a:ext cx="3657600" cy="3888432"/>
          </a:xfrm>
        </p:spPr>
        <p:txBody>
          <a:bodyPr>
            <a:normAutofit fontScale="70000" lnSpcReduction="20000"/>
          </a:bodyPr>
          <a:lstStyle/>
          <a:p>
            <a:r>
              <a:rPr lang="it-IT" dirty="0" smtClean="0"/>
              <a:t>VIGOTSKIJ</a:t>
            </a:r>
          </a:p>
          <a:p>
            <a:pPr marL="0" indent="0" algn="just">
              <a:buNone/>
            </a:pPr>
            <a:r>
              <a:rPr lang="it-IT" dirty="0" smtClean="0"/>
              <a:t>Nella teoria di </a:t>
            </a:r>
            <a:r>
              <a:rPr lang="it-IT" dirty="0" err="1" smtClean="0"/>
              <a:t>LeVygotskij</a:t>
            </a:r>
            <a:r>
              <a:rPr lang="it-IT" dirty="0" smtClean="0"/>
              <a:t> la zona di sviluppo prossimale (ZSP) è un concetto fondamentale che serve a spiegare come l'apprendimento del bambino si svolga con l'aiuto degli altri.</a:t>
            </a:r>
          </a:p>
          <a:p>
            <a:pPr marL="0" indent="0" algn="just">
              <a:buNone/>
            </a:pPr>
            <a:r>
              <a:rPr lang="it-IT" dirty="0" smtClean="0"/>
              <a:t>La ZSP è definita come la distanza tra il livello di sviluppo attuale e il livello di sviluppo potenziale, che può essere raggiunto con l'aiuto di altre persone, che siano adulti o dei pari con un livello di competenza maggiore.</a:t>
            </a:r>
          </a:p>
          <a:p>
            <a:endParaRPr lang="it-IT" dirty="0" smtClean="0"/>
          </a:p>
          <a:p>
            <a:endParaRPr lang="it-IT" dirty="0" smtClean="0"/>
          </a:p>
        </p:txBody>
      </p:sp>
      <p:sp>
        <p:nvSpPr>
          <p:cNvPr id="4" name="Segnaposto contenuto 3"/>
          <p:cNvSpPr>
            <a:spLocks noGrp="1"/>
          </p:cNvSpPr>
          <p:nvPr>
            <p:ph sz="half" idx="2"/>
          </p:nvPr>
        </p:nvSpPr>
        <p:spPr>
          <a:xfrm>
            <a:off x="4648200" y="764705"/>
            <a:ext cx="3657600" cy="3312367"/>
          </a:xfrm>
        </p:spPr>
        <p:txBody>
          <a:bodyPr>
            <a:normAutofit fontScale="70000" lnSpcReduction="20000"/>
          </a:bodyPr>
          <a:lstStyle/>
          <a:p>
            <a:r>
              <a:rPr lang="it-IT" dirty="0" smtClean="0"/>
              <a:t>PIAGET</a:t>
            </a:r>
          </a:p>
          <a:p>
            <a:pPr marL="0" indent="0" algn="just">
              <a:buNone/>
            </a:pPr>
            <a:r>
              <a:rPr lang="it-IT" dirty="0" smtClean="0"/>
              <a:t>Nella teoria degli stadi evolutivi di </a:t>
            </a:r>
            <a:r>
              <a:rPr lang="it-IT" dirty="0" err="1" smtClean="0"/>
              <a:t>Piaget</a:t>
            </a:r>
            <a:r>
              <a:rPr lang="it-IT" dirty="0" smtClean="0"/>
              <a:t> egli era convinto che  il bambino passasse attraverso diversi stadi e dunque "fosse pronto" ad apprendere nuove conoscenze che prima non era in grado di ritenere, ma sostiene che il bambino impara da coloro che si trovano ad un livello di conoscenza superiore.</a:t>
            </a:r>
            <a:endParaRPr lang="it-IT" dirty="0"/>
          </a:p>
        </p:txBody>
      </p:sp>
    </p:spTree>
    <p:extLst>
      <p:ext uri="{BB962C8B-B14F-4D97-AF65-F5344CB8AC3E}">
        <p14:creationId xmlns:p14="http://schemas.microsoft.com/office/powerpoint/2010/main" val="4609697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48680"/>
            <a:ext cx="8229600" cy="5577483"/>
          </a:xfrm>
        </p:spPr>
        <p:txBody>
          <a:bodyPr>
            <a:normAutofit/>
          </a:bodyPr>
          <a:lstStyle/>
          <a:p>
            <a:pPr marL="0" indent="0">
              <a:buNone/>
            </a:pPr>
            <a:endParaRPr lang="it-IT" dirty="0" smtClean="0"/>
          </a:p>
          <a:p>
            <a:pPr marL="0" indent="0">
              <a:buNone/>
            </a:pPr>
            <a:endParaRPr lang="it-IT" dirty="0" smtClean="0"/>
          </a:p>
          <a:p>
            <a:pPr marL="0" indent="0">
              <a:buNone/>
            </a:pPr>
            <a:endParaRPr lang="it-IT"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6" y="1196752"/>
            <a:ext cx="4949592" cy="3888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928895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980728"/>
            <a:ext cx="8229600" cy="5145435"/>
          </a:xfrm>
        </p:spPr>
        <p:txBody>
          <a:bodyPr>
            <a:normAutofit fontScale="85000" lnSpcReduction="10000"/>
          </a:bodyPr>
          <a:lstStyle/>
          <a:p>
            <a:pPr marL="0" indent="0" algn="just">
              <a:buNone/>
            </a:pPr>
            <a:r>
              <a:rPr lang="it-IT" dirty="0" smtClean="0">
                <a:solidFill>
                  <a:srgbClr val="FF0000"/>
                </a:solidFill>
              </a:rPr>
              <a:t>Secondo </a:t>
            </a:r>
            <a:r>
              <a:rPr lang="it-IT" dirty="0" err="1" smtClean="0">
                <a:solidFill>
                  <a:srgbClr val="FF0000"/>
                </a:solidFill>
              </a:rPr>
              <a:t>Vygotskij</a:t>
            </a:r>
            <a:r>
              <a:rPr lang="it-IT" dirty="0" smtClean="0">
                <a:solidFill>
                  <a:srgbClr val="FF0000"/>
                </a:solidFill>
              </a:rPr>
              <a:t>, l'educatore dovrebbe proporre al bambino problemi di livello un po' superiore alle sue attuali competenze, ma comunque abbastanza semplici da risultargli comprensibili; insomma, all'interno di quell'area in cui il bambino può estendere le sue competenze e risolvere problemi grazie all'aiuto degli altri (la ZSP, appunto).</a:t>
            </a:r>
          </a:p>
          <a:p>
            <a:pPr marL="0" indent="0" algn="just">
              <a:buNone/>
            </a:pPr>
            <a:endParaRPr lang="it-IT" dirty="0" smtClean="0">
              <a:solidFill>
                <a:srgbClr val="FF0000"/>
              </a:solidFill>
            </a:endParaRPr>
          </a:p>
          <a:p>
            <a:pPr marL="0" indent="0" algn="just">
              <a:buNone/>
            </a:pPr>
            <a:r>
              <a:rPr lang="it-IT" dirty="0" smtClean="0">
                <a:solidFill>
                  <a:srgbClr val="FF0000"/>
                </a:solidFill>
              </a:rPr>
              <a:t>Questi problemi potranno infatti essere risolti dal bambino aiutato da un esperto (l'educatore, un adulto o anche un pari con maggiori competenze in quel campo), ma non dal bambino che non riuscirebbe ad affrontarli da solo (in quel caso saremmo all'interno della zona di sviluppo attuale).</a:t>
            </a:r>
          </a:p>
          <a:p>
            <a:pPr marL="0" indent="0" algn="just">
              <a:buNone/>
            </a:pPr>
            <a:endParaRPr lang="it-IT" dirty="0" smtClean="0">
              <a:solidFill>
                <a:srgbClr val="FF0000"/>
              </a:solidFill>
            </a:endParaRPr>
          </a:p>
          <a:p>
            <a:pPr marL="0" indent="0" algn="just">
              <a:buNone/>
            </a:pPr>
            <a:r>
              <a:rPr lang="it-IT" dirty="0" smtClean="0">
                <a:solidFill>
                  <a:srgbClr val="FF0000"/>
                </a:solidFill>
              </a:rPr>
              <a:t>Se il processo è impostato correttamente, la zona di sviluppo attuale del bambino si amplia, includendo quella che in precedenza era la zona di sviluppo prossimale, in altre parole egli diventa capace di eseguire autonomamente un compito che prima non sapeva eseguire. All'esterno della zona di sviluppo attuale si crea una nuova zona di sviluppo prossimale.</a:t>
            </a:r>
            <a:endParaRPr lang="it-IT" dirty="0">
              <a:solidFill>
                <a:srgbClr val="FF0000"/>
              </a:solidFill>
            </a:endParaRPr>
          </a:p>
        </p:txBody>
      </p:sp>
    </p:spTree>
    <p:extLst>
      <p:ext uri="{BB962C8B-B14F-4D97-AF65-F5344CB8AC3E}">
        <p14:creationId xmlns:p14="http://schemas.microsoft.com/office/powerpoint/2010/main" val="136263033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223</TotalTime>
  <Words>1911</Words>
  <Application>Microsoft Office PowerPoint</Application>
  <PresentationFormat>Presentazione su schermo (4:3)</PresentationFormat>
  <Paragraphs>85</Paragraphs>
  <Slides>14</Slides>
  <Notes>0</Notes>
  <HiddenSlides>0</HiddenSlides>
  <MMClips>0</MMClips>
  <ScaleCrop>false</ScaleCrop>
  <HeadingPairs>
    <vt:vector size="4" baseType="variant">
      <vt:variant>
        <vt:lpstr>Tema</vt:lpstr>
      </vt:variant>
      <vt:variant>
        <vt:i4>1</vt:i4>
      </vt:variant>
      <vt:variant>
        <vt:lpstr>Titoli diapositive</vt:lpstr>
      </vt:variant>
      <vt:variant>
        <vt:i4>14</vt:i4>
      </vt:variant>
    </vt:vector>
  </HeadingPairs>
  <TitlesOfParts>
    <vt:vector size="15" baseType="lpstr">
      <vt:lpstr>NewsPrint</vt:lpstr>
      <vt:lpstr>IL CURRICOLO NELLA… SCUOLA DELL’INFANZIA</vt:lpstr>
      <vt:lpstr>Presentazione standard di PowerPoint</vt:lpstr>
      <vt:lpstr>Presentazione standard di PowerPoint</vt:lpstr>
      <vt:lpstr>Spazio e tempo</vt:lpstr>
      <vt:lpstr>Teoria dello sviluppo umano</vt:lpstr>
      <vt:lpstr>Presentazione standard di PowerPoint</vt:lpstr>
      <vt:lpstr>Presentazione standard di PowerPoint</vt:lpstr>
      <vt:lpstr>Presentazione standard di PowerPoint</vt:lpstr>
      <vt:lpstr>Presentazione standard di PowerPoint</vt:lpstr>
      <vt:lpstr>L’ AMBIENTE DI APPRENDIMENTO</vt:lpstr>
      <vt:lpstr>Presentazione standard di PowerPoint</vt:lpstr>
      <vt:lpstr>Presentazione standard di PowerPoint</vt:lpstr>
      <vt:lpstr>Riferimenti normativi     DPR89/2009</vt:lpstr>
      <vt:lpstr>Presentazione standard di PowerPoint</vt:lpstr>
    </vt:vector>
  </TitlesOfParts>
  <Company>Administrator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CURRICOLO NELLA… SCUOLA DELL’INFANZIA</dc:title>
  <dc:creator>Administrator</dc:creator>
  <cp:lastModifiedBy>Administrator</cp:lastModifiedBy>
  <cp:revision>23</cp:revision>
  <dcterms:created xsi:type="dcterms:W3CDTF">2016-01-06T14:10:19Z</dcterms:created>
  <dcterms:modified xsi:type="dcterms:W3CDTF">2016-01-07T20:49:10Z</dcterms:modified>
</cp:coreProperties>
</file>